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62" r:id="rId4"/>
    <p:sldId id="258" r:id="rId5"/>
    <p:sldId id="259" r:id="rId6"/>
    <p:sldId id="261" r:id="rId7"/>
    <p:sldId id="263" r:id="rId8"/>
    <p:sldId id="260" r:id="rId9"/>
    <p:sldId id="266" r:id="rId10"/>
    <p:sldId id="268" r:id="rId11"/>
    <p:sldId id="271" r:id="rId12"/>
    <p:sldId id="273" r:id="rId13"/>
    <p:sldId id="274" r:id="rId14"/>
    <p:sldId id="282" r:id="rId15"/>
    <p:sldId id="283" r:id="rId16"/>
    <p:sldId id="284" r:id="rId17"/>
    <p:sldId id="286" r:id="rId18"/>
    <p:sldId id="287" r:id="rId19"/>
    <p:sldId id="288" r:id="rId20"/>
    <p:sldId id="289" r:id="rId21"/>
    <p:sldId id="290" r:id="rId22"/>
    <p:sldId id="291" r:id="rId23"/>
    <p:sldId id="310" r:id="rId24"/>
    <p:sldId id="294" r:id="rId25"/>
    <p:sldId id="314" r:id="rId26"/>
    <p:sldId id="313" r:id="rId27"/>
    <p:sldId id="312" r:id="rId28"/>
    <p:sldId id="295" r:id="rId29"/>
    <p:sldId id="299" r:id="rId30"/>
    <p:sldId id="300" r:id="rId31"/>
    <p:sldId id="315" r:id="rId32"/>
    <p:sldId id="298" r:id="rId33"/>
    <p:sldId id="301" r:id="rId34"/>
    <p:sldId id="296" r:id="rId35"/>
    <p:sldId id="297" r:id="rId36"/>
    <p:sldId id="302" r:id="rId37"/>
    <p:sldId id="304" r:id="rId38"/>
    <p:sldId id="316" r:id="rId39"/>
    <p:sldId id="307" r:id="rId40"/>
    <p:sldId id="306" r:id="rId41"/>
    <p:sldId id="308" r:id="rId42"/>
    <p:sldId id="309"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677" y="-67"/>
      </p:cViewPr>
      <p:guideLst>
        <p:guide orient="horz" pos="2160"/>
        <p:guide pos="2880"/>
      </p:guideLst>
    </p:cSldViewPr>
  </p:slideViewPr>
  <p:notesTextViewPr>
    <p:cViewPr>
      <p:scale>
        <a:sx n="1" d="1"/>
        <a:sy n="1" d="1"/>
      </p:scale>
      <p:origin x="0" y="0"/>
    </p:cViewPr>
  </p:notesTextViewPr>
  <p:sorterViewPr>
    <p:cViewPr>
      <p:scale>
        <a:sx n="80" d="100"/>
        <a:sy n="80" d="100"/>
      </p:scale>
      <p:origin x="0" y="63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5D23DC-93B5-48CB-82D3-A74AB3FCA134}" type="datetimeFigureOut">
              <a:rPr lang="en-US" smtClean="0"/>
              <a:t>1/27/2017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267410-91D1-49D4-BA63-AD7E72668991}" type="slidenum">
              <a:rPr lang="en-US" smtClean="0"/>
              <a:t>‹#›</a:t>
            </a:fld>
            <a:endParaRPr lang="en-US"/>
          </a:p>
        </p:txBody>
      </p:sp>
    </p:spTree>
    <p:extLst>
      <p:ext uri="{BB962C8B-B14F-4D97-AF65-F5344CB8AC3E}">
        <p14:creationId xmlns:p14="http://schemas.microsoft.com/office/powerpoint/2010/main" val="4171884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9A61C70-9818-478E-9A54-813F8506C2CE}" type="slidenum">
              <a:rPr lang="en-US" altLang="en-US" sz="1200">
                <a:latin typeface="Calibri" pitchFamily="34" charset="0"/>
              </a:rPr>
              <a:pPr eaLnBrk="1" hangingPunct="1"/>
              <a:t>9</a:t>
            </a:fld>
            <a:endParaRPr lang="en-US" altLang="en-US" sz="1200">
              <a:latin typeface="Calibri" pitchFamily="34" charset="0"/>
            </a:endParaRPr>
          </a:p>
        </p:txBody>
      </p:sp>
      <p:sp>
        <p:nvSpPr>
          <p:cNvPr id="153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D77D68E-4997-4CEF-9666-9214D854234E}" type="slidenum">
              <a:rPr lang="en-US" altLang="en-US"/>
              <a:pPr fontAlgn="base">
                <a:spcBef>
                  <a:spcPct val="0"/>
                </a:spcBef>
                <a:spcAft>
                  <a:spcPct val="0"/>
                </a:spcAft>
              </a:pPr>
              <a:t>18</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Photo credit:</a:t>
            </a:r>
          </a:p>
          <a:p>
            <a:pPr>
              <a:spcBef>
                <a:spcPct val="0"/>
              </a:spcBef>
            </a:pPr>
            <a:r>
              <a:rPr lang="en-US" altLang="en-US" smtClean="0"/>
              <a:t>http://www.doublexposure.net/edu_valdez.html</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10B55EA2-D42A-4ABC-9228-6677526584BD}" type="slidenum">
              <a:rPr lang="en-US" altLang="en-US"/>
              <a:pPr fontAlgn="base">
                <a:spcBef>
                  <a:spcPct val="0"/>
                </a:spcBef>
                <a:spcAft>
                  <a:spcPct val="0"/>
                </a:spcAft>
              </a:pPr>
              <a:t>19</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Photo credit:</a:t>
            </a:r>
          </a:p>
          <a:p>
            <a:pPr>
              <a:spcBef>
                <a:spcPct val="0"/>
              </a:spcBef>
            </a:pPr>
            <a:r>
              <a:rPr lang="en-US" altLang="en-US" smtClean="0"/>
              <a:t>http://www.doublexposure.net/edu_valdez.html</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10B55EA2-D42A-4ABC-9228-6677526584BD}" type="slidenum">
              <a:rPr lang="en-US" altLang="en-US"/>
              <a:pPr fontAlgn="base">
                <a:spcBef>
                  <a:spcPct val="0"/>
                </a:spcBef>
                <a:spcAft>
                  <a:spcPct val="0"/>
                </a:spcAft>
              </a:pPr>
              <a:t>22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Photo credit:</a:t>
            </a:r>
          </a:p>
          <a:p>
            <a:pPr>
              <a:spcBef>
                <a:spcPct val="0"/>
              </a:spcBef>
            </a:pPr>
            <a:r>
              <a:rPr lang="en-US" altLang="en-US" smtClean="0"/>
              <a:t>http://www.doublexposure.net/edu_valdez.html</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10B55EA2-D42A-4ABC-9228-6677526584BD}" type="slidenum">
              <a:rPr lang="en-US" altLang="en-US">
                <a:solidFill>
                  <a:prstClr val="black"/>
                </a:solidFill>
              </a:rPr>
              <a:pPr fontAlgn="base">
                <a:spcBef>
                  <a:spcPct val="0"/>
                </a:spcBef>
                <a:spcAft>
                  <a:spcPct val="0"/>
                </a:spcAft>
              </a:pPr>
              <a:t>37</a:t>
            </a:fld>
            <a:endParaRPr lang="en-US"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ED6727D-0BC3-43B4-9135-D1A68DE863F3}" type="slidenum">
              <a:rPr lang="en-US" altLang="en-US" sz="1200">
                <a:latin typeface="Calibri" pitchFamily="34" charset="0"/>
              </a:rPr>
              <a:pPr eaLnBrk="1" hangingPunct="1"/>
              <a:t>10</a:t>
            </a:fld>
            <a:endParaRPr lang="en-US" altLang="en-US" sz="1200">
              <a:latin typeface="Calibri" pitchFamily="34" charset="0"/>
            </a:endParaRPr>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F7DAD32-B614-4C52-8639-3CD3A30C9747}" type="slidenum">
              <a:rPr lang="en-US" altLang="en-US" sz="1200">
                <a:latin typeface="Calibri" pitchFamily="34" charset="0"/>
              </a:rPr>
              <a:pPr eaLnBrk="1" hangingPunct="1"/>
              <a:t>11</a:t>
            </a:fld>
            <a:endParaRPr lang="en-US" altLang="en-US" sz="1200">
              <a:latin typeface="Calibri" pitchFamily="34" charset="0"/>
            </a:endParaRPr>
          </a:p>
        </p:txBody>
      </p:sp>
      <p:sp>
        <p:nvSpPr>
          <p:cNvPr id="25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B750F2B-CCD9-4EA6-BECD-E9D16932B77F}" type="slidenum">
              <a:rPr lang="en-US" altLang="en-US" sz="1200">
                <a:latin typeface="Calibri" pitchFamily="34" charset="0"/>
              </a:rPr>
              <a:pPr eaLnBrk="1" hangingPunct="1"/>
              <a:t>12</a:t>
            </a:fld>
            <a:endParaRPr lang="en-US" altLang="en-US" sz="1200">
              <a:latin typeface="Calibri" pitchFamily="34" charset="0"/>
            </a:endParaRPr>
          </a:p>
        </p:txBody>
      </p:sp>
      <p:sp>
        <p:nvSpPr>
          <p:cNvPr id="296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BB55583-144A-4E2D-A408-F6588A6C6320}" type="slidenum">
              <a:rPr lang="en-US" altLang="en-US" sz="1200">
                <a:latin typeface="Calibri" pitchFamily="34" charset="0"/>
              </a:rPr>
              <a:pPr eaLnBrk="1" hangingPunct="1"/>
              <a:t>13</a:t>
            </a:fld>
            <a:endParaRPr lang="en-US" alt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28E676A-DC7C-4A7D-9AF9-9DC1D9716BBB}" type="slidenum">
              <a:rPr lang="en-US" altLang="en-US" sz="1200">
                <a:latin typeface="Calibri" pitchFamily="34" charset="0"/>
              </a:rPr>
              <a:pPr eaLnBrk="1" hangingPunct="1"/>
              <a:t>14</a:t>
            </a:fld>
            <a:endParaRPr lang="en-US" altLang="en-US" sz="1200">
              <a:latin typeface="Calibri" pitchFamily="34" charset="0"/>
            </a:endParaRPr>
          </a:p>
        </p:txBody>
      </p:sp>
      <p:sp>
        <p:nvSpPr>
          <p:cNvPr id="48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ea typeface="ＭＳ Ｐゴシック" pitchFamily="34" charset="-128"/>
              </a:rPr>
              <a:t>There is no one agreed-upon process for doing engineering, but it basically goes like this. Engineers solve problems through designs. It is an iterative process where the design might go through many stages of testing and re-design. Often engineers do not identify the need, society does, but engineers tackle the problem once it is clearly defined.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itchFamily="34" charset="-128"/>
            </a:endParaRP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11F0EBA-40B8-431E-ADE6-08A3FE5E82BA}" type="slidenum">
              <a:rPr lang="en-US" altLang="en-US" sz="1200">
                <a:latin typeface="Calibri" pitchFamily="34" charset="0"/>
              </a:rPr>
              <a:pPr eaLnBrk="1" hangingPunct="1"/>
              <a:t>15</a:t>
            </a:fld>
            <a:endParaRPr lang="en-US" alt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Photo credit:</a:t>
            </a:r>
          </a:p>
          <a:p>
            <a:pPr>
              <a:spcBef>
                <a:spcPct val="0"/>
              </a:spcBef>
            </a:pPr>
            <a:r>
              <a:rPr lang="en-US" altLang="en-US" smtClean="0"/>
              <a:t>http://seawayblog.blogspot.com/2008/04/lonely-penguin.html</a:t>
            </a:r>
          </a:p>
          <a:p>
            <a:pPr>
              <a:spcBef>
                <a:spcPct val="0"/>
              </a:spcBef>
            </a:pPr>
            <a:r>
              <a:rPr lang="en-US" altLang="en-US" smtClean="0"/>
              <a:t>http://www.fanpop.com/clubs/global-warming-prevention/images/33210735/title/penguins-photo</a:t>
            </a:r>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a:p>
            <a:pPr>
              <a:spcBef>
                <a:spcPct val="0"/>
              </a:spcBef>
            </a:pPr>
            <a:endParaRPr lang="en-US" altLang="en-US"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A3BB709-96C1-4B76-A27F-73F48BBC0E09}" type="slidenum">
              <a:rPr lang="en-US" altLang="en-US"/>
              <a:pPr fontAlgn="base">
                <a:spcBef>
                  <a:spcPct val="0"/>
                </a:spcBef>
                <a:spcAft>
                  <a:spcPct val="0"/>
                </a:spcAft>
              </a:pPr>
              <a:t>16</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Photo credit:</a:t>
            </a:r>
          </a:p>
          <a:p>
            <a:pPr>
              <a:spcBef>
                <a:spcPct val="0"/>
              </a:spcBef>
            </a:pPr>
            <a:r>
              <a:rPr lang="en-US" altLang="en-US" smtClean="0"/>
              <a:t>http://www.travelvenu.com/top-5-family-tourist-attractions-in-cape-town/</a:t>
            </a:r>
          </a:p>
          <a:p>
            <a:pPr>
              <a:spcBef>
                <a:spcPct val="0"/>
              </a:spcBef>
            </a:pPr>
            <a:r>
              <a:rPr lang="en-US" altLang="en-US" smtClean="0"/>
              <a:t>Video on Boulder’s Beach penguins (optional): http://www.youtube.com/watch?v=mFd4Ibqi3Ig</a:t>
            </a:r>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13E92779-0D07-4656-B2D1-4C8058644561}" type="slidenum">
              <a:rPr lang="en-US" altLang="en-US"/>
              <a:pPr fontAlgn="base">
                <a:spcBef>
                  <a:spcPct val="0"/>
                </a:spcBef>
                <a:spcAft>
                  <a:spcPct val="0"/>
                </a:spcAft>
              </a:pPr>
              <a:t>17</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ED7934-9302-4EF5-AFD5-8A30ABD58E9F}"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3244675935"/>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D7934-9302-4EF5-AFD5-8A30ABD58E9F}"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183984947"/>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D7934-9302-4EF5-AFD5-8A30ABD58E9F}"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3694392071"/>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D7934-9302-4EF5-AFD5-8A30ABD58E9F}"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3716477650"/>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ED7934-9302-4EF5-AFD5-8A30ABD58E9F}" type="datetimeFigureOut">
              <a:rPr lang="en-US" smtClean="0"/>
              <a:t>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1134630130"/>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ED7934-9302-4EF5-AFD5-8A30ABD58E9F}"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1349020096"/>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ED7934-9302-4EF5-AFD5-8A30ABD58E9F}" type="datetimeFigureOut">
              <a:rPr lang="en-US" smtClean="0"/>
              <a:t>1/27/2017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935359022"/>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ED7934-9302-4EF5-AFD5-8A30ABD58E9F}" type="datetimeFigureOut">
              <a:rPr lang="en-US" smtClean="0"/>
              <a:t>1/27/2017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121402559"/>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ED7934-9302-4EF5-AFD5-8A30ABD58E9F}" type="datetimeFigureOut">
              <a:rPr lang="en-US" smtClean="0"/>
              <a:t>1/27/2017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3954885347"/>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ED7934-9302-4EF5-AFD5-8A30ABD58E9F}"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1620886568"/>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ED7934-9302-4EF5-AFD5-8A30ABD58E9F}" type="datetimeFigureOut">
              <a:rPr lang="en-US" smtClean="0"/>
              <a:t>1/27/2017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4E65B1-71F9-44A5-8CB5-B3A09EC553E7}" type="slidenum">
              <a:rPr lang="en-US" smtClean="0"/>
              <a:t>‹#›</a:t>
            </a:fld>
            <a:endParaRPr lang="en-US"/>
          </a:p>
        </p:txBody>
      </p:sp>
    </p:spTree>
    <p:extLst>
      <p:ext uri="{BB962C8B-B14F-4D97-AF65-F5344CB8AC3E}">
        <p14:creationId xmlns:p14="http://schemas.microsoft.com/office/powerpoint/2010/main" val="450084509"/>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ED7934-9302-4EF5-AFD5-8A30ABD58E9F}" type="datetimeFigureOut">
              <a:rPr lang="en-US" smtClean="0"/>
              <a:t>1/27/2017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4E65B1-71F9-44A5-8CB5-B3A09EC553E7}" type="slidenum">
              <a:rPr lang="en-US" smtClean="0"/>
              <a:t>‹#›</a:t>
            </a:fld>
            <a:endParaRPr lang="en-US"/>
          </a:p>
        </p:txBody>
      </p:sp>
    </p:spTree>
    <p:extLst>
      <p:ext uri="{BB962C8B-B14F-4D97-AF65-F5344CB8AC3E}">
        <p14:creationId xmlns:p14="http://schemas.microsoft.com/office/powerpoint/2010/main" val="617112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stemteachingkits.com/"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1470025"/>
          </a:xfrm>
        </p:spPr>
        <p:txBody>
          <a:bodyPr>
            <a:normAutofit fontScale="90000"/>
          </a:bodyPr>
          <a:lstStyle/>
          <a:p>
            <a:r>
              <a:rPr lang="en-US" b="1" dirty="0" smtClean="0"/>
              <a:t>3-D Learning</a:t>
            </a:r>
            <a:br>
              <a:rPr lang="en-US" b="1" dirty="0" smtClean="0"/>
            </a:br>
            <a:r>
              <a:rPr lang="en-US" b="1" dirty="0" smtClean="0"/>
              <a:t>&amp; the</a:t>
            </a:r>
            <a:br>
              <a:rPr lang="en-US" b="1" dirty="0" smtClean="0"/>
            </a:br>
            <a:r>
              <a:rPr lang="en-US" b="1" dirty="0" smtClean="0"/>
              <a:t>Next </a:t>
            </a:r>
            <a:r>
              <a:rPr lang="en-US" b="1" dirty="0"/>
              <a:t>Generation Science Standards </a:t>
            </a:r>
          </a:p>
        </p:txBody>
      </p:sp>
      <p:sp>
        <p:nvSpPr>
          <p:cNvPr id="3" name="Subtitle 2"/>
          <p:cNvSpPr>
            <a:spLocks noGrp="1"/>
          </p:cNvSpPr>
          <p:nvPr>
            <p:ph type="subTitle" idx="1"/>
          </p:nvPr>
        </p:nvSpPr>
        <p:spPr/>
        <p:txBody>
          <a:bodyPr>
            <a:normAutofit fontScale="77500" lnSpcReduction="20000"/>
          </a:bodyPr>
          <a:lstStyle/>
          <a:p>
            <a:r>
              <a:rPr lang="en-US" dirty="0" smtClean="0"/>
              <a:t>Randy L. Bell</a:t>
            </a:r>
            <a:br>
              <a:rPr lang="en-US" dirty="0" smtClean="0"/>
            </a:br>
            <a:r>
              <a:rPr lang="en-US" dirty="0" smtClean="0"/>
              <a:t>Oregon State University</a:t>
            </a:r>
            <a:br>
              <a:rPr lang="en-US" dirty="0" smtClean="0"/>
            </a:br>
            <a:r>
              <a:rPr lang="en-US" dirty="0" smtClean="0"/>
              <a:t>&amp;</a:t>
            </a:r>
          </a:p>
          <a:p>
            <a:r>
              <a:rPr lang="en-US" dirty="0" smtClean="0"/>
              <a:t>Chris </a:t>
            </a:r>
            <a:r>
              <a:rPr lang="en-US" dirty="0" err="1" smtClean="0"/>
              <a:t>Schnittka</a:t>
            </a:r>
            <a:r>
              <a:rPr lang="en-US" dirty="0" smtClean="0"/>
              <a:t/>
            </a:r>
            <a:br>
              <a:rPr lang="en-US" dirty="0" smtClean="0"/>
            </a:br>
            <a:r>
              <a:rPr lang="en-US" dirty="0" smtClean="0"/>
              <a:t>Auburn University</a:t>
            </a:r>
            <a:endParaRPr lang="en-US" dirty="0"/>
          </a:p>
        </p:txBody>
      </p:sp>
    </p:spTree>
    <p:extLst>
      <p:ext uri="{BB962C8B-B14F-4D97-AF65-F5344CB8AC3E}">
        <p14:creationId xmlns:p14="http://schemas.microsoft.com/office/powerpoint/2010/main" val="356364534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pPr eaLnBrk="1" hangingPunct="1"/>
            <a:r>
              <a:rPr lang="en-US" altLang="en-US" smtClean="0">
                <a:solidFill>
                  <a:srgbClr val="7B9899"/>
                </a:solidFill>
                <a:latin typeface="Calibri" pitchFamily="34" charset="0"/>
                <a:ea typeface="ＭＳ Ｐゴシック" pitchFamily="34" charset="-128"/>
              </a:rPr>
              <a:t>The World Without Engineers</a:t>
            </a:r>
          </a:p>
        </p:txBody>
      </p:sp>
      <p:pic>
        <p:nvPicPr>
          <p:cNvPr id="18434" name="Content Placeholder 4" descr="WWE_HR_Civil_Engineering.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7072313"/>
          </a:xfrm>
        </p:spPr>
      </p:pic>
    </p:spTree>
    <p:extLst>
      <p:ext uri="{BB962C8B-B14F-4D97-AF65-F5344CB8AC3E}">
        <p14:creationId xmlns:p14="http://schemas.microsoft.com/office/powerpoint/2010/main" val="3516000363"/>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pPr eaLnBrk="1" hangingPunct="1"/>
            <a:r>
              <a:rPr lang="en-US" altLang="en-US" smtClean="0">
                <a:solidFill>
                  <a:srgbClr val="7B9899"/>
                </a:solidFill>
                <a:latin typeface="Calibri" pitchFamily="34" charset="0"/>
                <a:ea typeface="ＭＳ Ｐゴシック" pitchFamily="34" charset="-128"/>
              </a:rPr>
              <a:t>The World Without Engineers</a:t>
            </a:r>
          </a:p>
        </p:txBody>
      </p:sp>
      <p:pic>
        <p:nvPicPr>
          <p:cNvPr id="24578" name="Content Placeholder 4" descr="WWE_HR_Music.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8763" cy="7075488"/>
          </a:xfrm>
        </p:spPr>
      </p:pic>
    </p:spTree>
    <p:extLst>
      <p:ext uri="{BB962C8B-B14F-4D97-AF65-F5344CB8AC3E}">
        <p14:creationId xmlns:p14="http://schemas.microsoft.com/office/powerpoint/2010/main" val="3379531192"/>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pPr eaLnBrk="1" hangingPunct="1"/>
            <a:r>
              <a:rPr lang="en-US" altLang="en-US" smtClean="0">
                <a:solidFill>
                  <a:srgbClr val="7B9899"/>
                </a:solidFill>
                <a:latin typeface="Calibri" pitchFamily="34" charset="0"/>
                <a:ea typeface="ＭＳ Ｐゴシック" pitchFamily="34" charset="-128"/>
              </a:rPr>
              <a:t>The World Without Engineers</a:t>
            </a:r>
          </a:p>
        </p:txBody>
      </p:sp>
      <p:pic>
        <p:nvPicPr>
          <p:cNvPr id="28674" name="Content Placeholder 4" descr="WWE_HR_Entertainment.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13838" cy="7048500"/>
          </a:xfrm>
        </p:spPr>
      </p:pic>
    </p:spTree>
    <p:extLst>
      <p:ext uri="{BB962C8B-B14F-4D97-AF65-F5344CB8AC3E}">
        <p14:creationId xmlns:p14="http://schemas.microsoft.com/office/powerpoint/2010/main" val="797281938"/>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pPr eaLnBrk="1" hangingPunct="1"/>
            <a:r>
              <a:rPr lang="en-US" altLang="en-US" b="1" dirty="0" smtClean="0">
                <a:solidFill>
                  <a:srgbClr val="002060"/>
                </a:solidFill>
                <a:ea typeface="ＭＳ Ｐゴシック" pitchFamily="34" charset="-128"/>
              </a:rPr>
              <a:t>Engineers are Inventors!</a:t>
            </a:r>
          </a:p>
        </p:txBody>
      </p:sp>
      <p:sp>
        <p:nvSpPr>
          <p:cNvPr id="3" name="Content Placeholder 2"/>
          <p:cNvSpPr>
            <a:spLocks noGrp="1"/>
          </p:cNvSpPr>
          <p:nvPr>
            <p:ph idx="1"/>
          </p:nvPr>
        </p:nvSpPr>
        <p:spPr>
          <a:xfrm>
            <a:off x="779463" y="1882775"/>
            <a:ext cx="7581900" cy="4670425"/>
          </a:xfrm>
        </p:spPr>
        <p:txBody>
          <a:bodyPr/>
          <a:lstStyle/>
          <a:p>
            <a:pPr eaLnBrk="1" hangingPunct="1">
              <a:lnSpc>
                <a:spcPct val="90000"/>
              </a:lnSpc>
            </a:pPr>
            <a:r>
              <a:rPr lang="en-US" altLang="en-US" sz="2800" dirty="0" smtClean="0">
                <a:latin typeface="Chalkboard" charset="0"/>
                <a:ea typeface="ＭＳ Ｐゴシック" pitchFamily="34" charset="-128"/>
              </a:rPr>
              <a:t>Engineers use science and math to solve real world problems!</a:t>
            </a:r>
            <a:br>
              <a:rPr lang="en-US" altLang="en-US" sz="2800" dirty="0" smtClean="0">
                <a:latin typeface="Chalkboard" charset="0"/>
                <a:ea typeface="ＭＳ Ｐゴシック" pitchFamily="34" charset="-128"/>
              </a:rPr>
            </a:br>
            <a:r>
              <a:rPr lang="en-US" altLang="en-US" sz="2800" dirty="0" smtClean="0">
                <a:latin typeface="Chalkboard" charset="0"/>
                <a:ea typeface="ＭＳ Ｐゴシック" pitchFamily="34" charset="-128"/>
              </a:rPr>
              <a:t/>
            </a:r>
            <a:br>
              <a:rPr lang="en-US" altLang="en-US" sz="2800" dirty="0" smtClean="0">
                <a:latin typeface="Chalkboard" charset="0"/>
                <a:ea typeface="ＭＳ Ｐゴシック" pitchFamily="34" charset="-128"/>
              </a:rPr>
            </a:br>
            <a:endParaRPr lang="en-US" altLang="en-US" sz="2800" dirty="0" smtClean="0">
              <a:latin typeface="Chalkboard" charset="0"/>
              <a:ea typeface="ＭＳ Ｐゴシック" pitchFamily="34" charset="-128"/>
            </a:endParaRPr>
          </a:p>
          <a:p>
            <a:pPr>
              <a:lnSpc>
                <a:spcPct val="90000"/>
              </a:lnSpc>
            </a:pPr>
            <a:r>
              <a:rPr lang="en-US" altLang="en-US" sz="2600" dirty="0" smtClean="0">
                <a:latin typeface="Chalkboard" charset="0"/>
                <a:ea typeface="ＭＳ Ｐゴシック" pitchFamily="34" charset="-128"/>
              </a:rPr>
              <a:t>Look around you, virtually every constructed contraption you see was conceived of, created, or improved by an engineering!</a:t>
            </a:r>
          </a:p>
        </p:txBody>
      </p:sp>
    </p:spTree>
    <p:extLst>
      <p:ext uri="{BB962C8B-B14F-4D97-AF65-F5344CB8AC3E}">
        <p14:creationId xmlns:p14="http://schemas.microsoft.com/office/powerpoint/2010/main" val="35759031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762000" y="30163"/>
            <a:ext cx="7581900" cy="1533525"/>
          </a:xfrm>
        </p:spPr>
        <p:txBody>
          <a:bodyPr/>
          <a:lstStyle/>
          <a:p>
            <a:pPr algn="ctr" eaLnBrk="1" hangingPunct="1"/>
            <a:r>
              <a:rPr lang="en-US" altLang="en-US" sz="4400" dirty="0" smtClean="0">
                <a:latin typeface="Chalkboard" charset="0"/>
                <a:ea typeface="ＭＳ Ｐゴシック" pitchFamily="34" charset="-128"/>
              </a:rPr>
              <a:t>The Engineering Design Process Loop</a:t>
            </a:r>
          </a:p>
        </p:txBody>
      </p:sp>
      <p:sp>
        <p:nvSpPr>
          <p:cNvPr id="47106"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E1310D6-9998-492F-B7B8-478AEB88B94B}" type="slidenum">
              <a:rPr lang="en-US" altLang="en-US" sz="1000">
                <a:solidFill>
                  <a:srgbClr val="898989"/>
                </a:solidFill>
                <a:latin typeface="Calibri" pitchFamily="34" charset="0"/>
              </a:rPr>
              <a:pPr eaLnBrk="1" hangingPunct="1"/>
              <a:t>14</a:t>
            </a:fld>
            <a:endParaRPr lang="en-US" altLang="en-US" sz="1000">
              <a:solidFill>
                <a:srgbClr val="898989"/>
              </a:solidFill>
              <a:latin typeface="Calibri" pitchFamily="34" charset="0"/>
            </a:endParaRPr>
          </a:p>
        </p:txBody>
      </p:sp>
      <p:sp>
        <p:nvSpPr>
          <p:cNvPr id="8" name="TextBox 7"/>
          <p:cNvSpPr txBox="1">
            <a:spLocks noChangeArrowheads="1"/>
          </p:cNvSpPr>
          <p:nvPr/>
        </p:nvSpPr>
        <p:spPr bwMode="auto">
          <a:xfrm>
            <a:off x="5681663" y="1900238"/>
            <a:ext cx="1690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Identify the</a:t>
            </a:r>
          </a:p>
          <a:p>
            <a:pPr algn="ctr" eaLnBrk="1" hangingPunct="1"/>
            <a:r>
              <a:rPr lang="en-US" altLang="en-US"/>
              <a:t>Problem</a:t>
            </a:r>
          </a:p>
        </p:txBody>
      </p:sp>
      <p:sp>
        <p:nvSpPr>
          <p:cNvPr id="9" name="TextBox 8"/>
          <p:cNvSpPr txBox="1">
            <a:spLocks noChangeArrowheads="1"/>
          </p:cNvSpPr>
          <p:nvPr/>
        </p:nvSpPr>
        <p:spPr bwMode="auto">
          <a:xfrm>
            <a:off x="6569075" y="3392488"/>
            <a:ext cx="20177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Research the</a:t>
            </a:r>
          </a:p>
          <a:p>
            <a:pPr algn="ctr" eaLnBrk="1" hangingPunct="1"/>
            <a:r>
              <a:rPr lang="en-US" altLang="en-US"/>
              <a:t>Problem</a:t>
            </a:r>
          </a:p>
        </p:txBody>
      </p:sp>
      <p:sp>
        <p:nvSpPr>
          <p:cNvPr id="10" name="TextBox 9"/>
          <p:cNvSpPr txBox="1">
            <a:spLocks noChangeArrowheads="1"/>
          </p:cNvSpPr>
          <p:nvPr/>
        </p:nvSpPr>
        <p:spPr bwMode="auto">
          <a:xfrm>
            <a:off x="5913438" y="5256213"/>
            <a:ext cx="20351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Find Possible</a:t>
            </a:r>
          </a:p>
          <a:p>
            <a:pPr algn="ctr" eaLnBrk="1" hangingPunct="1"/>
            <a:r>
              <a:rPr lang="en-US" altLang="en-US"/>
              <a:t>Solutions</a:t>
            </a:r>
          </a:p>
        </p:txBody>
      </p:sp>
      <p:sp>
        <p:nvSpPr>
          <p:cNvPr id="11" name="TextBox 10"/>
          <p:cNvSpPr txBox="1">
            <a:spLocks noChangeArrowheads="1"/>
          </p:cNvSpPr>
          <p:nvPr/>
        </p:nvSpPr>
        <p:spPr bwMode="auto">
          <a:xfrm>
            <a:off x="2952750" y="5788025"/>
            <a:ext cx="1966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Select</a:t>
            </a:r>
          </a:p>
          <a:p>
            <a:pPr algn="ctr" eaLnBrk="1" hangingPunct="1"/>
            <a:r>
              <a:rPr lang="en-US" altLang="en-US"/>
              <a:t>One Solution</a:t>
            </a:r>
          </a:p>
        </p:txBody>
      </p:sp>
      <p:sp>
        <p:nvSpPr>
          <p:cNvPr id="12" name="TextBox 11"/>
          <p:cNvSpPr txBox="1">
            <a:spLocks noChangeArrowheads="1"/>
          </p:cNvSpPr>
          <p:nvPr/>
        </p:nvSpPr>
        <p:spPr bwMode="auto">
          <a:xfrm>
            <a:off x="569913" y="5256213"/>
            <a:ext cx="19288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Construct an</a:t>
            </a:r>
          </a:p>
          <a:p>
            <a:pPr algn="ctr" eaLnBrk="1" hangingPunct="1"/>
            <a:r>
              <a:rPr lang="en-US" altLang="en-US"/>
              <a:t>Initial Design</a:t>
            </a:r>
          </a:p>
        </p:txBody>
      </p:sp>
      <p:sp>
        <p:nvSpPr>
          <p:cNvPr id="13" name="TextBox 12"/>
          <p:cNvSpPr txBox="1">
            <a:spLocks noChangeArrowheads="1"/>
          </p:cNvSpPr>
          <p:nvPr/>
        </p:nvSpPr>
        <p:spPr bwMode="auto">
          <a:xfrm>
            <a:off x="192088" y="3641725"/>
            <a:ext cx="23415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Test and Modify</a:t>
            </a:r>
          </a:p>
          <a:p>
            <a:pPr algn="ctr" eaLnBrk="1" hangingPunct="1"/>
            <a:r>
              <a:rPr lang="en-US" altLang="en-US"/>
              <a:t>Design</a:t>
            </a:r>
          </a:p>
        </p:txBody>
      </p:sp>
      <p:sp>
        <p:nvSpPr>
          <p:cNvPr id="14" name="TextBox 13"/>
          <p:cNvSpPr txBox="1">
            <a:spLocks noChangeArrowheads="1"/>
          </p:cNvSpPr>
          <p:nvPr/>
        </p:nvSpPr>
        <p:spPr bwMode="auto">
          <a:xfrm>
            <a:off x="762000" y="2122488"/>
            <a:ext cx="19478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a:t>Present Your</a:t>
            </a:r>
          </a:p>
          <a:p>
            <a:pPr algn="ctr" eaLnBrk="1" hangingPunct="1"/>
            <a:r>
              <a:rPr lang="en-US" altLang="en-US"/>
              <a:t>Design</a:t>
            </a:r>
          </a:p>
        </p:txBody>
      </p:sp>
      <p:sp>
        <p:nvSpPr>
          <p:cNvPr id="16" name="TextBox 15"/>
          <p:cNvSpPr txBox="1">
            <a:spLocks noChangeArrowheads="1"/>
          </p:cNvSpPr>
          <p:nvPr/>
        </p:nvSpPr>
        <p:spPr bwMode="auto">
          <a:xfrm>
            <a:off x="3563938" y="1403350"/>
            <a:ext cx="1489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a:t>Redesign</a:t>
            </a:r>
          </a:p>
        </p:txBody>
      </p:sp>
      <p:sp>
        <p:nvSpPr>
          <p:cNvPr id="17" name="Right Arrow 16"/>
          <p:cNvSpPr/>
          <p:nvPr/>
        </p:nvSpPr>
        <p:spPr>
          <a:xfrm rot="1358913">
            <a:off x="5059510" y="1782756"/>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ight Arrow 17"/>
          <p:cNvSpPr/>
          <p:nvPr/>
        </p:nvSpPr>
        <p:spPr>
          <a:xfrm rot="3678582">
            <a:off x="6576153" y="2990827"/>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ight Arrow 18"/>
          <p:cNvSpPr/>
          <p:nvPr/>
        </p:nvSpPr>
        <p:spPr>
          <a:xfrm rot="6996730">
            <a:off x="6678072" y="4589848"/>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ight Arrow 19"/>
          <p:cNvSpPr/>
          <p:nvPr/>
        </p:nvSpPr>
        <p:spPr>
          <a:xfrm rot="9195871">
            <a:off x="5211910" y="5806159"/>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ight Arrow 20"/>
          <p:cNvSpPr/>
          <p:nvPr/>
        </p:nvSpPr>
        <p:spPr>
          <a:xfrm rot="12671940">
            <a:off x="2072242" y="6104502"/>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ight Arrow 21"/>
          <p:cNvSpPr/>
          <p:nvPr/>
        </p:nvSpPr>
        <p:spPr>
          <a:xfrm rot="16437571">
            <a:off x="1048284" y="4716716"/>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ight Arrow 22"/>
          <p:cNvSpPr/>
          <p:nvPr/>
        </p:nvSpPr>
        <p:spPr>
          <a:xfrm rot="18258519">
            <a:off x="1192971" y="3249015"/>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ight Arrow 23"/>
          <p:cNvSpPr/>
          <p:nvPr/>
        </p:nvSpPr>
        <p:spPr>
          <a:xfrm rot="20174249">
            <a:off x="2716450" y="1782755"/>
            <a:ext cx="641675" cy="16316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3374254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1"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1" fill="hold" nodeType="click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pPr eaLnBrk="1" hangingPunct="1"/>
            <a:r>
              <a:rPr lang="en-US" altLang="en-US" dirty="0" smtClean="0">
                <a:ea typeface="ＭＳ Ｐゴシック" pitchFamily="34" charset="-128"/>
              </a:rPr>
              <a:t>You will be an Engineer! </a:t>
            </a:r>
          </a:p>
        </p:txBody>
      </p:sp>
      <p:sp>
        <p:nvSpPr>
          <p:cNvPr id="3" name="Content Placeholder 2"/>
          <p:cNvSpPr>
            <a:spLocks noGrp="1"/>
          </p:cNvSpPr>
          <p:nvPr>
            <p:ph idx="1"/>
          </p:nvPr>
        </p:nvSpPr>
        <p:spPr>
          <a:xfrm>
            <a:off x="457200" y="1371600"/>
            <a:ext cx="8229600" cy="5181600"/>
          </a:xfrm>
        </p:spPr>
        <p:txBody>
          <a:bodyPr>
            <a:normAutofit/>
          </a:bodyPr>
          <a:lstStyle/>
          <a:p>
            <a:pPr marL="0" indent="0" eaLnBrk="1" hangingPunct="1">
              <a:buNone/>
            </a:pPr>
            <a:r>
              <a:rPr lang="en-US" altLang="en-US" dirty="0" smtClean="0">
                <a:latin typeface="Chalkboard" charset="0"/>
                <a:ea typeface="ＭＳ Ｐゴシック" pitchFamily="34" charset="-128"/>
              </a:rPr>
              <a:t>In this lesson, you will:</a:t>
            </a:r>
            <a:endParaRPr lang="en-US" altLang="en-US" dirty="0">
              <a:latin typeface="Chalkboard" charset="0"/>
              <a:ea typeface="ＭＳ Ｐゴシック" pitchFamily="34" charset="-128"/>
            </a:endParaRPr>
          </a:p>
          <a:p>
            <a:pPr marL="0" indent="0" eaLnBrk="1" hangingPunct="1">
              <a:buNone/>
            </a:pPr>
            <a:endParaRPr lang="en-US" altLang="en-US" sz="2400" dirty="0" smtClean="0">
              <a:latin typeface="Chalkboard" charset="0"/>
              <a:ea typeface="ＭＳ Ｐゴシック" pitchFamily="34" charset="-128"/>
            </a:endParaRPr>
          </a:p>
          <a:p>
            <a:pPr marL="457200" indent="-457200" eaLnBrk="1" hangingPunct="1">
              <a:buFont typeface="+mj-lt"/>
              <a:buAutoNum type="arabicPeriod"/>
            </a:pPr>
            <a:r>
              <a:rPr lang="en-US" altLang="en-US" sz="2400" dirty="0" smtClean="0">
                <a:latin typeface="Chalkboard" charset="0"/>
                <a:ea typeface="ＭＳ Ｐゴシック" pitchFamily="34" charset="-128"/>
              </a:rPr>
              <a:t>Identify a problem that requires a solution.</a:t>
            </a:r>
            <a:endParaRPr lang="en-US" altLang="en-US" sz="2400" dirty="0">
              <a:latin typeface="Chalkboard" charset="0"/>
              <a:ea typeface="ＭＳ Ｐゴシック" pitchFamily="34" charset="-128"/>
            </a:endParaRPr>
          </a:p>
          <a:p>
            <a:pPr marL="457200" indent="-457200" eaLnBrk="1" hangingPunct="1">
              <a:buFont typeface="+mj-lt"/>
              <a:buAutoNum type="arabicPeriod"/>
            </a:pPr>
            <a:r>
              <a:rPr lang="en-US" altLang="en-US" sz="2400" dirty="0" smtClean="0">
                <a:latin typeface="Chalkboard" charset="0"/>
                <a:ea typeface="ＭＳ Ｐゴシック" pitchFamily="34" charset="-128"/>
              </a:rPr>
              <a:t>Brainstorm ideas to help solve the problem.</a:t>
            </a:r>
          </a:p>
          <a:p>
            <a:pPr marL="457200" indent="-457200" eaLnBrk="1" hangingPunct="1">
              <a:buFont typeface="+mj-lt"/>
              <a:buAutoNum type="arabicPeriod"/>
            </a:pPr>
            <a:r>
              <a:rPr lang="en-US" altLang="en-US" sz="2400" dirty="0" smtClean="0">
                <a:latin typeface="Chalkboard" charset="0"/>
                <a:ea typeface="ＭＳ Ｐゴシック" pitchFamily="34" charset="-128"/>
              </a:rPr>
              <a:t>Design a solution.</a:t>
            </a:r>
          </a:p>
          <a:p>
            <a:pPr marL="457200" indent="-457200" eaLnBrk="1" hangingPunct="1">
              <a:buFont typeface="+mj-lt"/>
              <a:buAutoNum type="arabicPeriod"/>
            </a:pPr>
            <a:r>
              <a:rPr lang="en-US" altLang="en-US" sz="2400" dirty="0" smtClean="0">
                <a:latin typeface="Chalkboard" charset="0"/>
                <a:ea typeface="ＭＳ Ｐゴシック" pitchFamily="34" charset="-128"/>
              </a:rPr>
              <a:t>Build and test your design. </a:t>
            </a:r>
          </a:p>
          <a:p>
            <a:pPr marL="457200" indent="-457200" eaLnBrk="1" hangingPunct="1">
              <a:buFont typeface="+mj-lt"/>
              <a:buAutoNum type="arabicPeriod"/>
            </a:pPr>
            <a:r>
              <a:rPr lang="en-US" altLang="en-US" sz="2400" dirty="0" smtClean="0">
                <a:latin typeface="Chalkboard" charset="0"/>
                <a:ea typeface="ＭＳ Ｐゴシック" pitchFamily="34" charset="-128"/>
              </a:rPr>
              <a:t>Show others!</a:t>
            </a:r>
          </a:p>
          <a:p>
            <a:pPr marL="457200" indent="-457200" eaLnBrk="1" hangingPunct="1">
              <a:buFont typeface="+mj-lt"/>
              <a:buAutoNum type="arabicPeriod"/>
            </a:pPr>
            <a:r>
              <a:rPr lang="en-US" altLang="en-US" sz="2400" dirty="0" smtClean="0">
                <a:latin typeface="Chalkboard" charset="0"/>
                <a:ea typeface="ＭＳ Ｐゴシック" pitchFamily="34" charset="-128"/>
              </a:rPr>
              <a:t>Make it better!</a:t>
            </a:r>
          </a:p>
        </p:txBody>
      </p:sp>
    </p:spTree>
    <p:extLst>
      <p:ext uri="{BB962C8B-B14F-4D97-AF65-F5344CB8AC3E}">
        <p14:creationId xmlns:p14="http://schemas.microsoft.com/office/powerpoint/2010/main" val="6194632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4488" y="125413"/>
            <a:ext cx="5959475" cy="1179512"/>
          </a:xfrm>
        </p:spPr>
        <p:txBody>
          <a:bodyPr rtlCol="0">
            <a:normAutofit fontScale="90000"/>
          </a:bodyPr>
          <a:lstStyle/>
          <a:p>
            <a:pPr fontAlgn="auto">
              <a:spcAft>
                <a:spcPts val="0"/>
              </a:spcAft>
              <a:defRPr/>
            </a:pPr>
            <a:r>
              <a:rPr lang="en-US" sz="4000" b="1" dirty="0" smtClean="0"/>
              <a:t>Engineers, </a:t>
            </a:r>
            <a:br>
              <a:rPr lang="en-US" sz="4000" b="1" dirty="0" smtClean="0"/>
            </a:br>
            <a:r>
              <a:rPr lang="en-US" sz="4000" b="1" dirty="0" smtClean="0"/>
              <a:t>what is wrong here?</a:t>
            </a:r>
            <a:endParaRPr lang="en-US" sz="4000" b="1" dirty="0"/>
          </a:p>
        </p:txBody>
      </p:sp>
      <p:pic>
        <p:nvPicPr>
          <p:cNvPr id="2051" name="Picture 6" descr="Penguins-global-warming-prevention-33210735-600-400.jpg"/>
          <p:cNvPicPr>
            <a:picLocks noChangeAspect="1"/>
          </p:cNvPicPr>
          <p:nvPr/>
        </p:nvPicPr>
        <p:blipFill>
          <a:blip r:embed="rId3">
            <a:extLst>
              <a:ext uri="{28A0092B-C50C-407E-A947-70E740481C1C}">
                <a14:useLocalDpi xmlns:a14="http://schemas.microsoft.com/office/drawing/2010/main" val="0"/>
              </a:ext>
            </a:extLst>
          </a:blip>
          <a:srcRect l="6783" r="9155"/>
          <a:stretch>
            <a:fillRect/>
          </a:stretch>
        </p:blipFill>
        <p:spPr bwMode="auto">
          <a:xfrm>
            <a:off x="4594225" y="1304925"/>
            <a:ext cx="4608513"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7" descr="lonely_penguin.jpg"/>
          <p:cNvPicPr>
            <a:picLocks noChangeAspect="1"/>
          </p:cNvPicPr>
          <p:nvPr/>
        </p:nvPicPr>
        <p:blipFill>
          <a:blip r:embed="rId4">
            <a:extLst>
              <a:ext uri="{28A0092B-C50C-407E-A947-70E740481C1C}">
                <a14:useLocalDpi xmlns:a14="http://schemas.microsoft.com/office/drawing/2010/main" val="0"/>
              </a:ext>
            </a:extLst>
          </a:blip>
          <a:srcRect l="17288" t="35741" r="14172" b="2"/>
          <a:stretch>
            <a:fillRect/>
          </a:stretch>
        </p:blipFill>
        <p:spPr bwMode="auto">
          <a:xfrm>
            <a:off x="331788" y="1327150"/>
            <a:ext cx="4262437"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4322347"/>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rtlCol="0">
            <a:normAutofit fontScale="90000"/>
          </a:bodyPr>
          <a:lstStyle/>
          <a:p>
            <a:pPr fontAlgn="auto">
              <a:spcAft>
                <a:spcPts val="0"/>
              </a:spcAft>
              <a:defRPr/>
            </a:pPr>
            <a:r>
              <a:rPr lang="en-US" dirty="0" smtClean="0"/>
              <a:t>Boulders Beach is on </a:t>
            </a:r>
            <a:br>
              <a:rPr lang="en-US" dirty="0" smtClean="0"/>
            </a:br>
            <a:r>
              <a:rPr lang="en-US" dirty="0" smtClean="0"/>
              <a:t>the coast of South Africa.</a:t>
            </a:r>
          </a:p>
        </p:txBody>
      </p:sp>
      <p:pic>
        <p:nvPicPr>
          <p:cNvPr id="4" name="Content Placeholder 3" descr="penguins-at-Boulders-Beach-Western-Cape-South-Africa-1-WL.jpg"/>
          <p:cNvPicPr>
            <a:picLocks noGrp="1" noChangeAspect="1"/>
          </p:cNvPicPr>
          <p:nvPr>
            <p:ph idx="1"/>
          </p:nvPr>
        </p:nvPicPr>
        <p:blipFill>
          <a:blip r:embed="rId3">
            <a:extLst>
              <a:ext uri="{28A0092B-C50C-407E-A947-70E740481C1C}">
                <a14:useLocalDpi xmlns:a14="http://schemas.microsoft.com/office/drawing/2010/main" val="0"/>
              </a:ext>
            </a:extLst>
          </a:blip>
          <a:srcRect l="2280" t="21373" r="18359" b="9669"/>
          <a:stretch>
            <a:fillRect/>
          </a:stretch>
        </p:blipFill>
        <p:spPr>
          <a:xfrm>
            <a:off x="1481138" y="1444625"/>
            <a:ext cx="6383337" cy="3713163"/>
          </a:xfrm>
        </p:spPr>
      </p:pic>
      <p:sp>
        <p:nvSpPr>
          <p:cNvPr id="5" name="TextBox 4"/>
          <p:cNvSpPr txBox="1">
            <a:spLocks noChangeArrowheads="1"/>
          </p:cNvSpPr>
          <p:nvPr/>
        </p:nvSpPr>
        <p:spPr bwMode="auto">
          <a:xfrm>
            <a:off x="838200" y="5356225"/>
            <a:ext cx="77787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sz="2000" dirty="0">
                <a:solidFill>
                  <a:srgbClr val="18579B"/>
                </a:solidFill>
              </a:rPr>
              <a:t>Here, the Boulders Beach penguins live.  As the climate across the globe</a:t>
            </a:r>
          </a:p>
          <a:p>
            <a:r>
              <a:rPr lang="en-US" altLang="en-US" sz="2000" dirty="0">
                <a:solidFill>
                  <a:srgbClr val="18579B"/>
                </a:solidFill>
              </a:rPr>
              <a:t>changes, these penguins are getting hot.  To keep from overheating, they </a:t>
            </a:r>
          </a:p>
          <a:p>
            <a:r>
              <a:rPr lang="en-US" altLang="en-US" sz="2000" dirty="0">
                <a:solidFill>
                  <a:srgbClr val="18579B"/>
                </a:solidFill>
              </a:rPr>
              <a:t>cool off in the water.  But this survival technique has not worked in </a:t>
            </a:r>
          </a:p>
          <a:p>
            <a:r>
              <a:rPr lang="en-US" altLang="en-US" sz="2000" dirty="0">
                <a:solidFill>
                  <a:srgbClr val="18579B"/>
                </a:solidFill>
              </a:rPr>
              <a:t>their favor…</a:t>
            </a:r>
          </a:p>
        </p:txBody>
      </p:sp>
    </p:spTree>
    <p:extLst>
      <p:ext uri="{BB962C8B-B14F-4D97-AF65-F5344CB8AC3E}">
        <p14:creationId xmlns:p14="http://schemas.microsoft.com/office/powerpoint/2010/main" val="19325125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549275" y="11113"/>
            <a:ext cx="8042275" cy="760412"/>
          </a:xfrm>
        </p:spPr>
        <p:txBody>
          <a:bodyPr/>
          <a:lstStyle/>
          <a:p>
            <a:r>
              <a:rPr lang="en-US" altLang="en-US" sz="4000" smtClean="0"/>
              <a:t>Boulders Beach Penguins</a:t>
            </a:r>
          </a:p>
        </p:txBody>
      </p:sp>
      <p:pic>
        <p:nvPicPr>
          <p:cNvPr id="4" name="Picture 4" descr="http://license.icopyright.net/user/assetContent.act?id=263464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4311" t="28053" r="21339" b="10498"/>
          <a:stretch>
            <a:fillRect/>
          </a:stretch>
        </p:blipFill>
        <p:spPr>
          <a:xfrm>
            <a:off x="244475" y="771525"/>
            <a:ext cx="4086225" cy="2308225"/>
          </a:xfrm>
          <a:noFill/>
        </p:spPr>
      </p:pic>
      <p:sp>
        <p:nvSpPr>
          <p:cNvPr id="5" name="TextBox 4"/>
          <p:cNvSpPr txBox="1">
            <a:spLocks noChangeArrowheads="1"/>
          </p:cNvSpPr>
          <p:nvPr/>
        </p:nvSpPr>
        <p:spPr bwMode="auto">
          <a:xfrm>
            <a:off x="0" y="3090863"/>
            <a:ext cx="4637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sz="2000">
                <a:solidFill>
                  <a:srgbClr val="18579B"/>
                </a:solidFill>
              </a:rPr>
              <a:t>The sea gulls are stealing their eggs!</a:t>
            </a:r>
          </a:p>
        </p:txBody>
      </p:sp>
      <p:pic>
        <p:nvPicPr>
          <p:cNvPr id="6" name="Picture 6" descr="http://license.icopyright.net/user/assetContent.act?id=26346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475" y="3778250"/>
            <a:ext cx="3997325" cy="279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4929188" y="1035050"/>
            <a:ext cx="3662362"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sz="2000">
                <a:solidFill>
                  <a:srgbClr val="18579B"/>
                </a:solidFill>
              </a:rPr>
              <a:t>So the park rangers have built the penguins little houses to protect their eggs AND to help keep them cooler.</a:t>
            </a:r>
          </a:p>
        </p:txBody>
      </p:sp>
      <p:pic>
        <p:nvPicPr>
          <p:cNvPr id="8" name="Picture 2" descr="http://license.icopyright.net/user/assetContent.act?id=2634638"/>
          <p:cNvPicPr>
            <a:picLocks noChangeAspect="1" noChangeArrowheads="1"/>
          </p:cNvPicPr>
          <p:nvPr/>
        </p:nvPicPr>
        <p:blipFill>
          <a:blip r:embed="rId5">
            <a:extLst>
              <a:ext uri="{28A0092B-C50C-407E-A947-70E740481C1C}">
                <a14:useLocalDpi xmlns:a14="http://schemas.microsoft.com/office/drawing/2010/main" val="0"/>
              </a:ext>
            </a:extLst>
          </a:blip>
          <a:srcRect t="26843" r="21495"/>
          <a:stretch>
            <a:fillRect/>
          </a:stretch>
        </p:blipFill>
        <p:spPr bwMode="auto">
          <a:xfrm>
            <a:off x="5992813" y="2568575"/>
            <a:ext cx="291782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p:nvSpPr>
        <p:spPr bwMode="auto">
          <a:xfrm>
            <a:off x="4938713" y="6272213"/>
            <a:ext cx="3652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sz="2000" dirty="0">
                <a:solidFill>
                  <a:srgbClr val="18579B"/>
                </a:solidFill>
              </a:rPr>
              <a:t>This is helping them survive!</a:t>
            </a:r>
          </a:p>
        </p:txBody>
      </p:sp>
    </p:spTree>
    <p:extLst>
      <p:ext uri="{BB962C8B-B14F-4D97-AF65-F5344CB8AC3E}">
        <p14:creationId xmlns:p14="http://schemas.microsoft.com/office/powerpoint/2010/main" val="3622347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12"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549275" y="114300"/>
            <a:ext cx="8042275" cy="1498600"/>
          </a:xfrm>
        </p:spPr>
        <p:txBody>
          <a:bodyPr rtlCol="0">
            <a:normAutofit fontScale="90000"/>
          </a:bodyPr>
          <a:lstStyle/>
          <a:p>
            <a:pPr marL="400050" fontAlgn="auto">
              <a:spcAft>
                <a:spcPts val="0"/>
              </a:spcAft>
              <a:defRPr/>
            </a:pPr>
            <a:r>
              <a:rPr lang="en-US" sz="3600" b="1" dirty="0" smtClean="0"/>
              <a:t>The Problem</a:t>
            </a:r>
            <a:r>
              <a:rPr lang="en-US" sz="3200" dirty="0" smtClean="0"/>
              <a:t>: </a:t>
            </a:r>
            <a:br>
              <a:rPr lang="en-US" sz="3200" dirty="0" smtClean="0"/>
            </a:br>
            <a:r>
              <a:rPr lang="en-US" sz="3200" dirty="0" smtClean="0"/>
              <a:t>The penguins need an effective enclosure to them keep from overheating.</a:t>
            </a:r>
          </a:p>
        </p:txBody>
      </p:sp>
      <p:sp>
        <p:nvSpPr>
          <p:cNvPr id="5" name="TextBox 4"/>
          <p:cNvSpPr txBox="1"/>
          <p:nvPr/>
        </p:nvSpPr>
        <p:spPr>
          <a:xfrm>
            <a:off x="1066800" y="5697547"/>
            <a:ext cx="7239000" cy="507831"/>
          </a:xfrm>
          <a:prstGeom prst="rect">
            <a:avLst/>
          </a:prstGeom>
          <a:noFill/>
        </p:spPr>
        <p:txBody>
          <a:bodyPr wrap="square" rtlCol="0">
            <a:spAutoFit/>
          </a:bodyPr>
          <a:lstStyle/>
          <a:p>
            <a:r>
              <a:rPr lang="en-US" sz="2700" b="1" dirty="0" smtClean="0"/>
              <a:t>Your mission</a:t>
            </a:r>
            <a:r>
              <a:rPr lang="en-US" sz="2700" dirty="0" smtClean="0"/>
              <a:t>: Design a solution to this problem!</a:t>
            </a:r>
            <a:endParaRPr lang="en-US" sz="2700"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658947"/>
            <a:ext cx="324137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7358467"/>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NGSS Review</a:t>
            </a:r>
            <a:endParaRPr lang="en-US" b="1" dirty="0"/>
          </a:p>
        </p:txBody>
      </p:sp>
      <p:sp>
        <p:nvSpPr>
          <p:cNvPr id="3" name="Content Placeholder 2"/>
          <p:cNvSpPr>
            <a:spLocks noGrp="1"/>
          </p:cNvSpPr>
          <p:nvPr>
            <p:ph idx="1"/>
          </p:nvPr>
        </p:nvSpPr>
        <p:spPr/>
        <p:txBody>
          <a:bodyPr>
            <a:normAutofit/>
          </a:bodyPr>
          <a:lstStyle/>
          <a:p>
            <a:r>
              <a:rPr lang="en-US" dirty="0" smtClean="0"/>
              <a:t>NGSS—not standards, but performance expectations…</a:t>
            </a:r>
            <a:br>
              <a:rPr lang="en-US" dirty="0" smtClean="0"/>
            </a:br>
            <a:endParaRPr lang="en-US" dirty="0" smtClean="0"/>
          </a:p>
          <a:p>
            <a:pPr lvl="3"/>
            <a:endParaRPr lang="en-US" dirty="0" smtClean="0"/>
          </a:p>
        </p:txBody>
      </p:sp>
    </p:spTree>
    <p:extLst>
      <p:ext uri="{BB962C8B-B14F-4D97-AF65-F5344CB8AC3E}">
        <p14:creationId xmlns:p14="http://schemas.microsoft.com/office/powerpoint/2010/main" val="3314670311"/>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a:t>
            </a:r>
            <a:endParaRPr lang="en-US" dirty="0"/>
          </a:p>
        </p:txBody>
      </p:sp>
      <p:sp>
        <p:nvSpPr>
          <p:cNvPr id="3" name="Content Placeholder 2"/>
          <p:cNvSpPr>
            <a:spLocks noGrp="1"/>
          </p:cNvSpPr>
          <p:nvPr>
            <p:ph idx="1"/>
          </p:nvPr>
        </p:nvSpPr>
        <p:spPr>
          <a:xfrm>
            <a:off x="701886" y="1447800"/>
            <a:ext cx="7848600" cy="1752600"/>
          </a:xfrm>
        </p:spPr>
        <p:txBody>
          <a:bodyPr>
            <a:normAutofit fontScale="85000" lnSpcReduction="10000"/>
          </a:bodyPr>
          <a:lstStyle/>
          <a:p>
            <a:pPr>
              <a:spcBef>
                <a:spcPts val="0"/>
              </a:spcBef>
              <a:spcAft>
                <a:spcPts val="1200"/>
              </a:spcAft>
            </a:pPr>
            <a:r>
              <a:rPr lang="en-US" sz="2800" dirty="0" smtClean="0"/>
              <a:t>You may only use the materials provided by your teacher.</a:t>
            </a:r>
          </a:p>
          <a:p>
            <a:pPr>
              <a:spcBef>
                <a:spcPts val="0"/>
              </a:spcBef>
              <a:spcAft>
                <a:spcPts val="1200"/>
              </a:spcAft>
            </a:pPr>
            <a:r>
              <a:rPr lang="en-US" sz="2800" dirty="0" smtClean="0"/>
              <a:t>Your penguin dwelling must hold a model ice penguin.</a:t>
            </a:r>
          </a:p>
          <a:p>
            <a:pPr>
              <a:spcBef>
                <a:spcPts val="0"/>
              </a:spcBef>
              <a:spcAft>
                <a:spcPts val="1200"/>
              </a:spcAft>
            </a:pPr>
            <a:r>
              <a:rPr lang="en-US" sz="2800" dirty="0" smtClean="0"/>
              <a:t>Your dwelling must fit inside the “model enclosure check.”</a:t>
            </a:r>
            <a:endParaRPr lang="en-US" sz="28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3172494"/>
            <a:ext cx="5334000" cy="3380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7487728"/>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Your Design</a:t>
            </a:r>
            <a:endParaRPr lang="en-US" dirty="0"/>
          </a:p>
        </p:txBody>
      </p:sp>
      <p:sp>
        <p:nvSpPr>
          <p:cNvPr id="3" name="Content Placeholder 2"/>
          <p:cNvSpPr>
            <a:spLocks noGrp="1"/>
          </p:cNvSpPr>
          <p:nvPr>
            <p:ph idx="1"/>
          </p:nvPr>
        </p:nvSpPr>
        <p:spPr>
          <a:xfrm>
            <a:off x="457200" y="1981200"/>
            <a:ext cx="5177790" cy="3473355"/>
          </a:xfrm>
        </p:spPr>
        <p:txBody>
          <a:bodyPr>
            <a:normAutofit/>
          </a:bodyPr>
          <a:lstStyle/>
          <a:p>
            <a:pPr marL="457200" indent="-457200">
              <a:lnSpc>
                <a:spcPts val="2400"/>
              </a:lnSpc>
              <a:spcBef>
                <a:spcPts val="0"/>
              </a:spcBef>
              <a:spcAft>
                <a:spcPts val="600"/>
              </a:spcAft>
              <a:buFont typeface="+mj-lt"/>
              <a:buAutoNum type="arabicPeriod"/>
            </a:pPr>
            <a:r>
              <a:rPr lang="en-US" sz="2100" dirty="0" smtClean="0"/>
              <a:t>Record mass on cup with marker.</a:t>
            </a:r>
          </a:p>
          <a:p>
            <a:pPr marL="457200" indent="-457200">
              <a:lnSpc>
                <a:spcPts val="2400"/>
              </a:lnSpc>
              <a:spcBef>
                <a:spcPts val="0"/>
              </a:spcBef>
              <a:spcAft>
                <a:spcPts val="600"/>
              </a:spcAft>
              <a:buFont typeface="+mj-lt"/>
              <a:buAutoNum type="arabicPeriod"/>
            </a:pPr>
            <a:r>
              <a:rPr lang="en-US" sz="2100" dirty="0" smtClean="0"/>
              <a:t>Retrieve penguin from freezer using cup.</a:t>
            </a:r>
          </a:p>
          <a:p>
            <a:pPr marL="457200" indent="-457200">
              <a:lnSpc>
                <a:spcPts val="2400"/>
              </a:lnSpc>
              <a:spcBef>
                <a:spcPts val="0"/>
              </a:spcBef>
              <a:spcAft>
                <a:spcPts val="600"/>
              </a:spcAft>
              <a:buFont typeface="+mj-lt"/>
              <a:buAutoNum type="arabicPeriod"/>
            </a:pPr>
            <a:r>
              <a:rPr lang="en-US" sz="2100" dirty="0" smtClean="0"/>
              <a:t>Place penguin in igloo &amp; place in hot box.</a:t>
            </a:r>
          </a:p>
          <a:p>
            <a:pPr marL="457200" indent="-457200">
              <a:lnSpc>
                <a:spcPts val="2400"/>
              </a:lnSpc>
              <a:spcBef>
                <a:spcPts val="0"/>
              </a:spcBef>
              <a:spcAft>
                <a:spcPts val="600"/>
              </a:spcAft>
              <a:buFont typeface="+mj-lt"/>
              <a:buAutoNum type="arabicPeriod"/>
            </a:pPr>
            <a:r>
              <a:rPr lang="en-US" sz="2100" dirty="0" smtClean="0"/>
              <a:t>Leave penguin in hot box for 20 mins.</a:t>
            </a:r>
          </a:p>
          <a:p>
            <a:pPr marL="457200" indent="-457200">
              <a:lnSpc>
                <a:spcPts val="2400"/>
              </a:lnSpc>
              <a:spcBef>
                <a:spcPts val="0"/>
              </a:spcBef>
              <a:spcAft>
                <a:spcPts val="600"/>
              </a:spcAft>
              <a:buFont typeface="+mj-lt"/>
              <a:buAutoNum type="arabicPeriod"/>
            </a:pPr>
            <a:r>
              <a:rPr lang="en-US" sz="2100" dirty="0" smtClean="0"/>
              <a:t>Retrieve remainder of penguin using cup.</a:t>
            </a:r>
          </a:p>
          <a:p>
            <a:pPr marL="457200" indent="-457200">
              <a:lnSpc>
                <a:spcPts val="2400"/>
              </a:lnSpc>
              <a:spcBef>
                <a:spcPts val="0"/>
              </a:spcBef>
              <a:spcAft>
                <a:spcPts val="600"/>
              </a:spcAft>
              <a:buFont typeface="+mj-lt"/>
              <a:buAutoNum type="arabicPeriod"/>
            </a:pPr>
            <a:r>
              <a:rPr lang="en-US" sz="2100" dirty="0" smtClean="0"/>
              <a:t>Measure mass of cup + remaining penguin.</a:t>
            </a:r>
          </a:p>
          <a:p>
            <a:pPr marL="457200" indent="-457200">
              <a:lnSpc>
                <a:spcPts val="2400"/>
              </a:lnSpc>
              <a:spcBef>
                <a:spcPts val="0"/>
              </a:spcBef>
              <a:spcAft>
                <a:spcPts val="600"/>
              </a:spcAft>
              <a:buFont typeface="+mj-lt"/>
              <a:buAutoNum type="arabicPeriod"/>
            </a:pPr>
            <a:r>
              <a:rPr lang="en-US" sz="2100" dirty="0" smtClean="0"/>
              <a:t>Determine final mass of remaining penguin by subtracting mass of cup.</a:t>
            </a:r>
          </a:p>
          <a:p>
            <a:pPr marL="457200" indent="-457200">
              <a:lnSpc>
                <a:spcPts val="2400"/>
              </a:lnSpc>
              <a:spcBef>
                <a:spcPts val="0"/>
              </a:spcBef>
              <a:spcAft>
                <a:spcPts val="600"/>
              </a:spcAft>
              <a:buFont typeface="+mj-lt"/>
              <a:buAutoNum type="arabicPeriod"/>
            </a:pPr>
            <a:endParaRPr lang="en-US" sz="2400" dirty="0" smtClean="0"/>
          </a:p>
          <a:p>
            <a:pPr marL="457200" indent="-457200">
              <a:lnSpc>
                <a:spcPts val="2400"/>
              </a:lnSpc>
              <a:spcBef>
                <a:spcPts val="0"/>
              </a:spcBef>
              <a:spcAft>
                <a:spcPts val="600"/>
              </a:spcAft>
              <a:buFont typeface="+mj-lt"/>
              <a:buAutoNum type="arabicPeriod"/>
            </a:pPr>
            <a:endParaRPr lang="en-US" sz="24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4990" y="2286000"/>
            <a:ext cx="3291414" cy="271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585431"/>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549275" y="114300"/>
            <a:ext cx="8042275" cy="1498600"/>
          </a:xfrm>
        </p:spPr>
        <p:txBody>
          <a:bodyPr rtlCol="0">
            <a:normAutofit fontScale="90000"/>
          </a:bodyPr>
          <a:lstStyle/>
          <a:p>
            <a:pPr marL="400050" fontAlgn="auto">
              <a:spcAft>
                <a:spcPts val="0"/>
              </a:spcAft>
              <a:defRPr/>
            </a:pPr>
            <a:r>
              <a:rPr lang="en-US" sz="3600" b="1" dirty="0" smtClean="0"/>
              <a:t>The Problem</a:t>
            </a:r>
            <a:r>
              <a:rPr lang="en-US" sz="3200" dirty="0" smtClean="0"/>
              <a:t>: </a:t>
            </a:r>
            <a:br>
              <a:rPr lang="en-US" sz="3200" dirty="0" smtClean="0"/>
            </a:br>
            <a:r>
              <a:rPr lang="en-US" sz="3200" dirty="0" smtClean="0"/>
              <a:t>The penguins need an effective enclosure to them keep from overheating.</a:t>
            </a:r>
          </a:p>
        </p:txBody>
      </p:sp>
      <p:sp>
        <p:nvSpPr>
          <p:cNvPr id="5" name="TextBox 4"/>
          <p:cNvSpPr txBox="1"/>
          <p:nvPr/>
        </p:nvSpPr>
        <p:spPr>
          <a:xfrm>
            <a:off x="1066800" y="5697547"/>
            <a:ext cx="7239000" cy="507831"/>
          </a:xfrm>
          <a:prstGeom prst="rect">
            <a:avLst/>
          </a:prstGeom>
          <a:noFill/>
        </p:spPr>
        <p:txBody>
          <a:bodyPr wrap="square" rtlCol="0">
            <a:spAutoFit/>
          </a:bodyPr>
          <a:lstStyle/>
          <a:p>
            <a:r>
              <a:rPr lang="en-US" sz="2700" b="1" dirty="0" smtClean="0"/>
              <a:t>Your mission</a:t>
            </a:r>
            <a:r>
              <a:rPr lang="en-US" sz="2700" dirty="0" smtClean="0"/>
              <a:t>: Design a solution to this problem!</a:t>
            </a:r>
            <a:endParaRPr lang="en-US" sz="2700"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828800"/>
            <a:ext cx="5770879"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704554"/>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Test!</a:t>
            </a:r>
            <a:endParaRPr lang="en-US" dirty="0"/>
          </a:p>
        </p:txBody>
      </p:sp>
      <p:sp>
        <p:nvSpPr>
          <p:cNvPr id="3" name="Content Placeholder 2"/>
          <p:cNvSpPr>
            <a:spLocks noGrp="1"/>
          </p:cNvSpPr>
          <p:nvPr>
            <p:ph idx="1"/>
          </p:nvPr>
        </p:nvSpPr>
        <p:spPr>
          <a:xfrm>
            <a:off x="457200" y="1981200"/>
            <a:ext cx="5177790" cy="3473355"/>
          </a:xfrm>
        </p:spPr>
        <p:txBody>
          <a:bodyPr>
            <a:normAutofit/>
          </a:bodyPr>
          <a:lstStyle/>
          <a:p>
            <a:pPr marL="457200" indent="-457200">
              <a:lnSpc>
                <a:spcPts val="2400"/>
              </a:lnSpc>
              <a:spcBef>
                <a:spcPts val="0"/>
              </a:spcBef>
              <a:spcAft>
                <a:spcPts val="600"/>
              </a:spcAft>
              <a:buFont typeface="+mj-lt"/>
              <a:buAutoNum type="arabicPeriod"/>
            </a:pPr>
            <a:r>
              <a:rPr lang="en-US" sz="2100" dirty="0" smtClean="0"/>
              <a:t>Record mass on cup with marker.</a:t>
            </a:r>
          </a:p>
          <a:p>
            <a:pPr marL="457200" indent="-457200">
              <a:lnSpc>
                <a:spcPts val="2400"/>
              </a:lnSpc>
              <a:spcBef>
                <a:spcPts val="0"/>
              </a:spcBef>
              <a:spcAft>
                <a:spcPts val="600"/>
              </a:spcAft>
              <a:buFont typeface="+mj-lt"/>
              <a:buAutoNum type="arabicPeriod"/>
            </a:pPr>
            <a:r>
              <a:rPr lang="en-US" sz="2100" dirty="0" smtClean="0"/>
              <a:t>Retrieve penguin from freezer using cup.</a:t>
            </a:r>
          </a:p>
          <a:p>
            <a:pPr marL="457200" indent="-457200">
              <a:lnSpc>
                <a:spcPts val="2400"/>
              </a:lnSpc>
              <a:spcBef>
                <a:spcPts val="0"/>
              </a:spcBef>
              <a:spcAft>
                <a:spcPts val="600"/>
              </a:spcAft>
              <a:buFont typeface="+mj-lt"/>
              <a:buAutoNum type="arabicPeriod"/>
            </a:pPr>
            <a:r>
              <a:rPr lang="en-US" sz="2100" dirty="0" smtClean="0"/>
              <a:t>Place penguin in igloo &amp; place in hot box.</a:t>
            </a:r>
          </a:p>
          <a:p>
            <a:pPr marL="457200" indent="-457200">
              <a:lnSpc>
                <a:spcPts val="2400"/>
              </a:lnSpc>
              <a:spcBef>
                <a:spcPts val="0"/>
              </a:spcBef>
              <a:spcAft>
                <a:spcPts val="600"/>
              </a:spcAft>
              <a:buFont typeface="+mj-lt"/>
              <a:buAutoNum type="arabicPeriod"/>
            </a:pPr>
            <a:r>
              <a:rPr lang="en-US" sz="2100" dirty="0" smtClean="0"/>
              <a:t>Leave penguin in hot box for 20 mins.</a:t>
            </a:r>
          </a:p>
          <a:p>
            <a:pPr marL="457200" indent="-457200">
              <a:lnSpc>
                <a:spcPts val="2400"/>
              </a:lnSpc>
              <a:spcBef>
                <a:spcPts val="0"/>
              </a:spcBef>
              <a:spcAft>
                <a:spcPts val="600"/>
              </a:spcAft>
              <a:buFont typeface="+mj-lt"/>
              <a:buAutoNum type="arabicPeriod"/>
            </a:pPr>
            <a:r>
              <a:rPr lang="en-US" sz="2100" dirty="0" smtClean="0"/>
              <a:t>Retrieve remainder of penguin using cup.</a:t>
            </a:r>
          </a:p>
          <a:p>
            <a:pPr marL="457200" indent="-457200">
              <a:lnSpc>
                <a:spcPts val="2400"/>
              </a:lnSpc>
              <a:spcBef>
                <a:spcPts val="0"/>
              </a:spcBef>
              <a:spcAft>
                <a:spcPts val="600"/>
              </a:spcAft>
              <a:buFont typeface="+mj-lt"/>
              <a:buAutoNum type="arabicPeriod"/>
            </a:pPr>
            <a:r>
              <a:rPr lang="en-US" sz="2100" dirty="0" smtClean="0"/>
              <a:t>Measure mass of cup + remaining penguin.</a:t>
            </a:r>
          </a:p>
          <a:p>
            <a:pPr marL="457200" indent="-457200">
              <a:lnSpc>
                <a:spcPts val="2400"/>
              </a:lnSpc>
              <a:spcBef>
                <a:spcPts val="0"/>
              </a:spcBef>
              <a:spcAft>
                <a:spcPts val="600"/>
              </a:spcAft>
              <a:buFont typeface="+mj-lt"/>
              <a:buAutoNum type="arabicPeriod"/>
            </a:pPr>
            <a:r>
              <a:rPr lang="en-US" sz="2100" dirty="0" smtClean="0"/>
              <a:t>Determine final mass of remaining penguin by subtracting mass of cup.</a:t>
            </a:r>
          </a:p>
          <a:p>
            <a:pPr marL="457200" indent="-457200">
              <a:lnSpc>
                <a:spcPts val="2400"/>
              </a:lnSpc>
              <a:spcBef>
                <a:spcPts val="0"/>
              </a:spcBef>
              <a:spcAft>
                <a:spcPts val="600"/>
              </a:spcAft>
              <a:buFont typeface="+mj-lt"/>
              <a:buAutoNum type="arabicPeriod"/>
            </a:pPr>
            <a:endParaRPr lang="en-US" sz="2400" dirty="0" smtClean="0"/>
          </a:p>
          <a:p>
            <a:pPr marL="457200" indent="-457200">
              <a:lnSpc>
                <a:spcPts val="2400"/>
              </a:lnSpc>
              <a:spcBef>
                <a:spcPts val="0"/>
              </a:spcBef>
              <a:spcAft>
                <a:spcPts val="600"/>
              </a:spcAft>
              <a:buFont typeface="+mj-lt"/>
              <a:buAutoNum type="arabicPeriod"/>
            </a:pPr>
            <a:endParaRPr lang="en-US" sz="24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4990" y="2286000"/>
            <a:ext cx="3291414" cy="271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7900609"/>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Heat Transfer Concepts</a:t>
            </a:r>
            <a:endParaRPr lang="en-US" b="1" dirty="0"/>
          </a:p>
        </p:txBody>
      </p:sp>
      <p:sp>
        <p:nvSpPr>
          <p:cNvPr id="3" name="Content Placeholder 2"/>
          <p:cNvSpPr>
            <a:spLocks noGrp="1"/>
          </p:cNvSpPr>
          <p:nvPr>
            <p:ph idx="1"/>
          </p:nvPr>
        </p:nvSpPr>
        <p:spPr/>
        <p:txBody>
          <a:bodyPr>
            <a:normAutofit/>
          </a:bodyPr>
          <a:lstStyle/>
          <a:p>
            <a:r>
              <a:rPr lang="en-US" b="1" dirty="0" smtClean="0"/>
              <a:t>Conduction</a:t>
            </a:r>
            <a:r>
              <a:rPr lang="en-US" dirty="0" smtClean="0"/>
              <a:t>—</a:t>
            </a:r>
            <a:br>
              <a:rPr lang="en-US" dirty="0" smtClean="0"/>
            </a:br>
            <a:r>
              <a:rPr lang="en-US" dirty="0" smtClean="0"/>
              <a:t/>
            </a:r>
            <a:br>
              <a:rPr lang="en-US" dirty="0" smtClean="0"/>
            </a:br>
            <a:endParaRPr lang="en-US" dirty="0" smtClean="0"/>
          </a:p>
          <a:p>
            <a:r>
              <a:rPr lang="en-US" b="1" dirty="0" smtClean="0"/>
              <a:t>Convection</a:t>
            </a:r>
            <a:r>
              <a:rPr lang="en-US" dirty="0" smtClean="0"/>
              <a:t>—</a:t>
            </a:r>
            <a:br>
              <a:rPr lang="en-US" dirty="0" smtClean="0"/>
            </a:br>
            <a:r>
              <a:rPr lang="en-US" dirty="0" smtClean="0"/>
              <a:t/>
            </a:r>
            <a:br>
              <a:rPr lang="en-US" dirty="0" smtClean="0"/>
            </a:br>
            <a:endParaRPr lang="en-US" dirty="0" smtClean="0"/>
          </a:p>
          <a:p>
            <a:r>
              <a:rPr lang="en-US" b="1" dirty="0" smtClean="0"/>
              <a:t>Radiation</a:t>
            </a:r>
            <a:r>
              <a:rPr lang="en-US" dirty="0" smtClean="0"/>
              <a:t>—</a:t>
            </a:r>
          </a:p>
        </p:txBody>
      </p:sp>
    </p:spTree>
    <p:extLst>
      <p:ext uri="{BB962C8B-B14F-4D97-AF65-F5344CB8AC3E}">
        <p14:creationId xmlns:p14="http://schemas.microsoft.com/office/powerpoint/2010/main" val="318683164"/>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Heat Transfer Concepts</a:t>
            </a:r>
            <a:endParaRPr lang="en-US" b="1" dirty="0"/>
          </a:p>
        </p:txBody>
      </p:sp>
      <p:sp>
        <p:nvSpPr>
          <p:cNvPr id="3" name="Content Placeholder 2"/>
          <p:cNvSpPr>
            <a:spLocks noGrp="1"/>
          </p:cNvSpPr>
          <p:nvPr>
            <p:ph idx="1"/>
          </p:nvPr>
        </p:nvSpPr>
        <p:spPr/>
        <p:txBody>
          <a:bodyPr>
            <a:normAutofit/>
          </a:bodyPr>
          <a:lstStyle/>
          <a:p>
            <a:r>
              <a:rPr lang="en-US" b="1" dirty="0" smtClean="0"/>
              <a:t>Conduction</a:t>
            </a:r>
            <a:r>
              <a:rPr lang="en-US" dirty="0" smtClean="0"/>
              <a:t>—the movement </a:t>
            </a:r>
            <a:r>
              <a:rPr lang="en-US" dirty="0"/>
              <a:t>of </a:t>
            </a:r>
            <a:r>
              <a:rPr lang="en-US" b="1" dirty="0"/>
              <a:t>heat</a:t>
            </a:r>
            <a:r>
              <a:rPr lang="en-US" dirty="0"/>
              <a:t> from one solid to another</a:t>
            </a:r>
            <a:r>
              <a:rPr lang="en-US" dirty="0" smtClean="0"/>
              <a:t/>
            </a:r>
            <a:br>
              <a:rPr lang="en-US" dirty="0" smtClean="0"/>
            </a:br>
            <a:endParaRPr lang="en-US" dirty="0" smtClean="0"/>
          </a:p>
          <a:p>
            <a:r>
              <a:rPr lang="en-US" b="1" dirty="0" smtClean="0"/>
              <a:t>Convection</a:t>
            </a:r>
            <a:r>
              <a:rPr lang="en-US" dirty="0" smtClean="0"/>
              <a:t>—</a:t>
            </a:r>
            <a:br>
              <a:rPr lang="en-US" dirty="0" smtClean="0"/>
            </a:br>
            <a:r>
              <a:rPr lang="en-US" dirty="0" smtClean="0"/>
              <a:t/>
            </a:r>
            <a:br>
              <a:rPr lang="en-US" dirty="0" smtClean="0"/>
            </a:br>
            <a:endParaRPr lang="en-US" dirty="0" smtClean="0"/>
          </a:p>
          <a:p>
            <a:r>
              <a:rPr lang="en-US" b="1" dirty="0" smtClean="0"/>
              <a:t>Radiation</a:t>
            </a:r>
            <a:r>
              <a:rPr lang="en-US" dirty="0" smtClean="0"/>
              <a:t>—</a:t>
            </a:r>
          </a:p>
        </p:txBody>
      </p:sp>
    </p:spTree>
    <p:extLst>
      <p:ext uri="{BB962C8B-B14F-4D97-AF65-F5344CB8AC3E}">
        <p14:creationId xmlns:p14="http://schemas.microsoft.com/office/powerpoint/2010/main" val="1159244926"/>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Heat Transfer Concepts</a:t>
            </a:r>
            <a:endParaRPr lang="en-US" b="1" dirty="0"/>
          </a:p>
        </p:txBody>
      </p:sp>
      <p:sp>
        <p:nvSpPr>
          <p:cNvPr id="3" name="Content Placeholder 2"/>
          <p:cNvSpPr>
            <a:spLocks noGrp="1"/>
          </p:cNvSpPr>
          <p:nvPr>
            <p:ph idx="1"/>
          </p:nvPr>
        </p:nvSpPr>
        <p:spPr/>
        <p:txBody>
          <a:bodyPr>
            <a:normAutofit/>
          </a:bodyPr>
          <a:lstStyle/>
          <a:p>
            <a:r>
              <a:rPr lang="en-US" b="1" dirty="0" smtClean="0">
                <a:solidFill>
                  <a:schemeClr val="bg1">
                    <a:lumMod val="65000"/>
                  </a:schemeClr>
                </a:solidFill>
              </a:rPr>
              <a:t>Conduction</a:t>
            </a:r>
            <a:r>
              <a:rPr lang="en-US" dirty="0" smtClean="0">
                <a:solidFill>
                  <a:schemeClr val="bg1">
                    <a:lumMod val="65000"/>
                  </a:schemeClr>
                </a:solidFill>
              </a:rPr>
              <a:t>—the movement </a:t>
            </a:r>
            <a:r>
              <a:rPr lang="en-US" dirty="0">
                <a:solidFill>
                  <a:schemeClr val="bg1">
                    <a:lumMod val="65000"/>
                  </a:schemeClr>
                </a:solidFill>
              </a:rPr>
              <a:t>of </a:t>
            </a:r>
            <a:r>
              <a:rPr lang="en-US" b="1" dirty="0">
                <a:solidFill>
                  <a:schemeClr val="bg1">
                    <a:lumMod val="65000"/>
                  </a:schemeClr>
                </a:solidFill>
              </a:rPr>
              <a:t>heat</a:t>
            </a:r>
            <a:r>
              <a:rPr lang="en-US" dirty="0">
                <a:solidFill>
                  <a:schemeClr val="bg1">
                    <a:lumMod val="65000"/>
                  </a:schemeClr>
                </a:solidFill>
              </a:rPr>
              <a:t> from one solid to another</a:t>
            </a:r>
            <a:r>
              <a:rPr lang="en-US" dirty="0" smtClean="0">
                <a:solidFill>
                  <a:schemeClr val="bg1">
                    <a:lumMod val="65000"/>
                  </a:schemeClr>
                </a:solidFill>
              </a:rPr>
              <a:t/>
            </a:r>
            <a:br>
              <a:rPr lang="en-US" dirty="0" smtClean="0">
                <a:solidFill>
                  <a:schemeClr val="bg1">
                    <a:lumMod val="65000"/>
                  </a:schemeClr>
                </a:solidFill>
              </a:rPr>
            </a:br>
            <a:endParaRPr lang="en-US" dirty="0" smtClean="0">
              <a:solidFill>
                <a:schemeClr val="bg1">
                  <a:lumMod val="65000"/>
                </a:schemeClr>
              </a:solidFill>
            </a:endParaRPr>
          </a:p>
          <a:p>
            <a:r>
              <a:rPr lang="en-US" b="1" dirty="0" smtClean="0"/>
              <a:t>Convection</a:t>
            </a:r>
            <a:r>
              <a:rPr lang="en-US" dirty="0" smtClean="0"/>
              <a:t>—heat transfer by motion of a fluid (gas or liquid). An example is when hot air rises because it is less dense.</a:t>
            </a:r>
            <a:br>
              <a:rPr lang="en-US" dirty="0" smtClean="0"/>
            </a:br>
            <a:endParaRPr lang="en-US" dirty="0" smtClean="0"/>
          </a:p>
          <a:p>
            <a:r>
              <a:rPr lang="en-US" b="1" dirty="0" smtClean="0"/>
              <a:t>Radiation</a:t>
            </a:r>
            <a:r>
              <a:rPr lang="en-US" dirty="0" smtClean="0"/>
              <a:t>—</a:t>
            </a:r>
          </a:p>
        </p:txBody>
      </p:sp>
    </p:spTree>
    <p:extLst>
      <p:ext uri="{BB962C8B-B14F-4D97-AF65-F5344CB8AC3E}">
        <p14:creationId xmlns:p14="http://schemas.microsoft.com/office/powerpoint/2010/main" val="639086116"/>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Heat Transfer Concepts</a:t>
            </a:r>
            <a:endParaRPr lang="en-US" b="1" dirty="0"/>
          </a:p>
        </p:txBody>
      </p:sp>
      <p:sp>
        <p:nvSpPr>
          <p:cNvPr id="3" name="Content Placeholder 2"/>
          <p:cNvSpPr>
            <a:spLocks noGrp="1"/>
          </p:cNvSpPr>
          <p:nvPr>
            <p:ph idx="1"/>
          </p:nvPr>
        </p:nvSpPr>
        <p:spPr/>
        <p:txBody>
          <a:bodyPr>
            <a:normAutofit lnSpcReduction="10000"/>
          </a:bodyPr>
          <a:lstStyle/>
          <a:p>
            <a:r>
              <a:rPr lang="en-US" b="1" dirty="0" smtClean="0">
                <a:solidFill>
                  <a:schemeClr val="bg1">
                    <a:lumMod val="65000"/>
                  </a:schemeClr>
                </a:solidFill>
              </a:rPr>
              <a:t>Conduction</a:t>
            </a:r>
            <a:r>
              <a:rPr lang="en-US" dirty="0" smtClean="0">
                <a:solidFill>
                  <a:schemeClr val="bg1">
                    <a:lumMod val="65000"/>
                  </a:schemeClr>
                </a:solidFill>
              </a:rPr>
              <a:t>—the movement </a:t>
            </a:r>
            <a:r>
              <a:rPr lang="en-US" dirty="0">
                <a:solidFill>
                  <a:schemeClr val="bg1">
                    <a:lumMod val="65000"/>
                  </a:schemeClr>
                </a:solidFill>
              </a:rPr>
              <a:t>of </a:t>
            </a:r>
            <a:r>
              <a:rPr lang="en-US" b="1" dirty="0">
                <a:solidFill>
                  <a:schemeClr val="bg1">
                    <a:lumMod val="65000"/>
                  </a:schemeClr>
                </a:solidFill>
              </a:rPr>
              <a:t>heat</a:t>
            </a:r>
            <a:r>
              <a:rPr lang="en-US" dirty="0">
                <a:solidFill>
                  <a:schemeClr val="bg1">
                    <a:lumMod val="65000"/>
                  </a:schemeClr>
                </a:solidFill>
              </a:rPr>
              <a:t> from one solid to another</a:t>
            </a:r>
            <a:r>
              <a:rPr lang="en-US" dirty="0" smtClean="0">
                <a:solidFill>
                  <a:schemeClr val="bg1">
                    <a:lumMod val="65000"/>
                  </a:schemeClr>
                </a:solidFill>
              </a:rPr>
              <a:t/>
            </a:r>
            <a:br>
              <a:rPr lang="en-US" dirty="0" smtClean="0">
                <a:solidFill>
                  <a:schemeClr val="bg1">
                    <a:lumMod val="65000"/>
                  </a:schemeClr>
                </a:solidFill>
              </a:rPr>
            </a:br>
            <a:endParaRPr lang="en-US" dirty="0" smtClean="0">
              <a:solidFill>
                <a:schemeClr val="bg1">
                  <a:lumMod val="65000"/>
                </a:schemeClr>
              </a:solidFill>
            </a:endParaRPr>
          </a:p>
          <a:p>
            <a:r>
              <a:rPr lang="en-US" b="1" dirty="0" smtClean="0">
                <a:solidFill>
                  <a:schemeClr val="bg1">
                    <a:lumMod val="65000"/>
                  </a:schemeClr>
                </a:solidFill>
              </a:rPr>
              <a:t>Convection</a:t>
            </a:r>
            <a:r>
              <a:rPr lang="en-US" dirty="0" smtClean="0">
                <a:solidFill>
                  <a:schemeClr val="bg1">
                    <a:lumMod val="65000"/>
                  </a:schemeClr>
                </a:solidFill>
              </a:rPr>
              <a:t>—heat transfer by motion of a fluid (gas or liquid). An example is when hot air rises because it is less dense.</a:t>
            </a:r>
            <a:br>
              <a:rPr lang="en-US" dirty="0" smtClean="0">
                <a:solidFill>
                  <a:schemeClr val="bg1">
                    <a:lumMod val="65000"/>
                  </a:schemeClr>
                </a:solidFill>
              </a:rPr>
            </a:br>
            <a:endParaRPr lang="en-US" dirty="0" smtClean="0">
              <a:solidFill>
                <a:schemeClr val="bg1">
                  <a:lumMod val="65000"/>
                </a:schemeClr>
              </a:solidFill>
            </a:endParaRPr>
          </a:p>
          <a:p>
            <a:r>
              <a:rPr lang="en-US" b="1" dirty="0" smtClean="0"/>
              <a:t>Radiation</a:t>
            </a:r>
            <a:r>
              <a:rPr lang="en-US" dirty="0" smtClean="0"/>
              <a:t>—the transfer of energy in the form of electromagnetic waves. </a:t>
            </a:r>
          </a:p>
        </p:txBody>
      </p:sp>
    </p:spTree>
    <p:extLst>
      <p:ext uri="{BB962C8B-B14F-4D97-AF65-F5344CB8AC3E}">
        <p14:creationId xmlns:p14="http://schemas.microsoft.com/office/powerpoint/2010/main" val="2935020261"/>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tale of two sodas…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You are going on a field trip and must pack a lunch to take with you. You put a can of cold soda in your lunch bag in the morning, but when you opened your lunch later that day the soda was warm! What happened?</a:t>
            </a:r>
          </a:p>
          <a:p>
            <a:pPr marL="0" indent="0">
              <a:buNone/>
            </a:pPr>
            <a:endParaRPr lang="en-US" dirty="0"/>
          </a:p>
          <a:p>
            <a:pPr marL="514350" indent="-514350">
              <a:buFont typeface="+mj-lt"/>
              <a:buAutoNum type="arabicPeriod"/>
            </a:pPr>
            <a:r>
              <a:rPr lang="en-US" dirty="0" smtClean="0"/>
              <a:t>Your friend kept her lemonade in a thermos and it remained cold. Why?</a:t>
            </a:r>
            <a:endParaRPr lang="en-US" dirty="0"/>
          </a:p>
        </p:txBody>
      </p:sp>
    </p:spTree>
    <p:extLst>
      <p:ext uri="{BB962C8B-B14F-4D97-AF65-F5344CB8AC3E}">
        <p14:creationId xmlns:p14="http://schemas.microsoft.com/office/powerpoint/2010/main" val="3956439836"/>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Cans </a:t>
            </a:r>
            <a:endParaRPr lang="en-US"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295400"/>
            <a:ext cx="6789653"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914400" y="4419600"/>
            <a:ext cx="7086600" cy="954107"/>
          </a:xfrm>
          <a:prstGeom prst="rect">
            <a:avLst/>
          </a:prstGeom>
          <a:noFill/>
        </p:spPr>
        <p:txBody>
          <a:bodyPr wrap="square" rtlCol="0">
            <a:spAutoFit/>
          </a:bodyPr>
          <a:lstStyle/>
          <a:p>
            <a:pPr algn="ctr"/>
            <a:r>
              <a:rPr lang="en-US" sz="2800" b="1" dirty="0" smtClean="0"/>
              <a:t>Rank the materials from most effective to least effective at keeping the cans cold.</a:t>
            </a:r>
            <a:endParaRPr lang="en-US" sz="2800" b="1" dirty="0"/>
          </a:p>
        </p:txBody>
      </p:sp>
    </p:spTree>
    <p:extLst>
      <p:ext uri="{BB962C8B-B14F-4D97-AF65-F5344CB8AC3E}">
        <p14:creationId xmlns:p14="http://schemas.microsoft.com/office/powerpoint/2010/main" val="3034006835"/>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14400" y="3611880"/>
            <a:ext cx="1981200" cy="35052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086600" y="3276600"/>
            <a:ext cx="1524000" cy="304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b="1" dirty="0" smtClean="0"/>
              <a:t>NGSS Review</a:t>
            </a:r>
            <a:endParaRPr lang="en-US" b="1" dirty="0"/>
          </a:p>
        </p:txBody>
      </p:sp>
      <p:sp>
        <p:nvSpPr>
          <p:cNvPr id="3" name="Content Placeholder 2"/>
          <p:cNvSpPr>
            <a:spLocks noGrp="1"/>
          </p:cNvSpPr>
          <p:nvPr>
            <p:ph idx="1"/>
          </p:nvPr>
        </p:nvSpPr>
        <p:spPr/>
        <p:txBody>
          <a:bodyPr>
            <a:normAutofit/>
          </a:bodyPr>
          <a:lstStyle/>
          <a:p>
            <a:r>
              <a:rPr lang="en-US" dirty="0" smtClean="0"/>
              <a:t>NGSS—not standards, but performance expectations…</a:t>
            </a:r>
          </a:p>
          <a:p>
            <a:pPr marL="400050" lvl="1" indent="0">
              <a:buNone/>
            </a:pPr>
            <a:r>
              <a:rPr lang="en-US" b="1" dirty="0" smtClean="0"/>
              <a:t>4-PS3-2</a:t>
            </a:r>
            <a:r>
              <a:rPr lang="en-US" sz="2200" b="1" dirty="0" smtClean="0"/>
              <a:t> </a:t>
            </a:r>
            <a:endParaRPr lang="en-US" sz="2200" dirty="0"/>
          </a:p>
          <a:p>
            <a:pPr marL="400050" lvl="1" indent="0">
              <a:buNone/>
            </a:pPr>
            <a:r>
              <a:rPr lang="en-US" sz="2600" b="1" dirty="0" smtClean="0">
                <a:solidFill>
                  <a:srgbClr val="0070C0"/>
                </a:solidFill>
              </a:rPr>
              <a:t>Make </a:t>
            </a:r>
            <a:r>
              <a:rPr lang="en-US" sz="2600" b="1" dirty="0">
                <a:solidFill>
                  <a:srgbClr val="0070C0"/>
                </a:solidFill>
              </a:rPr>
              <a:t>observations to provide evidence that</a:t>
            </a:r>
            <a:r>
              <a:rPr lang="en-US" sz="2600" b="1" dirty="0"/>
              <a:t> </a:t>
            </a:r>
            <a:r>
              <a:rPr lang="en-US" sz="2600" b="1" dirty="0" smtClean="0">
                <a:solidFill>
                  <a:schemeClr val="accent6">
                    <a:lumMod val="50000"/>
                  </a:schemeClr>
                </a:solidFill>
              </a:rPr>
              <a:t>energy can </a:t>
            </a:r>
            <a:r>
              <a:rPr lang="en-US" sz="2600" b="1" dirty="0">
                <a:solidFill>
                  <a:schemeClr val="accent6">
                    <a:lumMod val="50000"/>
                  </a:schemeClr>
                </a:solidFill>
              </a:rPr>
              <a:t>be transferred </a:t>
            </a:r>
            <a:r>
              <a:rPr lang="en-US" sz="2600" b="1" dirty="0">
                <a:solidFill>
                  <a:schemeClr val="accent6">
                    <a:lumMod val="75000"/>
                  </a:schemeClr>
                </a:solidFill>
              </a:rPr>
              <a:t>from place to place by sound, light, heat, and electric currents</a:t>
            </a:r>
            <a:r>
              <a:rPr lang="en-US" sz="2600" b="1" dirty="0"/>
              <a:t>. </a:t>
            </a:r>
            <a:endParaRPr lang="en-US" dirty="0"/>
          </a:p>
          <a:p>
            <a:endParaRPr lang="en-US" dirty="0" smtClean="0"/>
          </a:p>
        </p:txBody>
      </p:sp>
    </p:spTree>
    <p:extLst>
      <p:ext uri="{BB962C8B-B14F-4D97-AF65-F5344CB8AC3E}">
        <p14:creationId xmlns:p14="http://schemas.microsoft.com/office/powerpoint/2010/main" val="3816565519"/>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Cans</a:t>
            </a:r>
            <a:endParaRPr lang="en-US"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371600"/>
            <a:ext cx="6781800" cy="4037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600200" y="5410200"/>
            <a:ext cx="6705600" cy="784830"/>
          </a:xfrm>
          <a:prstGeom prst="rect">
            <a:avLst/>
          </a:prstGeom>
          <a:noFill/>
        </p:spPr>
        <p:txBody>
          <a:bodyPr wrap="square" rtlCol="0">
            <a:spAutoFit/>
          </a:bodyPr>
          <a:lstStyle/>
          <a:p>
            <a:pPr marL="342900" indent="-342900">
              <a:spcAft>
                <a:spcPts val="600"/>
              </a:spcAft>
              <a:buFont typeface="+mj-lt"/>
              <a:buAutoNum type="arabicPeriod"/>
            </a:pPr>
            <a:r>
              <a:rPr lang="en-US" sz="2000" dirty="0" smtClean="0"/>
              <a:t>Why do you think the wool sock worked best? </a:t>
            </a:r>
          </a:p>
          <a:p>
            <a:pPr marL="342900" indent="-342900">
              <a:spcAft>
                <a:spcPts val="600"/>
              </a:spcAft>
              <a:buFont typeface="+mj-lt"/>
              <a:buAutoNum type="arabicPeriod"/>
            </a:pPr>
            <a:r>
              <a:rPr lang="en-US" sz="2000" dirty="0" smtClean="0"/>
              <a:t>Why do you think the cotton sock insulated least? </a:t>
            </a:r>
            <a:endParaRPr lang="en-US" sz="2000" dirty="0"/>
          </a:p>
        </p:txBody>
      </p:sp>
    </p:spTree>
    <p:extLst>
      <p:ext uri="{BB962C8B-B14F-4D97-AF65-F5344CB8AC3E}">
        <p14:creationId xmlns:p14="http://schemas.microsoft.com/office/powerpoint/2010/main" val="986372635"/>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Heat Transfer Concepts</a:t>
            </a:r>
            <a:endParaRPr lang="en-US" dirty="0"/>
          </a:p>
        </p:txBody>
      </p:sp>
      <p:sp>
        <p:nvSpPr>
          <p:cNvPr id="3" name="Content Placeholder 2"/>
          <p:cNvSpPr>
            <a:spLocks noGrp="1"/>
          </p:cNvSpPr>
          <p:nvPr>
            <p:ph idx="1"/>
          </p:nvPr>
        </p:nvSpPr>
        <p:spPr/>
        <p:txBody>
          <a:bodyPr/>
          <a:lstStyle/>
          <a:p>
            <a:pPr marL="0" indent="0">
              <a:buNone/>
            </a:pPr>
            <a:r>
              <a:rPr lang="en-US" b="1" dirty="0" smtClean="0"/>
              <a:t>Conductor</a:t>
            </a:r>
            <a:r>
              <a:rPr lang="en-US" dirty="0" smtClean="0"/>
              <a:t>—</a:t>
            </a:r>
            <a:br>
              <a:rPr lang="en-US" dirty="0" smtClean="0"/>
            </a:br>
            <a:endParaRPr lang="en-US" dirty="0" smtClean="0"/>
          </a:p>
          <a:p>
            <a:pPr marL="0" indent="0">
              <a:buNone/>
            </a:pPr>
            <a:r>
              <a:rPr lang="en-US" b="1" dirty="0" smtClean="0"/>
              <a:t>Insulator</a:t>
            </a:r>
            <a:r>
              <a:rPr lang="en-US" dirty="0" smtClean="0"/>
              <a:t>—</a:t>
            </a:r>
            <a:endParaRPr lang="en-US" dirty="0"/>
          </a:p>
        </p:txBody>
      </p:sp>
    </p:spTree>
    <p:extLst>
      <p:ext uri="{BB962C8B-B14F-4D97-AF65-F5344CB8AC3E}">
        <p14:creationId xmlns:p14="http://schemas.microsoft.com/office/powerpoint/2010/main" val="2098362878"/>
      </p:ext>
    </p:extLst>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Heat Transfer Concepts</a:t>
            </a:r>
            <a:endParaRPr lang="en-US" dirty="0"/>
          </a:p>
        </p:txBody>
      </p:sp>
      <p:sp>
        <p:nvSpPr>
          <p:cNvPr id="3" name="Content Placeholder 2"/>
          <p:cNvSpPr>
            <a:spLocks noGrp="1"/>
          </p:cNvSpPr>
          <p:nvPr>
            <p:ph idx="1"/>
          </p:nvPr>
        </p:nvSpPr>
        <p:spPr/>
        <p:txBody>
          <a:bodyPr/>
          <a:lstStyle/>
          <a:p>
            <a:pPr marL="0" indent="0">
              <a:buNone/>
            </a:pPr>
            <a:r>
              <a:rPr lang="en-US" b="1" dirty="0" smtClean="0"/>
              <a:t>Conductor</a:t>
            </a:r>
            <a:r>
              <a:rPr lang="en-US" dirty="0" smtClean="0"/>
              <a:t>—a material that readily transfers heat.</a:t>
            </a:r>
            <a:br>
              <a:rPr lang="en-US" dirty="0" smtClean="0"/>
            </a:br>
            <a:endParaRPr lang="en-US" dirty="0" smtClean="0"/>
          </a:p>
          <a:p>
            <a:pPr marL="0" indent="0">
              <a:buNone/>
            </a:pPr>
            <a:r>
              <a:rPr lang="en-US" b="1" dirty="0" smtClean="0"/>
              <a:t>Insulator</a:t>
            </a:r>
            <a:r>
              <a:rPr lang="en-US" dirty="0" smtClean="0"/>
              <a:t>—a material that impedes heat transfer.</a:t>
            </a:r>
            <a:endParaRPr lang="en-US" dirty="0"/>
          </a:p>
        </p:txBody>
      </p:sp>
    </p:spTree>
    <p:extLst>
      <p:ext uri="{BB962C8B-B14F-4D97-AF65-F5344CB8AC3E}">
        <p14:creationId xmlns:p14="http://schemas.microsoft.com/office/powerpoint/2010/main" val="956240619"/>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Spoons</a:t>
            </a:r>
            <a:endParaRPr lang="en-US" dirty="0"/>
          </a:p>
        </p:txBody>
      </p:sp>
      <p:sp>
        <p:nvSpPr>
          <p:cNvPr id="3" name="Content Placeholder 2"/>
          <p:cNvSpPr>
            <a:spLocks noGrp="1"/>
          </p:cNvSpPr>
          <p:nvPr>
            <p:ph idx="1"/>
          </p:nvPr>
        </p:nvSpPr>
        <p:spPr/>
        <p:txBody>
          <a:bodyPr/>
          <a:lstStyle/>
          <a:p>
            <a:r>
              <a:rPr lang="en-US" b="1" dirty="0" smtClean="0"/>
              <a:t>Steel or plastic</a:t>
            </a:r>
            <a:r>
              <a:rPr lang="en-US" dirty="0" smtClean="0"/>
              <a:t>—which feels colder?  </a:t>
            </a:r>
            <a:br>
              <a:rPr lang="en-US" dirty="0" smtClean="0"/>
            </a:br>
            <a:r>
              <a:rPr lang="en-US" dirty="0" smtClean="0"/>
              <a:t>Why?</a:t>
            </a:r>
            <a:br>
              <a:rPr lang="en-US" dirty="0" smtClean="0"/>
            </a:br>
            <a:endParaRPr lang="en-US" dirty="0" smtClean="0"/>
          </a:p>
          <a:p>
            <a:r>
              <a:rPr lang="en-US" b="1" dirty="0" smtClean="0"/>
              <a:t>Steel or plastic</a:t>
            </a:r>
            <a:r>
              <a:rPr lang="en-US" dirty="0" smtClean="0"/>
              <a:t>—which melts ice cube faster?</a:t>
            </a:r>
            <a:br>
              <a:rPr lang="en-US" dirty="0" smtClean="0"/>
            </a:br>
            <a:r>
              <a:rPr lang="en-US" dirty="0" smtClean="0"/>
              <a:t>Why?</a:t>
            </a:r>
            <a:endParaRPr lang="en-US" dirty="0"/>
          </a:p>
        </p:txBody>
      </p:sp>
    </p:spTree>
    <p:extLst>
      <p:ext uri="{BB962C8B-B14F-4D97-AF65-F5344CB8AC3E}">
        <p14:creationId xmlns:p14="http://schemas.microsoft.com/office/powerpoint/2010/main" val="3368466742"/>
      </p:ext>
    </p:extLst>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Radiation Experiment</a:t>
            </a:r>
            <a:endParaRPr 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8338538"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49008"/>
            <a:ext cx="990600" cy="905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1344930" y="1036285"/>
            <a:ext cx="990600" cy="640115"/>
          </a:xfrm>
          <a:prstGeom prst="straightConnector1">
            <a:avLst/>
          </a:prstGeom>
          <a:ln w="28575">
            <a:solidFill>
              <a:srgbClr val="FFC000"/>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116330" y="1247739"/>
            <a:ext cx="495300" cy="601257"/>
          </a:xfrm>
          <a:prstGeom prst="straightConnector1">
            <a:avLst/>
          </a:prstGeom>
          <a:ln w="28575">
            <a:solidFill>
              <a:srgbClr val="FFC000"/>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85800" y="1254211"/>
            <a:ext cx="304800" cy="640146"/>
          </a:xfrm>
          <a:prstGeom prst="straightConnector1">
            <a:avLst/>
          </a:prstGeom>
          <a:ln w="28575">
            <a:solidFill>
              <a:srgbClr val="FFC000"/>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24000" y="6019205"/>
            <a:ext cx="6332220" cy="369332"/>
          </a:xfrm>
          <a:prstGeom prst="rect">
            <a:avLst/>
          </a:prstGeom>
          <a:noFill/>
        </p:spPr>
        <p:txBody>
          <a:bodyPr wrap="square" rtlCol="0">
            <a:spAutoFit/>
          </a:bodyPr>
          <a:lstStyle/>
          <a:p>
            <a:r>
              <a:rPr lang="en-US" dirty="0" smtClean="0"/>
              <a:t>Set these pallets out for 30 minutes, then measure temperature.</a:t>
            </a:r>
            <a:endParaRPr lang="en-US" dirty="0"/>
          </a:p>
        </p:txBody>
      </p:sp>
      <p:sp>
        <p:nvSpPr>
          <p:cNvPr id="18" name="Rectangle 17"/>
          <p:cNvSpPr/>
          <p:nvPr/>
        </p:nvSpPr>
        <p:spPr>
          <a:xfrm>
            <a:off x="7322820" y="4810125"/>
            <a:ext cx="1440180" cy="885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39376" y="302860"/>
            <a:ext cx="407068" cy="14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8020050" y="843456"/>
            <a:ext cx="45719" cy="7654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6358572"/>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Radiation Experiment</a:t>
            </a:r>
            <a:endParaRPr 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8338538"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49008"/>
            <a:ext cx="990600" cy="905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1344930" y="1036285"/>
            <a:ext cx="990600" cy="640115"/>
          </a:xfrm>
          <a:prstGeom prst="straightConnector1">
            <a:avLst/>
          </a:prstGeom>
          <a:ln w="28575">
            <a:solidFill>
              <a:srgbClr val="FFC000"/>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116330" y="1247739"/>
            <a:ext cx="495300" cy="601257"/>
          </a:xfrm>
          <a:prstGeom prst="straightConnector1">
            <a:avLst/>
          </a:prstGeom>
          <a:ln w="28575">
            <a:solidFill>
              <a:srgbClr val="FFC000"/>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85800" y="1254211"/>
            <a:ext cx="304800" cy="640146"/>
          </a:xfrm>
          <a:prstGeom prst="straightConnector1">
            <a:avLst/>
          </a:prstGeom>
          <a:ln w="28575">
            <a:solidFill>
              <a:srgbClr val="FFC000"/>
            </a:solidFill>
            <a:tailEnd type="arrow"/>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cxnSp>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0446" y="5105398"/>
            <a:ext cx="407068" cy="14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5105399"/>
            <a:ext cx="407068" cy="14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200" y="5105400"/>
            <a:ext cx="407068" cy="14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620000" y="4800600"/>
            <a:ext cx="1066800" cy="885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5105400"/>
            <a:ext cx="407068" cy="14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339215" y="5651498"/>
            <a:ext cx="45719" cy="7654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455369" y="5562600"/>
            <a:ext cx="45719" cy="8604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588969" y="5334000"/>
            <a:ext cx="49530" cy="10890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98769" y="5651498"/>
            <a:ext cx="49530" cy="838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798769" y="5410200"/>
            <a:ext cx="49530" cy="990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39376" y="302860"/>
            <a:ext cx="407068" cy="1466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8020050" y="843456"/>
            <a:ext cx="45719" cy="7654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9264602"/>
      </p:ext>
    </p:extLst>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Share Test </a:t>
            </a:r>
            <a:r>
              <a:rPr lang="en-US" b="1" dirty="0" smtClean="0"/>
              <a:t>Results!</a:t>
            </a:r>
            <a:endParaRPr lang="en-US" b="1"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480712221"/>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549275" y="114300"/>
            <a:ext cx="8042275" cy="1498600"/>
          </a:xfrm>
        </p:spPr>
        <p:txBody>
          <a:bodyPr rtlCol="0">
            <a:normAutofit/>
          </a:bodyPr>
          <a:lstStyle/>
          <a:p>
            <a:pPr marL="400050" fontAlgn="auto">
              <a:spcAft>
                <a:spcPts val="0"/>
              </a:spcAft>
              <a:defRPr/>
            </a:pPr>
            <a:r>
              <a:rPr lang="en-US" sz="3600" b="1" dirty="0" smtClean="0"/>
              <a:t>Redesign/Retest</a:t>
            </a:r>
            <a:endParaRPr lang="en-US" sz="3200" dirty="0" smtClean="0"/>
          </a:p>
        </p:txBody>
      </p:sp>
      <p:sp>
        <p:nvSpPr>
          <p:cNvPr id="5" name="TextBox 4"/>
          <p:cNvSpPr txBox="1"/>
          <p:nvPr/>
        </p:nvSpPr>
        <p:spPr>
          <a:xfrm>
            <a:off x="1066800" y="5697547"/>
            <a:ext cx="7239000" cy="923330"/>
          </a:xfrm>
          <a:prstGeom prst="rect">
            <a:avLst/>
          </a:prstGeom>
          <a:noFill/>
        </p:spPr>
        <p:txBody>
          <a:bodyPr wrap="square" rtlCol="0">
            <a:spAutoFit/>
          </a:bodyPr>
          <a:lstStyle/>
          <a:p>
            <a:r>
              <a:rPr lang="en-US" sz="2700" b="1" dirty="0" smtClean="0">
                <a:solidFill>
                  <a:prstClr val="black"/>
                </a:solidFill>
              </a:rPr>
              <a:t>Re-Design</a:t>
            </a:r>
            <a:r>
              <a:rPr lang="en-US" sz="2700" dirty="0" smtClean="0">
                <a:solidFill>
                  <a:prstClr val="black"/>
                </a:solidFill>
              </a:rPr>
              <a:t>: Use what you’ve learned to improve your design.</a:t>
            </a:r>
            <a:endParaRPr lang="en-US" sz="2700" dirty="0">
              <a:solidFill>
                <a:prstClr val="black"/>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828800"/>
            <a:ext cx="5770879"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7729516"/>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the Winner Is…</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Design that resulted in most mass retained.</a:t>
            </a:r>
            <a:br>
              <a:rPr lang="en-US" dirty="0" smtClean="0"/>
            </a:br>
            <a:endParaRPr lang="en-US" dirty="0" smtClean="0"/>
          </a:p>
          <a:p>
            <a:pPr marL="514350" indent="-514350">
              <a:buAutoNum type="arabicPeriod"/>
            </a:pPr>
            <a:r>
              <a:rPr lang="en-US" dirty="0" smtClean="0"/>
              <a:t>Most improved design.</a:t>
            </a:r>
            <a:br>
              <a:rPr lang="en-US" dirty="0" smtClean="0"/>
            </a:br>
            <a:endParaRPr lang="en-US" dirty="0" smtClean="0"/>
          </a:p>
          <a:p>
            <a:pPr marL="514350" indent="-514350">
              <a:buAutoNum type="arabicPeriod"/>
            </a:pPr>
            <a:r>
              <a:rPr lang="en-US" dirty="0" smtClean="0"/>
              <a:t>Least expensive design that resulted in retention of at least ½ of original mass.</a:t>
            </a:r>
            <a:endParaRPr lang="en-US" dirty="0"/>
          </a:p>
        </p:txBody>
      </p:sp>
    </p:spTree>
    <p:extLst>
      <p:ext uri="{BB962C8B-B14F-4D97-AF65-F5344CB8AC3E}">
        <p14:creationId xmlns:p14="http://schemas.microsoft.com/office/powerpoint/2010/main" val="503630132"/>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Heat Transfer Assessment</a:t>
            </a:r>
            <a:br>
              <a:rPr lang="en-US" b="1" dirty="0" smtClean="0"/>
            </a:br>
            <a:r>
              <a:rPr lang="en-US" b="1" dirty="0" smtClean="0"/>
              <a:t>Revisited</a:t>
            </a:r>
            <a:endParaRPr lang="en-US" b="1"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503788486"/>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3-D Learning</a:t>
            </a:r>
            <a:endParaRPr lang="en-US" b="1"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6073" y="1600200"/>
            <a:ext cx="7731853"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5766880"/>
      </p:ext>
    </p:extLst>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3-D Learning</a:t>
            </a:r>
            <a:endParaRPr lang="en-US" b="1"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1143000"/>
            <a:ext cx="5847126" cy="3422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600200" y="4876800"/>
            <a:ext cx="6400800" cy="1315745"/>
          </a:xfrm>
          <a:prstGeom prst="rect">
            <a:avLst/>
          </a:prstGeom>
          <a:noFill/>
        </p:spPr>
        <p:txBody>
          <a:bodyPr wrap="square" rtlCol="0">
            <a:spAutoFit/>
          </a:bodyPr>
          <a:lstStyle/>
          <a:p>
            <a:pPr marL="342900" indent="-342900">
              <a:spcAft>
                <a:spcPts val="900"/>
              </a:spcAft>
              <a:buFont typeface="+mj-lt"/>
              <a:buAutoNum type="arabicPeriod"/>
            </a:pPr>
            <a:r>
              <a:rPr lang="en-US" dirty="0" smtClean="0"/>
              <a:t>Use the NGSS packet to justify your position on whether the “Save the Penguins” unit is an example of 3-D learning.</a:t>
            </a:r>
          </a:p>
          <a:p>
            <a:pPr marL="342900" indent="-342900">
              <a:spcAft>
                <a:spcPts val="900"/>
              </a:spcAft>
              <a:buFont typeface="+mj-lt"/>
              <a:buAutoNum type="arabicPeriod"/>
            </a:pPr>
            <a:r>
              <a:rPr lang="en-US" dirty="0" smtClean="0"/>
              <a:t>Connect practices, DCI’s and Crosscutting Concepts to specific activities within today’s lesson. </a:t>
            </a:r>
            <a:endParaRPr lang="en-US" dirty="0"/>
          </a:p>
        </p:txBody>
      </p:sp>
    </p:spTree>
    <p:extLst>
      <p:ext uri="{BB962C8B-B14F-4D97-AF65-F5344CB8AC3E}">
        <p14:creationId xmlns:p14="http://schemas.microsoft.com/office/powerpoint/2010/main" val="2976566064"/>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STEM Teaching Kits</a:t>
            </a:r>
            <a:br>
              <a:rPr lang="en-US" dirty="0" smtClean="0"/>
            </a:br>
            <a:r>
              <a:rPr lang="en-US" sz="2200" dirty="0" smtClean="0">
                <a:hlinkClick r:id="rId2"/>
              </a:rPr>
              <a:t>http://www.stemteachingkits.com/</a:t>
            </a:r>
            <a:r>
              <a:rPr lang="en-US" sz="2200" dirty="0" smtClean="0"/>
              <a:t> </a:t>
            </a:r>
            <a:endParaRPr lang="en-US" sz="2200" dirty="0"/>
          </a:p>
        </p:txBody>
      </p:sp>
      <p:pic>
        <p:nvPicPr>
          <p:cNvPr id="1229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28800" y="1676400"/>
            <a:ext cx="528029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2769988"/>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1470025"/>
          </a:xfrm>
        </p:spPr>
        <p:txBody>
          <a:bodyPr>
            <a:normAutofit fontScale="90000"/>
          </a:bodyPr>
          <a:lstStyle/>
          <a:p>
            <a:r>
              <a:rPr lang="en-US" dirty="0" smtClean="0"/>
              <a:t>3-D Learning</a:t>
            </a:r>
            <a:br>
              <a:rPr lang="en-US" dirty="0" smtClean="0"/>
            </a:br>
            <a:r>
              <a:rPr lang="en-US" dirty="0" smtClean="0"/>
              <a:t>&amp; the</a:t>
            </a:r>
            <a:br>
              <a:rPr lang="en-US" dirty="0" smtClean="0"/>
            </a:br>
            <a:r>
              <a:rPr lang="en-US" dirty="0" smtClean="0"/>
              <a:t>Next </a:t>
            </a:r>
            <a:r>
              <a:rPr lang="en-US" dirty="0"/>
              <a:t>Generation Science Standards </a:t>
            </a:r>
          </a:p>
        </p:txBody>
      </p:sp>
      <p:sp>
        <p:nvSpPr>
          <p:cNvPr id="3" name="Subtitle 2"/>
          <p:cNvSpPr>
            <a:spLocks noGrp="1"/>
          </p:cNvSpPr>
          <p:nvPr>
            <p:ph type="subTitle" idx="1"/>
          </p:nvPr>
        </p:nvSpPr>
        <p:spPr/>
        <p:txBody>
          <a:bodyPr>
            <a:normAutofit fontScale="77500" lnSpcReduction="20000"/>
          </a:bodyPr>
          <a:lstStyle/>
          <a:p>
            <a:r>
              <a:rPr lang="en-US" dirty="0" smtClean="0"/>
              <a:t>Randy L. Bell</a:t>
            </a:r>
            <a:br>
              <a:rPr lang="en-US" dirty="0" smtClean="0"/>
            </a:br>
            <a:r>
              <a:rPr lang="en-US" dirty="0" smtClean="0"/>
              <a:t>Oregon State University</a:t>
            </a:r>
            <a:br>
              <a:rPr lang="en-US" dirty="0" smtClean="0"/>
            </a:br>
            <a:r>
              <a:rPr lang="en-US" dirty="0" smtClean="0"/>
              <a:t>&amp;</a:t>
            </a:r>
          </a:p>
          <a:p>
            <a:r>
              <a:rPr lang="en-US" dirty="0" smtClean="0"/>
              <a:t>Chris </a:t>
            </a:r>
            <a:r>
              <a:rPr lang="en-US" dirty="0" err="1" smtClean="0"/>
              <a:t>Schnittka</a:t>
            </a:r>
            <a:r>
              <a:rPr lang="en-US" dirty="0" smtClean="0"/>
              <a:t/>
            </a:r>
            <a:br>
              <a:rPr lang="en-US" dirty="0" smtClean="0"/>
            </a:br>
            <a:r>
              <a:rPr lang="en-US" dirty="0" smtClean="0"/>
              <a:t>Auburn University</a:t>
            </a:r>
            <a:endParaRPr lang="en-US" dirty="0"/>
          </a:p>
        </p:txBody>
      </p:sp>
    </p:spTree>
    <p:extLst>
      <p:ext uri="{BB962C8B-B14F-4D97-AF65-F5344CB8AC3E}">
        <p14:creationId xmlns:p14="http://schemas.microsoft.com/office/powerpoint/2010/main" val="3772681420"/>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3-D Learning—</a:t>
            </a:r>
            <a:br>
              <a:rPr lang="en-US" dirty="0" smtClean="0"/>
            </a:br>
            <a:r>
              <a:rPr lang="en-US" dirty="0" smtClean="0"/>
              <a:t>Something We All Do…</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1475" y="1443038"/>
            <a:ext cx="2791304" cy="260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443038"/>
            <a:ext cx="3684894" cy="2671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 y="4114800"/>
            <a:ext cx="2890624" cy="2652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2747963"/>
            <a:ext cx="2478534" cy="3281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p1"/>
          <p:cNvPicPr>
            <a:picLocks noChangeAspect="1" noChangeArrowheads="1"/>
          </p:cNvPicPr>
          <p:nvPr/>
        </p:nvPicPr>
        <p:blipFill>
          <a:blip r:embed="rId6">
            <a:lum bright="18000"/>
          </a:blip>
          <a:srcRect r="4230" b="4445"/>
          <a:stretch>
            <a:fillRect/>
          </a:stretch>
        </p:blipFill>
        <p:spPr bwMode="auto">
          <a:xfrm>
            <a:off x="6324600" y="3079433"/>
            <a:ext cx="2468034" cy="3657600"/>
          </a:xfrm>
          <a:prstGeom prst="rect">
            <a:avLst/>
          </a:prstGeom>
          <a:noFill/>
        </p:spPr>
      </p:pic>
    </p:spTree>
    <p:extLst>
      <p:ext uri="{BB962C8B-B14F-4D97-AF65-F5344CB8AC3E}">
        <p14:creationId xmlns:p14="http://schemas.microsoft.com/office/powerpoint/2010/main" val="15354412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75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anim calcmode="lin" valueType="num">
                                      <p:cBhvr>
                                        <p:cTn id="8" dur="500" fill="hold"/>
                                        <p:tgtEl>
                                          <p:spTgt spid="3074"/>
                                        </p:tgtEl>
                                        <p:attrNameLst>
                                          <p:attrName>ppt_x</p:attrName>
                                        </p:attrNameLst>
                                      </p:cBhvr>
                                      <p:tavLst>
                                        <p:tav tm="0">
                                          <p:val>
                                            <p:strVal val="#ppt_x"/>
                                          </p:val>
                                        </p:tav>
                                        <p:tav tm="100000">
                                          <p:val>
                                            <p:strVal val="#ppt_x"/>
                                          </p:val>
                                        </p:tav>
                                      </p:tavLst>
                                    </p:anim>
                                    <p:anim calcmode="lin" valueType="num">
                                      <p:cBhvr>
                                        <p:cTn id="9" dur="5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7" presetClass="entr" presetSubtype="0" fill="hold" nodeType="afterEffect">
                                  <p:stCondLst>
                                    <p:cond delay="75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anim calcmode="lin" valueType="num">
                                      <p:cBhvr>
                                        <p:cTn id="14" dur="500" fill="hold"/>
                                        <p:tgtEl>
                                          <p:spTgt spid="3075"/>
                                        </p:tgtEl>
                                        <p:attrNameLst>
                                          <p:attrName>ppt_x</p:attrName>
                                        </p:attrNameLst>
                                      </p:cBhvr>
                                      <p:tavLst>
                                        <p:tav tm="0">
                                          <p:val>
                                            <p:strVal val="#ppt_x"/>
                                          </p:val>
                                        </p:tav>
                                        <p:tav tm="100000">
                                          <p:val>
                                            <p:strVal val="#ppt_x"/>
                                          </p:val>
                                        </p:tav>
                                      </p:tavLst>
                                    </p:anim>
                                    <p:anim calcmode="lin" valueType="num">
                                      <p:cBhvr>
                                        <p:cTn id="15" dur="500" fill="hold"/>
                                        <p:tgtEl>
                                          <p:spTgt spid="3075"/>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nodeType="afterEffect">
                                  <p:stCondLst>
                                    <p:cond delay="7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750"/>
                            </p:stCondLst>
                            <p:childTnLst>
                              <p:par>
                                <p:cTn id="23" presetID="42" presetClass="entr" presetSubtype="0" fill="hold" nodeType="afterEffect">
                                  <p:stCondLst>
                                    <p:cond delay="750"/>
                                  </p:stCondLst>
                                  <p:childTnLst>
                                    <p:set>
                                      <p:cBhvr>
                                        <p:cTn id="24" dur="1" fill="hold">
                                          <p:stCondLst>
                                            <p:cond delay="0"/>
                                          </p:stCondLst>
                                        </p:cTn>
                                        <p:tgtEl>
                                          <p:spTgt spid="3076"/>
                                        </p:tgtEl>
                                        <p:attrNameLst>
                                          <p:attrName>style.visibility</p:attrName>
                                        </p:attrNameLst>
                                      </p:cBhvr>
                                      <p:to>
                                        <p:strVal val="visible"/>
                                      </p:to>
                                    </p:set>
                                    <p:animEffect transition="in" filter="fade">
                                      <p:cBhvr>
                                        <p:cTn id="25" dur="500"/>
                                        <p:tgtEl>
                                          <p:spTgt spid="3076"/>
                                        </p:tgtEl>
                                      </p:cBhvr>
                                    </p:animEffect>
                                    <p:anim calcmode="lin" valueType="num">
                                      <p:cBhvr>
                                        <p:cTn id="26" dur="500" fill="hold"/>
                                        <p:tgtEl>
                                          <p:spTgt spid="3076"/>
                                        </p:tgtEl>
                                        <p:attrNameLst>
                                          <p:attrName>ppt_x</p:attrName>
                                        </p:attrNameLst>
                                      </p:cBhvr>
                                      <p:tavLst>
                                        <p:tav tm="0">
                                          <p:val>
                                            <p:strVal val="#ppt_x"/>
                                          </p:val>
                                        </p:tav>
                                        <p:tav tm="100000">
                                          <p:val>
                                            <p:strVal val="#ppt_x"/>
                                          </p:val>
                                        </p:tav>
                                      </p:tavLst>
                                    </p:anim>
                                    <p:anim calcmode="lin" valueType="num">
                                      <p:cBhvr>
                                        <p:cTn id="27" dur="500" fill="hold"/>
                                        <p:tgtEl>
                                          <p:spTgt spid="3076"/>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2" presetClass="entr" presetSubtype="8" fill="hold" nodeType="afterEffect">
                                  <p:stCondLst>
                                    <p:cond delay="750"/>
                                  </p:stCondLst>
                                  <p:childTnLst>
                                    <p:set>
                                      <p:cBhvr>
                                        <p:cTn id="30" dur="1" fill="hold">
                                          <p:stCondLst>
                                            <p:cond delay="0"/>
                                          </p:stCondLst>
                                        </p:cTn>
                                        <p:tgtEl>
                                          <p:spTgt spid="3077"/>
                                        </p:tgtEl>
                                        <p:attrNameLst>
                                          <p:attrName>style.visibility</p:attrName>
                                        </p:attrNameLst>
                                      </p:cBhvr>
                                      <p:to>
                                        <p:strVal val="visible"/>
                                      </p:to>
                                    </p:set>
                                    <p:anim calcmode="lin" valueType="num">
                                      <p:cBhvr additive="base">
                                        <p:cTn id="31" dur="500" fill="hold"/>
                                        <p:tgtEl>
                                          <p:spTgt spid="3077"/>
                                        </p:tgtEl>
                                        <p:attrNameLst>
                                          <p:attrName>ppt_x</p:attrName>
                                        </p:attrNameLst>
                                      </p:cBhvr>
                                      <p:tavLst>
                                        <p:tav tm="0">
                                          <p:val>
                                            <p:strVal val="0-#ppt_w/2"/>
                                          </p:val>
                                        </p:tav>
                                        <p:tav tm="100000">
                                          <p:val>
                                            <p:strVal val="#ppt_x"/>
                                          </p:val>
                                        </p:tav>
                                      </p:tavLst>
                                    </p:anim>
                                    <p:anim calcmode="lin" valueType="num">
                                      <p:cBhvr additive="base">
                                        <p:cTn id="32"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vs Temperature</a:t>
            </a:r>
            <a:endParaRPr lang="en-US" dirty="0"/>
          </a:p>
        </p:txBody>
      </p:sp>
      <p:sp>
        <p:nvSpPr>
          <p:cNvPr id="3" name="Content Placeholder 2"/>
          <p:cNvSpPr>
            <a:spLocks noGrp="1"/>
          </p:cNvSpPr>
          <p:nvPr>
            <p:ph idx="1"/>
          </p:nvPr>
        </p:nvSpPr>
        <p:spPr/>
        <p:txBody>
          <a:bodyPr/>
          <a:lstStyle/>
          <a:p>
            <a:pPr marL="0" indent="0">
              <a:buNone/>
            </a:pPr>
            <a:endParaRPr lang="en-US" b="1" dirty="0" smtClean="0"/>
          </a:p>
          <a:p>
            <a:pPr marL="0" indent="0">
              <a:buNone/>
            </a:pPr>
            <a:r>
              <a:rPr lang="en-US" b="1" dirty="0" smtClean="0">
                <a:solidFill>
                  <a:srgbClr val="C00000"/>
                </a:solidFill>
              </a:rPr>
              <a:t>Heat</a:t>
            </a:r>
            <a:r>
              <a:rPr lang="en-US" dirty="0" smtClean="0">
                <a:solidFill>
                  <a:srgbClr val="C00000"/>
                </a:solidFill>
              </a:rPr>
              <a:t> </a:t>
            </a:r>
            <a:r>
              <a:rPr lang="en-US" dirty="0" smtClean="0"/>
              <a:t>-</a:t>
            </a:r>
            <a:br>
              <a:rPr lang="en-US" dirty="0" smtClean="0"/>
            </a:br>
            <a:r>
              <a:rPr lang="en-US" dirty="0" smtClean="0"/>
              <a:t/>
            </a:r>
            <a:br>
              <a:rPr lang="en-US" dirty="0" smtClean="0"/>
            </a:br>
            <a:endParaRPr lang="en-US" dirty="0" smtClean="0"/>
          </a:p>
          <a:p>
            <a:pPr marL="0" indent="0">
              <a:buNone/>
            </a:pPr>
            <a:r>
              <a:rPr lang="en-US" b="1" dirty="0" smtClean="0">
                <a:solidFill>
                  <a:srgbClr val="002060"/>
                </a:solidFill>
              </a:rPr>
              <a:t>Temperature</a:t>
            </a:r>
            <a:r>
              <a:rPr lang="en-US" dirty="0" smtClean="0">
                <a:solidFill>
                  <a:srgbClr val="002060"/>
                </a:solidFill>
              </a:rPr>
              <a:t> </a:t>
            </a:r>
            <a:r>
              <a:rPr lang="en-US" dirty="0" smtClean="0"/>
              <a:t>-</a:t>
            </a:r>
            <a:endParaRPr lang="en-US" dirty="0"/>
          </a:p>
        </p:txBody>
      </p:sp>
    </p:spTree>
    <p:extLst>
      <p:ext uri="{BB962C8B-B14F-4D97-AF65-F5344CB8AC3E}">
        <p14:creationId xmlns:p14="http://schemas.microsoft.com/office/powerpoint/2010/main" val="3828455335"/>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vs Temperature</a:t>
            </a:r>
            <a:endParaRPr lang="en-US" dirty="0"/>
          </a:p>
        </p:txBody>
      </p:sp>
      <p:sp>
        <p:nvSpPr>
          <p:cNvPr id="3" name="Content Placeholder 2"/>
          <p:cNvSpPr>
            <a:spLocks noGrp="1"/>
          </p:cNvSpPr>
          <p:nvPr>
            <p:ph idx="1"/>
          </p:nvPr>
        </p:nvSpPr>
        <p:spPr/>
        <p:txBody>
          <a:bodyPr/>
          <a:lstStyle/>
          <a:p>
            <a:pPr marL="0" indent="0">
              <a:buNone/>
            </a:pPr>
            <a:endParaRPr lang="en-US" b="1" dirty="0" smtClean="0"/>
          </a:p>
          <a:p>
            <a:pPr marL="0" indent="0">
              <a:buNone/>
            </a:pPr>
            <a:r>
              <a:rPr lang="en-US" b="1" dirty="0" smtClean="0">
                <a:solidFill>
                  <a:srgbClr val="C00000"/>
                </a:solidFill>
              </a:rPr>
              <a:t>Heat</a:t>
            </a:r>
            <a:r>
              <a:rPr lang="en-US" dirty="0" smtClean="0">
                <a:solidFill>
                  <a:srgbClr val="C00000"/>
                </a:solidFill>
              </a:rPr>
              <a:t> </a:t>
            </a:r>
            <a:r>
              <a:rPr lang="en-US" dirty="0" smtClean="0"/>
              <a:t>- The transfer of thermal energy</a:t>
            </a:r>
            <a:br>
              <a:rPr lang="en-US" dirty="0" smtClean="0"/>
            </a:br>
            <a:r>
              <a:rPr lang="en-US" dirty="0" smtClean="0"/>
              <a:t/>
            </a:r>
            <a:br>
              <a:rPr lang="en-US" dirty="0" smtClean="0"/>
            </a:br>
            <a:endParaRPr lang="en-US" dirty="0" smtClean="0"/>
          </a:p>
          <a:p>
            <a:pPr marL="0" indent="0">
              <a:buNone/>
            </a:pPr>
            <a:r>
              <a:rPr lang="en-US" b="1" dirty="0" smtClean="0">
                <a:solidFill>
                  <a:srgbClr val="002060"/>
                </a:solidFill>
              </a:rPr>
              <a:t>Temperature</a:t>
            </a:r>
            <a:r>
              <a:rPr lang="en-US" dirty="0" smtClean="0">
                <a:solidFill>
                  <a:srgbClr val="002060"/>
                </a:solidFill>
              </a:rPr>
              <a:t> </a:t>
            </a:r>
            <a:r>
              <a:rPr lang="en-US" dirty="0" smtClean="0"/>
              <a:t>- a measure of the average kinetic energy of the particles in a substance</a:t>
            </a:r>
            <a:endParaRPr lang="en-US" dirty="0"/>
          </a:p>
        </p:txBody>
      </p:sp>
    </p:spTree>
    <p:extLst>
      <p:ext uri="{BB962C8B-B14F-4D97-AF65-F5344CB8AC3E}">
        <p14:creationId xmlns:p14="http://schemas.microsoft.com/office/powerpoint/2010/main" val="1027433675"/>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Heat Transfer Assessment</a:t>
            </a:r>
            <a:endParaRPr lang="en-US" b="1" dirty="0"/>
          </a:p>
        </p:txBody>
      </p:sp>
    </p:spTree>
    <p:extLst>
      <p:ext uri="{BB962C8B-B14F-4D97-AF65-F5344CB8AC3E}">
        <p14:creationId xmlns:p14="http://schemas.microsoft.com/office/powerpoint/2010/main" val="191604507"/>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0" y="228600"/>
            <a:ext cx="6097588" cy="1143000"/>
          </a:xfrm>
        </p:spPr>
        <p:txBody>
          <a:bodyPr>
            <a:normAutofit/>
          </a:bodyPr>
          <a:lstStyle/>
          <a:p>
            <a:pPr algn="ctr" eaLnBrk="1" fontAlgn="auto" hangingPunct="1">
              <a:spcAft>
                <a:spcPts val="0"/>
              </a:spcAft>
              <a:defRPr/>
            </a:pPr>
            <a:r>
              <a:rPr lang="en-US" b="1" dirty="0" smtClean="0">
                <a:solidFill>
                  <a:srgbClr val="002060"/>
                </a:solidFill>
                <a:ea typeface="+mj-ea"/>
                <a:cs typeface="Georgia"/>
              </a:rPr>
              <a:t>What is Engineering?</a:t>
            </a:r>
            <a:endParaRPr lang="en-US" b="1" dirty="0">
              <a:solidFill>
                <a:srgbClr val="002060"/>
              </a:solidFill>
              <a:ea typeface="+mj-ea"/>
              <a:cs typeface="Georgia"/>
            </a:endParaRPr>
          </a:p>
        </p:txBody>
      </p:sp>
      <p:sp>
        <p:nvSpPr>
          <p:cNvPr id="2051" name="Content Placeholder 3"/>
          <p:cNvSpPr>
            <a:spLocks noGrp="1"/>
          </p:cNvSpPr>
          <p:nvPr>
            <p:ph idx="1"/>
          </p:nvPr>
        </p:nvSpPr>
        <p:spPr>
          <a:xfrm>
            <a:off x="762000" y="2057400"/>
            <a:ext cx="7467600" cy="3425825"/>
          </a:xfrm>
        </p:spPr>
        <p:txBody>
          <a:bodyPr/>
          <a:lstStyle/>
          <a:p>
            <a:pPr eaLnBrk="1" hangingPunct="1"/>
            <a:r>
              <a:rPr lang="en-US" altLang="en-US" sz="3600" dirty="0" smtClean="0">
                <a:solidFill>
                  <a:srgbClr val="002060"/>
                </a:solidFill>
                <a:latin typeface="+mj-lt"/>
                <a:ea typeface="ＭＳ Ｐゴシック" pitchFamily="34" charset="-128"/>
              </a:rPr>
              <a:t>What would the world be like without engineers?</a:t>
            </a:r>
          </a:p>
          <a:p>
            <a:pPr eaLnBrk="1" hangingPunct="1"/>
            <a:endParaRPr lang="en-US" altLang="en-US" sz="3600" dirty="0" smtClean="0">
              <a:solidFill>
                <a:srgbClr val="002060"/>
              </a:solidFill>
              <a:latin typeface="+mj-lt"/>
              <a:ea typeface="ＭＳ Ｐゴシック" pitchFamily="34" charset="-128"/>
            </a:endParaRPr>
          </a:p>
          <a:p>
            <a:pPr eaLnBrk="1" hangingPunct="1"/>
            <a:r>
              <a:rPr lang="en-US" altLang="en-US" sz="3600" dirty="0" smtClean="0">
                <a:solidFill>
                  <a:srgbClr val="002060"/>
                </a:solidFill>
                <a:latin typeface="+mj-lt"/>
                <a:ea typeface="ＭＳ Ｐゴシック" pitchFamily="34" charset="-128"/>
              </a:rPr>
              <a:t>Look at the following comics and figure out what engineers do!</a:t>
            </a:r>
          </a:p>
        </p:txBody>
      </p:sp>
    </p:spTree>
    <p:extLst>
      <p:ext uri="{BB962C8B-B14F-4D97-AF65-F5344CB8AC3E}">
        <p14:creationId xmlns:p14="http://schemas.microsoft.com/office/powerpoint/2010/main" val="5990659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500"/>
                                        <p:tgtEl>
                                          <p:spTgt spid="205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1">
                                            <p:txEl>
                                              <p:pRg st="2" end="2"/>
                                            </p:txEl>
                                          </p:spTgt>
                                        </p:tgtEl>
                                        <p:attrNameLst>
                                          <p:attrName>style.visibility</p:attrName>
                                        </p:attrNameLst>
                                      </p:cBhvr>
                                      <p:to>
                                        <p:strVal val="visible"/>
                                      </p:to>
                                    </p:set>
                                    <p:animEffect transition="in" filter="fade">
                                      <p:cBhvr>
                                        <p:cTn id="10" dur="500"/>
                                        <p:tgtEl>
                                          <p:spTgt spid="20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448</TotalTime>
  <Words>850</Words>
  <Application>Microsoft Office PowerPoint</Application>
  <PresentationFormat>On-screen Show (4:3)</PresentationFormat>
  <Paragraphs>176</Paragraphs>
  <Slides>42</Slides>
  <Notes>13</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3-D Learning &amp; the Next Generation Science Standards </vt:lpstr>
      <vt:lpstr>NGSS Review</vt:lpstr>
      <vt:lpstr>NGSS Review</vt:lpstr>
      <vt:lpstr>3-D Learning</vt:lpstr>
      <vt:lpstr>3-D Learning— Something We All Do…</vt:lpstr>
      <vt:lpstr>Heat vs Temperature</vt:lpstr>
      <vt:lpstr>Heat vs Temperature</vt:lpstr>
      <vt:lpstr>Heat Transfer Assessment</vt:lpstr>
      <vt:lpstr>What is Engineering?</vt:lpstr>
      <vt:lpstr>The World Without Engineers</vt:lpstr>
      <vt:lpstr>The World Without Engineers</vt:lpstr>
      <vt:lpstr>The World Without Engineers</vt:lpstr>
      <vt:lpstr>Engineers are Inventors!</vt:lpstr>
      <vt:lpstr>The Engineering Design Process Loop</vt:lpstr>
      <vt:lpstr>You will be an Engineer! </vt:lpstr>
      <vt:lpstr>Engineers,  what is wrong here?</vt:lpstr>
      <vt:lpstr>Boulders Beach is on  the coast of South Africa.</vt:lpstr>
      <vt:lpstr>Boulders Beach Penguins</vt:lpstr>
      <vt:lpstr>The Problem:  The penguins need an effective enclosure to them keep from overheating.</vt:lpstr>
      <vt:lpstr>Constraints</vt:lpstr>
      <vt:lpstr>Test Your Design</vt:lpstr>
      <vt:lpstr>The Problem:  The penguins need an effective enclosure to them keep from overheating.</vt:lpstr>
      <vt:lpstr>Let’s Test!</vt:lpstr>
      <vt:lpstr>Heat Transfer Concepts</vt:lpstr>
      <vt:lpstr>Heat Transfer Concepts</vt:lpstr>
      <vt:lpstr>Heat Transfer Concepts</vt:lpstr>
      <vt:lpstr>Heat Transfer Concepts</vt:lpstr>
      <vt:lpstr>A tale of two sodas…</vt:lpstr>
      <vt:lpstr>The Cans </vt:lpstr>
      <vt:lpstr>The Cans</vt:lpstr>
      <vt:lpstr>More Heat Transfer Concepts</vt:lpstr>
      <vt:lpstr>More Heat Transfer Concepts</vt:lpstr>
      <vt:lpstr>The Spoons</vt:lpstr>
      <vt:lpstr>Radiation Experiment</vt:lpstr>
      <vt:lpstr>Radiation Experiment</vt:lpstr>
      <vt:lpstr>Share Test Results!</vt:lpstr>
      <vt:lpstr>Redesign/Retest</vt:lpstr>
      <vt:lpstr>And the Winner Is…</vt:lpstr>
      <vt:lpstr>Heat Transfer Assessment Revisited</vt:lpstr>
      <vt:lpstr>3-D Learning</vt:lpstr>
      <vt:lpstr>STEM Teaching Kits http://www.stemteachingkits.com/ </vt:lpstr>
      <vt:lpstr>3-D Learning &amp; the Next Generation Science Standards </vt:lpstr>
    </vt:vector>
  </TitlesOfParts>
  <Company>Oregon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 Learning &amp; the Next Generation Science Standards</dc:title>
  <dc:creator>Support</dc:creator>
  <cp:lastModifiedBy>Support</cp:lastModifiedBy>
  <cp:revision>47</cp:revision>
  <dcterms:created xsi:type="dcterms:W3CDTF">2017-01-27T21:00:23Z</dcterms:created>
  <dcterms:modified xsi:type="dcterms:W3CDTF">2017-01-28T04:38:31Z</dcterms:modified>
</cp:coreProperties>
</file>