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oboto"/>
      <p:regular r:id="rId12"/>
      <p:bold r:id="rId13"/>
      <p:italic r:id="rId14"/>
      <p:boldItalic r:id="rId15"/>
    </p:embeddedFont>
    <p:embeddedFont>
      <p:font typeface="Merriweath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0" roundtripDataSignature="AMtx7mjA45bjE7gT+D/J46Z6CelpV+ZM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17" Type="http://schemas.openxmlformats.org/officeDocument/2006/relationships/font" Target="fonts/Merriweather-bold.fntdata"/><Relationship Id="rId16" Type="http://schemas.openxmlformats.org/officeDocument/2006/relationships/font" Target="fonts/Merriweather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erriweather-boldItalic.fntdata"/><Relationship Id="rId6" Type="http://schemas.openxmlformats.org/officeDocument/2006/relationships/slide" Target="slides/slide1.xml"/><Relationship Id="rId18" Type="http://schemas.openxmlformats.org/officeDocument/2006/relationships/font" Target="fonts/Merriweather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7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7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6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36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7" name="Google Shape;5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8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9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9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1" name="Google Shape;21;p29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2" name="Google Shape;22;p29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29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4" name="Google Shape;24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0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8" name="Google Shape;28;p30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9" name="Google Shape;29;p30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1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31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31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35" name="Google Shape;35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2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8" name="Google Shape;38;p32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39" name="Google Shape;39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42" name="Google Shape;42;p3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43" name="Google Shape;43;p3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4" name="Google Shape;44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4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7" name="Google Shape;47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35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35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2" name="Google Shape;52;p35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3" name="Google Shape;5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b="0" i="0" sz="13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hyperlink" Target="https://oceantoday.noaa.gov/ringoffire/welcome.html" TargetMode="External"/><Relationship Id="rId7" Type="http://schemas.openxmlformats.org/officeDocument/2006/relationships/hyperlink" Target="http://axial2013.blogspot.com/2013/08/where-is-axial-seamount.html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youtube.com/watch?v=dXOQFnU-49k" TargetMode="External"/><Relationship Id="rId4" Type="http://schemas.openxmlformats.org/officeDocument/2006/relationships/image" Target="../media/image10.png"/><Relationship Id="rId5" Type="http://schemas.openxmlformats.org/officeDocument/2006/relationships/hyperlink" Target="https://oceantoday.noaa.gov/underwatervolcanoes/welcome.html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britannica.com/science/ecosystem/images-videos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4.png"/><Relationship Id="rId6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RCRVs &amp; Hydrothermal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Vents</a:t>
            </a:r>
            <a:endParaRPr/>
          </a:p>
        </p:txBody>
      </p:sp>
      <p:pic>
        <p:nvPicPr>
          <p:cNvPr id="65" name="Google Shape;6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0550" y="2816323"/>
            <a:ext cx="2552700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44892" y="1477275"/>
            <a:ext cx="5062333" cy="28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5"/>
          <p:cNvSpPr txBox="1"/>
          <p:nvPr>
            <p:ph type="title"/>
          </p:nvPr>
        </p:nvSpPr>
        <p:spPr>
          <a:xfrm>
            <a:off x="204375" y="125300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The Axial Seamount is Ripe for Volcanic Activity and Hydrothermal Life</a:t>
            </a:r>
            <a:endParaRPr/>
          </a:p>
        </p:txBody>
      </p:sp>
      <p:pic>
        <p:nvPicPr>
          <p:cNvPr id="72" name="Google Shape;7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86875" y="1317800"/>
            <a:ext cx="2517548" cy="371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33075" y="3051975"/>
            <a:ext cx="2566475" cy="194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95325" y="1317797"/>
            <a:ext cx="2266600" cy="16852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5"/>
          <p:cNvSpPr txBox="1"/>
          <p:nvPr/>
        </p:nvSpPr>
        <p:spPr>
          <a:xfrm>
            <a:off x="161425" y="1203500"/>
            <a:ext cx="3357600" cy="36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73E87"/>
                </a:solidFill>
                <a:latin typeface="Arial"/>
                <a:ea typeface="Arial"/>
                <a:cs typeface="Arial"/>
                <a:sym typeface="Arial"/>
              </a:rPr>
              <a:t>300 miles off the coast of Oregon - erupted in 1998, 2011, 2015</a:t>
            </a:r>
            <a:endParaRPr b="0" i="0" sz="1800" u="none" cap="none" strike="noStrike">
              <a:solidFill>
                <a:srgbClr val="073E8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73E87"/>
                </a:solidFill>
                <a:latin typeface="Arial"/>
                <a:ea typeface="Arial"/>
                <a:cs typeface="Arial"/>
                <a:sym typeface="Arial"/>
              </a:rPr>
              <a:t>Is part of the Ring of Fire (</a:t>
            </a:r>
            <a:r>
              <a:rPr b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Video</a:t>
            </a:r>
            <a:r>
              <a:rPr b="0" i="0" lang="en" sz="1800" u="none" cap="none" strike="noStrike">
                <a:solidFill>
                  <a:srgbClr val="073E87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b="0" i="0" sz="1800" u="none" cap="none" strike="noStrike">
              <a:solidFill>
                <a:srgbClr val="073E8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73E87"/>
                </a:solidFill>
                <a:latin typeface="Arial"/>
                <a:ea typeface="Arial"/>
                <a:cs typeface="Arial"/>
                <a:sym typeface="Arial"/>
              </a:rPr>
              <a:t>Most Active Volcano in a string of volcanoes that straddle the Juan de Fuca Ridge</a:t>
            </a:r>
            <a:endParaRPr b="0" i="0" sz="1800" u="none" cap="none" strike="noStrike">
              <a:solidFill>
                <a:srgbClr val="073E8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73E87"/>
                </a:solidFill>
                <a:latin typeface="Arial"/>
                <a:ea typeface="Arial"/>
                <a:cs typeface="Arial"/>
                <a:sym typeface="Arial"/>
              </a:rPr>
              <a:t>At the Axis of a divergent plate boundary and a Hot Spot (</a:t>
            </a:r>
            <a:r>
              <a:rPr b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video</a:t>
            </a:r>
            <a:r>
              <a:rPr b="0" i="0" lang="en" sz="1800" u="none" cap="none" strike="noStrike">
                <a:solidFill>
                  <a:srgbClr val="073E87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b="0" i="0" sz="1800" u="none" cap="none" strike="noStrike">
              <a:solidFill>
                <a:srgbClr val="073E8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73E8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The Alvin’s Discovery of Hydrothermal Vents </a:t>
            </a:r>
            <a:endParaRPr/>
          </a:p>
        </p:txBody>
      </p:sp>
      <p:sp>
        <p:nvSpPr>
          <p:cNvPr id="81" name="Google Shape;81;p19"/>
          <p:cNvSpPr txBox="1"/>
          <p:nvPr>
            <p:ph idx="1" type="body"/>
          </p:nvPr>
        </p:nvSpPr>
        <p:spPr>
          <a:xfrm>
            <a:off x="269750" y="1337050"/>
            <a:ext cx="3999900" cy="30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1" lang="en" sz="1800"/>
              <a:t>Hydrothermal Vents</a:t>
            </a:r>
            <a:endParaRPr b="1"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First Discovered in 1977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Near the Galapagos Islands (Hot Spot Islands)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1" lang="en" sz="1800"/>
              <a:t>The Alvin 1964</a:t>
            </a:r>
            <a:endParaRPr b="1"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Human Occupied Vehicle (HOV)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Two Scientists 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+4,500 meters, during dives lasting up to ten hours.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Still in use today!  (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Video</a:t>
            </a:r>
            <a:r>
              <a:rPr lang="en" sz="1800"/>
              <a:t>)</a:t>
            </a:r>
            <a:endParaRPr sz="18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800"/>
          </a:p>
        </p:txBody>
      </p:sp>
      <p:pic>
        <p:nvPicPr>
          <p:cNvPr id="82" name="Google Shape;82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25500" y="1535050"/>
            <a:ext cx="3572399" cy="26802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9"/>
          <p:cNvSpPr txBox="1"/>
          <p:nvPr/>
        </p:nvSpPr>
        <p:spPr>
          <a:xfrm>
            <a:off x="5051200" y="4396650"/>
            <a:ext cx="3657600" cy="3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are hydrothermal Vents? (</a:t>
            </a:r>
            <a:r>
              <a:rPr b="1" i="0" lang="en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Video</a:t>
            </a: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Food Webs, Ecosystems, &amp; Deep Sea Vents </a:t>
            </a:r>
            <a:endParaRPr/>
          </a:p>
        </p:txBody>
      </p:sp>
      <p:sp>
        <p:nvSpPr>
          <p:cNvPr id="89" name="Google Shape;89;p20"/>
          <p:cNvSpPr txBox="1"/>
          <p:nvPr>
            <p:ph idx="1" type="body"/>
          </p:nvPr>
        </p:nvSpPr>
        <p:spPr>
          <a:xfrm>
            <a:off x="66525" y="1208275"/>
            <a:ext cx="3394200" cy="30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1" lang="en" sz="1800"/>
              <a:t>Food webs (</a:t>
            </a:r>
            <a:r>
              <a:rPr b="1" lang="en" sz="1800" u="sng">
                <a:solidFill>
                  <a:schemeClr val="hlink"/>
                </a:solidFill>
                <a:hlinkClick r:id="rId3"/>
              </a:rPr>
              <a:t>Video</a:t>
            </a:r>
            <a:r>
              <a:rPr b="1" lang="en" sz="1800"/>
              <a:t>)</a:t>
            </a:r>
            <a:endParaRPr b="1"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Same Trophic levels exist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Producer, Consumer, First Order Carnivore, Top Order Carnivore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Detritivores (Decomposer?)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1" lang="en" sz="1800"/>
              <a:t>Ecosystems are Relative</a:t>
            </a:r>
            <a:endParaRPr b="1"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Photosynthesis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Chemosynthesis 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Extremophiles (Extreme)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Thermophiles (Hot Loving)</a:t>
            </a:r>
            <a:endParaRPr sz="18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800"/>
          </a:p>
        </p:txBody>
      </p:sp>
      <p:pic>
        <p:nvPicPr>
          <p:cNvPr id="90" name="Google Shape;90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1513" y="3393800"/>
            <a:ext cx="2574049" cy="171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91525" y="1305205"/>
            <a:ext cx="2503200" cy="2002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20"/>
          <p:cNvPicPr preferRelativeResize="0"/>
          <p:nvPr/>
        </p:nvPicPr>
        <p:blipFill rotWithShape="1">
          <a:blip r:embed="rId6">
            <a:alphaModFix/>
          </a:blip>
          <a:srcRect b="1993" l="3594" r="5171" t="1229"/>
          <a:stretch/>
        </p:blipFill>
        <p:spPr>
          <a:xfrm>
            <a:off x="6074625" y="1305200"/>
            <a:ext cx="3033752" cy="380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/>
          <p:nvPr>
            <p:ph type="title"/>
          </p:nvPr>
        </p:nvSpPr>
        <p:spPr>
          <a:xfrm>
            <a:off x="142450" y="17250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Doing the Activity: 3 Teams Building a Food Web</a:t>
            </a:r>
            <a:endParaRPr sz="1800"/>
          </a:p>
        </p:txBody>
      </p:sp>
      <p:sp>
        <p:nvSpPr>
          <p:cNvPr id="98" name="Google Shape;98;p21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Divide into 5 Teams of 3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Construct a Food Web based on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Primary Producers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Primary Consumers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First Order Carnivores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Top Order Carnivores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Decomposers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1 Round of Giving Feedback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Revisions, Adds, Questions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Must suggest at least 3 per team using sticky note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Can point out “possible food chains”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Identify 3 food chains using tape  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Share Out/Discussion</a:t>
            </a:r>
            <a:endParaRPr/>
          </a:p>
        </p:txBody>
      </p:sp>
      <p:pic>
        <p:nvPicPr>
          <p:cNvPr id="99" name="Google Shape;9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53725" y="1590371"/>
            <a:ext cx="4710326" cy="29068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8150" y="561549"/>
            <a:ext cx="8925849" cy="4318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