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64"/>
  </p:notesMasterIdLst>
  <p:sldIdLst>
    <p:sldId id="299" r:id="rId2"/>
    <p:sldId id="292" r:id="rId3"/>
    <p:sldId id="258" r:id="rId4"/>
    <p:sldId id="259" r:id="rId5"/>
    <p:sldId id="261" r:id="rId6"/>
    <p:sldId id="260" r:id="rId7"/>
    <p:sldId id="262" r:id="rId8"/>
    <p:sldId id="264" r:id="rId9"/>
    <p:sldId id="263" r:id="rId10"/>
    <p:sldId id="265" r:id="rId11"/>
    <p:sldId id="304" r:id="rId12"/>
    <p:sldId id="305" r:id="rId13"/>
    <p:sldId id="306" r:id="rId14"/>
    <p:sldId id="307" r:id="rId15"/>
    <p:sldId id="317" r:id="rId16"/>
    <p:sldId id="318" r:id="rId17"/>
    <p:sldId id="336" r:id="rId18"/>
    <p:sldId id="337" r:id="rId19"/>
    <p:sldId id="322" r:id="rId20"/>
    <p:sldId id="323" r:id="rId21"/>
    <p:sldId id="309" r:id="rId22"/>
    <p:sldId id="310" r:id="rId23"/>
    <p:sldId id="311" r:id="rId24"/>
    <p:sldId id="312" r:id="rId25"/>
    <p:sldId id="313" r:id="rId26"/>
    <p:sldId id="314" r:id="rId27"/>
    <p:sldId id="315" r:id="rId28"/>
    <p:sldId id="316" r:id="rId29"/>
    <p:sldId id="338" r:id="rId30"/>
    <p:sldId id="324" r:id="rId31"/>
    <p:sldId id="325" r:id="rId32"/>
    <p:sldId id="326" r:id="rId33"/>
    <p:sldId id="327" r:id="rId34"/>
    <p:sldId id="328" r:id="rId35"/>
    <p:sldId id="329" r:id="rId36"/>
    <p:sldId id="330" r:id="rId37"/>
    <p:sldId id="331" r:id="rId38"/>
    <p:sldId id="332" r:id="rId39"/>
    <p:sldId id="333" r:id="rId40"/>
    <p:sldId id="334" r:id="rId41"/>
    <p:sldId id="335" r:id="rId42"/>
    <p:sldId id="266" r:id="rId43"/>
    <p:sldId id="267" r:id="rId44"/>
    <p:sldId id="268" r:id="rId45"/>
    <p:sldId id="269" r:id="rId46"/>
    <p:sldId id="270" r:id="rId47"/>
    <p:sldId id="291" r:id="rId48"/>
    <p:sldId id="271" r:id="rId49"/>
    <p:sldId id="300" r:id="rId50"/>
    <p:sldId id="272" r:id="rId51"/>
    <p:sldId id="277" r:id="rId52"/>
    <p:sldId id="278" r:id="rId53"/>
    <p:sldId id="281" r:id="rId54"/>
    <p:sldId id="282" r:id="rId55"/>
    <p:sldId id="283" r:id="rId56"/>
    <p:sldId id="284" r:id="rId57"/>
    <p:sldId id="285" r:id="rId58"/>
    <p:sldId id="302" r:id="rId59"/>
    <p:sldId id="287" r:id="rId60"/>
    <p:sldId id="288" r:id="rId61"/>
    <p:sldId id="339" r:id="rId62"/>
    <p:sldId id="301"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1" autoAdjust="0"/>
    <p:restoredTop sz="73185" autoAdjust="0"/>
  </p:normalViewPr>
  <p:slideViewPr>
    <p:cSldViewPr snapToGrid="0">
      <p:cViewPr varScale="1">
        <p:scale>
          <a:sx n="107" d="100"/>
          <a:sy n="107" d="100"/>
        </p:scale>
        <p:origin x="126" y="6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kwalker:Desktop:Workbook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6.0999038839679297E-2"/>
          <c:y val="9.4119107927613202E-2"/>
          <c:w val="0.66827248114237503"/>
          <c:h val="0.79199978090629497"/>
        </c:manualLayout>
      </c:layout>
      <c:pie3DChart>
        <c:varyColors val="1"/>
        <c:ser>
          <c:idx val="0"/>
          <c:order val="0"/>
          <c:explosion val="25"/>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Sheet1!$A$1:$A$7</c:f>
              <c:strCache>
                <c:ptCount val="7"/>
                <c:pt idx="0">
                  <c:v>1 to 9 acres</c:v>
                </c:pt>
                <c:pt idx="1">
                  <c:v>10 to 49 acres</c:v>
                </c:pt>
                <c:pt idx="2">
                  <c:v>50 to 179 acres</c:v>
                </c:pt>
                <c:pt idx="3">
                  <c:v>180 to 499 acres</c:v>
                </c:pt>
                <c:pt idx="4">
                  <c:v>500 to 999 acres</c:v>
                </c:pt>
                <c:pt idx="5">
                  <c:v>1,000 to 1,999 acres</c:v>
                </c:pt>
                <c:pt idx="6">
                  <c:v>2,000 acres or more</c:v>
                </c:pt>
              </c:strCache>
            </c:strRef>
          </c:cat>
          <c:val>
            <c:numRef>
              <c:f>Sheet1!$B$1:$B$7</c:f>
              <c:numCache>
                <c:formatCode>_(* #,##0_);_(* \(#,##0\);_(* "-"??_);_(@_)</c:formatCode>
                <c:ptCount val="7"/>
                <c:pt idx="0">
                  <c:v>9199</c:v>
                </c:pt>
                <c:pt idx="1">
                  <c:v>12663</c:v>
                </c:pt>
                <c:pt idx="2">
                  <c:v>6932</c:v>
                </c:pt>
                <c:pt idx="3">
                  <c:v>2978</c:v>
                </c:pt>
                <c:pt idx="4">
                  <c:v>1389</c:v>
                </c:pt>
                <c:pt idx="5">
                  <c:v>880</c:v>
                </c:pt>
                <c:pt idx="6">
                  <c:v>1478</c:v>
                </c:pt>
              </c:numCache>
            </c:numRef>
          </c:val>
          <c:extLst>
            <c:ext xmlns:c16="http://schemas.microsoft.com/office/drawing/2014/chart" uri="{C3380CC4-5D6E-409C-BE32-E72D297353CC}">
              <c16:uniqueId val="{00000000-5705-4E88-973D-C2767A581004}"/>
            </c:ext>
          </c:extLst>
        </c:ser>
        <c:dLbls>
          <c:showLegendKey val="0"/>
          <c:showVal val="0"/>
          <c:showCatName val="0"/>
          <c:showSerName val="0"/>
          <c:showPercent val="0"/>
          <c:showBubbleSize val="0"/>
          <c:showLeaderLines val="1"/>
        </c:dLbls>
      </c:pie3DChart>
    </c:plotArea>
    <c:legend>
      <c:legendPos val="r"/>
      <c:layout>
        <c:manualLayout>
          <c:xMode val="edge"/>
          <c:yMode val="edge"/>
          <c:x val="0.74922778040483395"/>
          <c:y val="7.9943419053574605E-2"/>
          <c:w val="0.236347819138816"/>
          <c:h val="0.69787160659373204"/>
        </c:manualLayout>
      </c:layout>
      <c:overlay val="0"/>
      <c:txPr>
        <a:bodyPr/>
        <a:lstStyle/>
        <a:p>
          <a:pPr>
            <a:defRPr sz="1400"/>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C0FA35-49C8-4510-BA82-ED21494A24B1}" type="datetimeFigureOut">
              <a:rPr lang="en-US" smtClean="0"/>
              <a:t>1/26/2019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7134FA-65B5-4EFD-99A1-E8E04C3D590D}" type="slidenum">
              <a:rPr lang="en-US" smtClean="0"/>
              <a:t>‹#›</a:t>
            </a:fld>
            <a:endParaRPr lang="en-US"/>
          </a:p>
        </p:txBody>
      </p:sp>
    </p:spTree>
    <p:extLst>
      <p:ext uri="{BB962C8B-B14F-4D97-AF65-F5344CB8AC3E}">
        <p14:creationId xmlns:p14="http://schemas.microsoft.com/office/powerpoint/2010/main" val="455806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a:t>
            </a:r>
            <a:r>
              <a:rPr lang="en-US" baseline="0" dirty="0" smtClean="0"/>
              <a:t> of today: [read slide] We will have group hands-on lesson time and then </a:t>
            </a:r>
            <a:endParaRPr lang="en-US" dirty="0"/>
          </a:p>
        </p:txBody>
      </p:sp>
      <p:sp>
        <p:nvSpPr>
          <p:cNvPr id="4" name="Slide Number Placeholder 3"/>
          <p:cNvSpPr>
            <a:spLocks noGrp="1"/>
          </p:cNvSpPr>
          <p:nvPr>
            <p:ph type="sldNum" sz="quarter" idx="10"/>
          </p:nvPr>
        </p:nvSpPr>
        <p:spPr/>
        <p:txBody>
          <a:bodyPr/>
          <a:lstStyle/>
          <a:p>
            <a:fld id="{FC7134FA-65B5-4EFD-99A1-E8E04C3D590D}" type="slidenum">
              <a:rPr lang="en-US" smtClean="0"/>
              <a:t>2</a:t>
            </a:fld>
            <a:endParaRPr lang="en-US"/>
          </a:p>
        </p:txBody>
      </p:sp>
    </p:spTree>
    <p:extLst>
      <p:ext uri="{BB962C8B-B14F-4D97-AF65-F5344CB8AC3E}">
        <p14:creationId xmlns:p14="http://schemas.microsoft.com/office/powerpoint/2010/main" val="2390649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Almost 90%</a:t>
            </a:r>
            <a:r>
              <a:rPr lang="en-US" baseline="0" dirty="0" smtClean="0"/>
              <a:t> of the farms are “average size” or less.</a:t>
            </a:r>
            <a:endParaRPr lang="en-US" dirty="0"/>
          </a:p>
        </p:txBody>
      </p:sp>
      <p:sp>
        <p:nvSpPr>
          <p:cNvPr id="4" name="Slide Number Placeholder 3"/>
          <p:cNvSpPr>
            <a:spLocks noGrp="1"/>
          </p:cNvSpPr>
          <p:nvPr>
            <p:ph type="sldNum" sz="quarter" idx="10"/>
          </p:nvPr>
        </p:nvSpPr>
        <p:spPr/>
        <p:txBody>
          <a:bodyPr/>
          <a:lstStyle/>
          <a:p>
            <a:fld id="{16907FCA-4159-4545-B114-47B9DB7A5DF3}" type="slidenum">
              <a:rPr lang="en-US" smtClean="0"/>
              <a:t>12</a:t>
            </a:fld>
            <a:endParaRPr lang="en-US"/>
          </a:p>
        </p:txBody>
      </p:sp>
    </p:spTree>
    <p:extLst>
      <p:ext uri="{BB962C8B-B14F-4D97-AF65-F5344CB8AC3E}">
        <p14:creationId xmlns:p14="http://schemas.microsoft.com/office/powerpoint/2010/main" val="3181082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How many businesses are still around</a:t>
            </a:r>
            <a:r>
              <a:rPr lang="en-US" baseline="0" dirty="0" smtClean="0"/>
              <a:t> in the last 100 years let alone still operated by the same family?</a:t>
            </a:r>
            <a:endParaRPr lang="en-US" dirty="0" smtClean="0"/>
          </a:p>
          <a:p>
            <a:endParaRPr lang="en-US" dirty="0"/>
          </a:p>
        </p:txBody>
      </p:sp>
      <p:sp>
        <p:nvSpPr>
          <p:cNvPr id="4" name="Slide Number Placeholder 3"/>
          <p:cNvSpPr>
            <a:spLocks noGrp="1"/>
          </p:cNvSpPr>
          <p:nvPr>
            <p:ph type="sldNum" sz="quarter" idx="10"/>
          </p:nvPr>
        </p:nvSpPr>
        <p:spPr/>
        <p:txBody>
          <a:bodyPr/>
          <a:lstStyle/>
          <a:p>
            <a:fld id="{16907FCA-4159-4545-B114-47B9DB7A5DF3}" type="slidenum">
              <a:rPr lang="en-US" smtClean="0"/>
              <a:t>13</a:t>
            </a:fld>
            <a:endParaRPr lang="en-US"/>
          </a:p>
        </p:txBody>
      </p:sp>
    </p:spTree>
    <p:extLst>
      <p:ext uri="{BB962C8B-B14F-4D97-AF65-F5344CB8AC3E}">
        <p14:creationId xmlns:p14="http://schemas.microsoft.com/office/powerpoint/2010/main" val="777640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2007 – average</a:t>
            </a:r>
            <a:r>
              <a:rPr lang="en-US" baseline="0" dirty="0" smtClean="0"/>
              <a:t> age was about 57 years old. </a:t>
            </a:r>
            <a:endParaRPr lang="en-US" dirty="0" smtClean="0"/>
          </a:p>
          <a:p>
            <a:endParaRPr lang="en-US" dirty="0" smtClean="0"/>
          </a:p>
          <a:p>
            <a:r>
              <a:rPr lang="en-US" dirty="0" smtClean="0"/>
              <a:t>My college major professor</a:t>
            </a:r>
            <a:r>
              <a:rPr lang="en-US" baseline="0" dirty="0" smtClean="0"/>
              <a:t> told me the average person changes jobs every 7 years….I guess that means farmers are not average!</a:t>
            </a:r>
          </a:p>
          <a:p>
            <a:endParaRPr lang="en-US" baseline="0" dirty="0" smtClean="0"/>
          </a:p>
          <a:p>
            <a:r>
              <a:rPr lang="en-US" baseline="0" dirty="0" smtClean="0"/>
              <a:t>Let move on to some fun…</a:t>
            </a:r>
          </a:p>
          <a:p>
            <a:endParaRPr lang="en-US" dirty="0"/>
          </a:p>
        </p:txBody>
      </p:sp>
      <p:sp>
        <p:nvSpPr>
          <p:cNvPr id="4" name="Slide Number Placeholder 3"/>
          <p:cNvSpPr>
            <a:spLocks noGrp="1"/>
          </p:cNvSpPr>
          <p:nvPr>
            <p:ph type="sldNum" sz="quarter" idx="10"/>
          </p:nvPr>
        </p:nvSpPr>
        <p:spPr/>
        <p:txBody>
          <a:bodyPr/>
          <a:lstStyle/>
          <a:p>
            <a:fld id="{16907FCA-4159-4545-B114-47B9DB7A5DF3}" type="slidenum">
              <a:rPr lang="en-US" smtClean="0"/>
              <a:t>14</a:t>
            </a:fld>
            <a:endParaRPr lang="en-US"/>
          </a:p>
        </p:txBody>
      </p:sp>
    </p:spTree>
    <p:extLst>
      <p:ext uri="{BB962C8B-B14F-4D97-AF65-F5344CB8AC3E}">
        <p14:creationId xmlns:p14="http://schemas.microsoft.com/office/powerpoint/2010/main" val="2739511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a piece of scratch paper, or if you need a paper, I have some, and write down the commodities that you think are grown in Oregon…..I</a:t>
            </a:r>
            <a:r>
              <a:rPr lang="en-US" baseline="0" dirty="0" smtClean="0"/>
              <a:t> will give you a few minutes to complete this exercise….  Now that you have the list – identify which 5 you think are Oregon’s top five commodities (basing it on value of gross sales).</a:t>
            </a:r>
            <a:endParaRPr lang="en-US" dirty="0"/>
          </a:p>
        </p:txBody>
      </p:sp>
      <p:sp>
        <p:nvSpPr>
          <p:cNvPr id="4" name="Slide Number Placeholder 3"/>
          <p:cNvSpPr>
            <a:spLocks noGrp="1"/>
          </p:cNvSpPr>
          <p:nvPr>
            <p:ph type="sldNum" sz="quarter" idx="10"/>
          </p:nvPr>
        </p:nvSpPr>
        <p:spPr/>
        <p:txBody>
          <a:bodyPr/>
          <a:lstStyle/>
          <a:p>
            <a:fld id="{16907FCA-4159-4545-B114-47B9DB7A5DF3}" type="slidenum">
              <a:rPr lang="en-US" smtClean="0"/>
              <a:t>15</a:t>
            </a:fld>
            <a:endParaRPr lang="en-US"/>
          </a:p>
        </p:txBody>
      </p:sp>
    </p:spTree>
    <p:extLst>
      <p:ext uri="{BB962C8B-B14F-4D97-AF65-F5344CB8AC3E}">
        <p14:creationId xmlns:p14="http://schemas.microsoft.com/office/powerpoint/2010/main" val="2104465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07FCA-4159-4545-B114-47B9DB7A5DF3}" type="slidenum">
              <a:rPr lang="en-US" smtClean="0"/>
              <a:t>16</a:t>
            </a:fld>
            <a:endParaRPr lang="en-US"/>
          </a:p>
        </p:txBody>
      </p:sp>
    </p:spTree>
    <p:extLst>
      <p:ext uri="{BB962C8B-B14F-4D97-AF65-F5344CB8AC3E}">
        <p14:creationId xmlns:p14="http://schemas.microsoft.com/office/powerpoint/2010/main" val="3686414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do want to offer a caveat about the data I am about to share. This data is based on statistics collected by OSU and NASS. NASS came out with data this Spring. So what does this mean? It means that we need to revise our rankings but NASS does not offer the level of detail that this brochure creates. However the top 5 commodities remain the same and they consistently remain the same, they just get shuffled back and forth depending on when the data was collected and what kind of year the commodity is having. So let’s jump into the table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What</a:t>
            </a:r>
            <a:r>
              <a:rPr lang="en-US" baseline="0" dirty="0" smtClean="0"/>
              <a:t> do you think is the number one agricultural commodity? </a:t>
            </a:r>
          </a:p>
          <a:p>
            <a:endParaRPr lang="en-US" dirty="0" smtClean="0"/>
          </a:p>
          <a:p>
            <a:r>
              <a:rPr lang="en-US" dirty="0" smtClean="0"/>
              <a:t>The</a:t>
            </a:r>
            <a:r>
              <a:rPr lang="en-US" baseline="0" dirty="0" smtClean="0"/>
              <a:t> recent NASS data has cattle as number 1 and greenhouse/nursery as number 2.</a:t>
            </a:r>
          </a:p>
          <a:p>
            <a:endParaRPr lang="en-US" dirty="0" smtClean="0"/>
          </a:p>
          <a:p>
            <a:r>
              <a:rPr lang="en-US" baseline="0" dirty="0" smtClean="0"/>
              <a:t>ODA will be looking to revise the brochure this summer and fall, so check back before the school year to see if we have a new one up. </a:t>
            </a:r>
          </a:p>
          <a:p>
            <a:endParaRPr lang="en-US" baseline="0" dirty="0" smtClean="0"/>
          </a:p>
          <a:p>
            <a:r>
              <a:rPr lang="en-US" baseline="0" dirty="0" smtClean="0"/>
              <a:t>The take home message is not which individual crop is number but what are some of the larger valued crops in the state.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6907FCA-4159-4545-B114-47B9DB7A5DF3}" type="slidenum">
              <a:rPr lang="en-US" smtClean="0"/>
              <a:t>17</a:t>
            </a:fld>
            <a:endParaRPr lang="en-US"/>
          </a:p>
        </p:txBody>
      </p:sp>
    </p:spTree>
    <p:extLst>
      <p:ext uri="{BB962C8B-B14F-4D97-AF65-F5344CB8AC3E}">
        <p14:creationId xmlns:p14="http://schemas.microsoft.com/office/powerpoint/2010/main" val="2733181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do want to offer a caveat about the data I am about to share. This data is based on statistics collected by OSU and NASS. NASS came out with data this Spring. So what does this mean? It means that we need to revise our rankings but NASS does not offer the level of detail that this brochure creates. However the top 5 commodities remain the same and they consistently remain the same, they just get shuffled back and forth depending on when the data was collected and what kind of year the commodity is having. So let’s jump into the table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What</a:t>
            </a:r>
            <a:r>
              <a:rPr lang="en-US" baseline="0" dirty="0" smtClean="0"/>
              <a:t> do you think is the number one agricultural commodity? </a:t>
            </a:r>
          </a:p>
          <a:p>
            <a:endParaRPr lang="en-US" dirty="0" smtClean="0"/>
          </a:p>
          <a:p>
            <a:r>
              <a:rPr lang="en-US" dirty="0" smtClean="0"/>
              <a:t>The</a:t>
            </a:r>
            <a:r>
              <a:rPr lang="en-US" baseline="0" dirty="0" smtClean="0"/>
              <a:t> recent NASS data has cattle as number 1 and greenhouse/nursery as number 2.</a:t>
            </a:r>
          </a:p>
          <a:p>
            <a:endParaRPr lang="en-US" dirty="0" smtClean="0"/>
          </a:p>
          <a:p>
            <a:r>
              <a:rPr lang="en-US" baseline="0" dirty="0" smtClean="0"/>
              <a:t>ODA will be looking to revise the brochure this summer and fall, so check back before the school year to see if we have a new one up. </a:t>
            </a:r>
          </a:p>
          <a:p>
            <a:endParaRPr lang="en-US" baseline="0" dirty="0" smtClean="0"/>
          </a:p>
          <a:p>
            <a:r>
              <a:rPr lang="en-US" baseline="0" dirty="0" smtClean="0"/>
              <a:t>The take home message is not which individual crop is number but what are some of the larger valued crops in the state.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6907FCA-4159-4545-B114-47B9DB7A5DF3}" type="slidenum">
              <a:rPr lang="en-US" smtClean="0"/>
              <a:t>18</a:t>
            </a:fld>
            <a:endParaRPr lang="en-US"/>
          </a:p>
        </p:txBody>
      </p:sp>
    </p:spTree>
    <p:extLst>
      <p:ext uri="{BB962C8B-B14F-4D97-AF65-F5344CB8AC3E}">
        <p14:creationId xmlns:p14="http://schemas.microsoft.com/office/powerpoint/2010/main" val="1383681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Farming takes place</a:t>
            </a:r>
            <a:r>
              <a:rPr lang="en-US" baseline="0" dirty="0" smtClean="0"/>
              <a:t> in all of Oregon’s 36 counties, in terms of value of production….what county do you think is number one in the state? </a:t>
            </a:r>
            <a:endParaRPr lang="en-US" dirty="0"/>
          </a:p>
        </p:txBody>
      </p:sp>
      <p:sp>
        <p:nvSpPr>
          <p:cNvPr id="4" name="Slide Number Placeholder 3"/>
          <p:cNvSpPr>
            <a:spLocks noGrp="1"/>
          </p:cNvSpPr>
          <p:nvPr>
            <p:ph type="sldNum" sz="quarter" idx="10"/>
          </p:nvPr>
        </p:nvSpPr>
        <p:spPr/>
        <p:txBody>
          <a:bodyPr/>
          <a:lstStyle/>
          <a:p>
            <a:fld id="{16907FCA-4159-4545-B114-47B9DB7A5DF3}" type="slidenum">
              <a:rPr lang="en-US" smtClean="0"/>
              <a:t>19</a:t>
            </a:fld>
            <a:endParaRPr lang="en-US"/>
          </a:p>
        </p:txBody>
      </p:sp>
    </p:spTree>
    <p:extLst>
      <p:ext uri="{BB962C8B-B14F-4D97-AF65-F5344CB8AC3E}">
        <p14:creationId xmlns:p14="http://schemas.microsoft.com/office/powerpoint/2010/main" val="434363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farms</a:t>
            </a:r>
            <a:r>
              <a:rPr lang="en-US" baseline="0" dirty="0" smtClean="0"/>
              <a:t> located in every part of the state</a:t>
            </a:r>
          </a:p>
          <a:p>
            <a:endParaRPr lang="en-US" baseline="0" dirty="0" smtClean="0"/>
          </a:p>
          <a:p>
            <a:r>
              <a:rPr lang="en-US" baseline="0" dirty="0" smtClean="0"/>
              <a:t>Now that we have raised and grown all of these commodities, where do they go?</a:t>
            </a:r>
            <a:endParaRPr lang="en-US" dirty="0"/>
          </a:p>
        </p:txBody>
      </p:sp>
      <p:sp>
        <p:nvSpPr>
          <p:cNvPr id="4" name="Slide Number Placeholder 3"/>
          <p:cNvSpPr>
            <a:spLocks noGrp="1"/>
          </p:cNvSpPr>
          <p:nvPr>
            <p:ph type="sldNum" sz="quarter" idx="10"/>
          </p:nvPr>
        </p:nvSpPr>
        <p:spPr/>
        <p:txBody>
          <a:bodyPr/>
          <a:lstStyle/>
          <a:p>
            <a:fld id="{16907FCA-4159-4545-B114-47B9DB7A5DF3}" type="slidenum">
              <a:rPr lang="en-US" smtClean="0"/>
              <a:t>20</a:t>
            </a:fld>
            <a:endParaRPr lang="en-US"/>
          </a:p>
        </p:txBody>
      </p:sp>
    </p:spTree>
    <p:extLst>
      <p:ext uri="{BB962C8B-B14F-4D97-AF65-F5344CB8AC3E}">
        <p14:creationId xmlns:p14="http://schemas.microsoft.com/office/powerpoint/2010/main" val="2220951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07FCA-4159-4545-B114-47B9DB7A5DF3}" type="slidenum">
              <a:rPr lang="en-US" smtClean="0"/>
              <a:t>21</a:t>
            </a:fld>
            <a:endParaRPr lang="en-US"/>
          </a:p>
        </p:txBody>
      </p:sp>
    </p:spTree>
    <p:extLst>
      <p:ext uri="{BB962C8B-B14F-4D97-AF65-F5344CB8AC3E}">
        <p14:creationId xmlns:p14="http://schemas.microsoft.com/office/powerpoint/2010/main" val="1868922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dirty="0" smtClean="0">
                <a:latin typeface="Myriad Pro" panose="020B0503030403020204" pitchFamily="34" charset="0"/>
              </a:rPr>
              <a:t>Broad term</a:t>
            </a:r>
          </a:p>
          <a:p>
            <a:pPr marL="457200" indent="-457200">
              <a:buFont typeface="Arial" panose="020B0604020202020204" pitchFamily="34" charset="0"/>
              <a:buChar char="•"/>
            </a:pPr>
            <a:r>
              <a:rPr lang="en-US" sz="1200" dirty="0" smtClean="0">
                <a:latin typeface="Myriad Pro" panose="020B0503030403020204" pitchFamily="34" charset="0"/>
              </a:rPr>
              <a:t>Diverse kinds</a:t>
            </a:r>
          </a:p>
          <a:p>
            <a:pPr marL="457200" indent="-457200">
              <a:buFont typeface="Arial" panose="020B0604020202020204" pitchFamily="34" charset="0"/>
              <a:buChar char="•"/>
            </a:pPr>
            <a:r>
              <a:rPr lang="en-US" sz="1200" dirty="0" smtClean="0">
                <a:latin typeface="Myriad Pro" panose="020B0503030403020204" pitchFamily="34" charset="0"/>
              </a:rPr>
              <a:t>Innovation for how we produce what we need</a:t>
            </a:r>
          </a:p>
          <a:p>
            <a:endParaRPr lang="en-US" dirty="0"/>
          </a:p>
        </p:txBody>
      </p:sp>
      <p:sp>
        <p:nvSpPr>
          <p:cNvPr id="4" name="Slide Number Placeholder 3"/>
          <p:cNvSpPr>
            <a:spLocks noGrp="1"/>
          </p:cNvSpPr>
          <p:nvPr>
            <p:ph type="sldNum" sz="quarter" idx="10"/>
          </p:nvPr>
        </p:nvSpPr>
        <p:spPr/>
        <p:txBody>
          <a:bodyPr/>
          <a:lstStyle/>
          <a:p>
            <a:fld id="{FC7134FA-65B5-4EFD-99A1-E8E04C3D590D}" type="slidenum">
              <a:rPr lang="en-US" smtClean="0"/>
              <a:t>3</a:t>
            </a:fld>
            <a:endParaRPr lang="en-US"/>
          </a:p>
        </p:txBody>
      </p:sp>
    </p:spTree>
    <p:extLst>
      <p:ext uri="{BB962C8B-B14F-4D97-AF65-F5344CB8AC3E}">
        <p14:creationId xmlns:p14="http://schemas.microsoft.com/office/powerpoint/2010/main" val="531967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07FCA-4159-4545-B114-47B9DB7A5DF3}" type="slidenum">
              <a:rPr lang="en-US" smtClean="0"/>
              <a:t>22</a:t>
            </a:fld>
            <a:endParaRPr lang="en-US"/>
          </a:p>
        </p:txBody>
      </p:sp>
    </p:spTree>
    <p:extLst>
      <p:ext uri="{BB962C8B-B14F-4D97-AF65-F5344CB8AC3E}">
        <p14:creationId xmlns:p14="http://schemas.microsoft.com/office/powerpoint/2010/main" val="3247869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07FCA-4159-4545-B114-47B9DB7A5DF3}" type="slidenum">
              <a:rPr lang="en-US" smtClean="0"/>
              <a:t>23</a:t>
            </a:fld>
            <a:endParaRPr lang="en-US"/>
          </a:p>
        </p:txBody>
      </p:sp>
    </p:spTree>
    <p:extLst>
      <p:ext uri="{BB962C8B-B14F-4D97-AF65-F5344CB8AC3E}">
        <p14:creationId xmlns:p14="http://schemas.microsoft.com/office/powerpoint/2010/main" val="3095021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07FCA-4159-4545-B114-47B9DB7A5DF3}" type="slidenum">
              <a:rPr lang="en-US" smtClean="0"/>
              <a:t>24</a:t>
            </a:fld>
            <a:endParaRPr lang="en-US"/>
          </a:p>
        </p:txBody>
      </p:sp>
    </p:spTree>
    <p:extLst>
      <p:ext uri="{BB962C8B-B14F-4D97-AF65-F5344CB8AC3E}">
        <p14:creationId xmlns:p14="http://schemas.microsoft.com/office/powerpoint/2010/main" val="2545461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07FCA-4159-4545-B114-47B9DB7A5DF3}" type="slidenum">
              <a:rPr lang="en-US" smtClean="0"/>
              <a:t>25</a:t>
            </a:fld>
            <a:endParaRPr lang="en-US"/>
          </a:p>
        </p:txBody>
      </p:sp>
    </p:spTree>
    <p:extLst>
      <p:ext uri="{BB962C8B-B14F-4D97-AF65-F5344CB8AC3E}">
        <p14:creationId xmlns:p14="http://schemas.microsoft.com/office/powerpoint/2010/main" val="1334518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07FCA-4159-4545-B114-47B9DB7A5DF3}" type="slidenum">
              <a:rPr lang="en-US" smtClean="0"/>
              <a:t>26</a:t>
            </a:fld>
            <a:endParaRPr lang="en-US"/>
          </a:p>
        </p:txBody>
      </p:sp>
    </p:spTree>
    <p:extLst>
      <p:ext uri="{BB962C8B-B14F-4D97-AF65-F5344CB8AC3E}">
        <p14:creationId xmlns:p14="http://schemas.microsoft.com/office/powerpoint/2010/main" val="692001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07FCA-4159-4545-B114-47B9DB7A5DF3}" type="slidenum">
              <a:rPr lang="en-US" smtClean="0"/>
              <a:t>27</a:t>
            </a:fld>
            <a:endParaRPr lang="en-US"/>
          </a:p>
        </p:txBody>
      </p:sp>
    </p:spTree>
    <p:extLst>
      <p:ext uri="{BB962C8B-B14F-4D97-AF65-F5344CB8AC3E}">
        <p14:creationId xmlns:p14="http://schemas.microsoft.com/office/powerpoint/2010/main" val="403352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07FCA-4159-4545-B114-47B9DB7A5DF3}" type="slidenum">
              <a:rPr lang="en-US" smtClean="0"/>
              <a:t>28</a:t>
            </a:fld>
            <a:endParaRPr lang="en-US"/>
          </a:p>
        </p:txBody>
      </p:sp>
    </p:spTree>
    <p:extLst>
      <p:ext uri="{BB962C8B-B14F-4D97-AF65-F5344CB8AC3E}">
        <p14:creationId xmlns:p14="http://schemas.microsoft.com/office/powerpoint/2010/main" val="908579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Oregon agriculture</a:t>
            </a:r>
            <a:r>
              <a:rPr lang="en-US" baseline="0" dirty="0" smtClean="0"/>
              <a:t> is also #1 for about 13 different commodities (review the list). We also boast producing 100% of the US supply boysenberries, </a:t>
            </a:r>
            <a:r>
              <a:rPr lang="en-US" baseline="0" dirty="0" err="1" smtClean="0"/>
              <a:t>Halzenuts</a:t>
            </a:r>
            <a:r>
              <a:rPr lang="en-US" baseline="0" dirty="0" smtClean="0"/>
              <a:t> and black raspberries (I think our handout has blackberries but CA also produces blackberries).</a:t>
            </a:r>
            <a:endParaRPr lang="en-US" dirty="0"/>
          </a:p>
        </p:txBody>
      </p:sp>
      <p:sp>
        <p:nvSpPr>
          <p:cNvPr id="4" name="Slide Number Placeholder 3"/>
          <p:cNvSpPr>
            <a:spLocks noGrp="1"/>
          </p:cNvSpPr>
          <p:nvPr>
            <p:ph type="sldNum" sz="quarter" idx="10"/>
          </p:nvPr>
        </p:nvSpPr>
        <p:spPr/>
        <p:txBody>
          <a:bodyPr/>
          <a:lstStyle/>
          <a:p>
            <a:fld id="{16907FCA-4159-4545-B114-47B9DB7A5DF3}" type="slidenum">
              <a:rPr lang="en-US" smtClean="0"/>
              <a:t>29</a:t>
            </a:fld>
            <a:endParaRPr lang="en-US"/>
          </a:p>
        </p:txBody>
      </p:sp>
    </p:spTree>
    <p:extLst>
      <p:ext uri="{BB962C8B-B14F-4D97-AF65-F5344CB8AC3E}">
        <p14:creationId xmlns:p14="http://schemas.microsoft.com/office/powerpoint/2010/main" val="838845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07FCA-4159-4545-B114-47B9DB7A5DF3}" type="slidenum">
              <a:rPr lang="en-US" smtClean="0"/>
              <a:t>30</a:t>
            </a:fld>
            <a:endParaRPr lang="en-US"/>
          </a:p>
        </p:txBody>
      </p:sp>
    </p:spTree>
    <p:extLst>
      <p:ext uri="{BB962C8B-B14F-4D97-AF65-F5344CB8AC3E}">
        <p14:creationId xmlns:p14="http://schemas.microsoft.com/office/powerpoint/2010/main" val="2602194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07FCA-4159-4545-B114-47B9DB7A5DF3}" type="slidenum">
              <a:rPr lang="en-US" smtClean="0"/>
              <a:t>31</a:t>
            </a:fld>
            <a:endParaRPr lang="en-US"/>
          </a:p>
        </p:txBody>
      </p:sp>
    </p:spTree>
    <p:extLst>
      <p:ext uri="{BB962C8B-B14F-4D97-AF65-F5344CB8AC3E}">
        <p14:creationId xmlns:p14="http://schemas.microsoft.com/office/powerpoint/2010/main" val="4016109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2016: 1,181 farms contributed $5.7 billion to the state’s economy (FB</a:t>
            </a:r>
            <a:r>
              <a:rPr lang="en-US" baseline="0" dirty="0" smtClean="0"/>
              <a:t> statistics). Over 34, 000 farms in Oregon. Average farm size is 474 acres. </a:t>
            </a:r>
            <a:endParaRPr lang="en-US" dirty="0"/>
          </a:p>
        </p:txBody>
      </p:sp>
      <p:sp>
        <p:nvSpPr>
          <p:cNvPr id="4" name="Slide Number Placeholder 3"/>
          <p:cNvSpPr>
            <a:spLocks noGrp="1"/>
          </p:cNvSpPr>
          <p:nvPr>
            <p:ph type="sldNum" sz="quarter" idx="10"/>
          </p:nvPr>
        </p:nvSpPr>
        <p:spPr/>
        <p:txBody>
          <a:bodyPr/>
          <a:lstStyle/>
          <a:p>
            <a:fld id="{FC7134FA-65B5-4EFD-99A1-E8E04C3D590D}" type="slidenum">
              <a:rPr lang="en-US" smtClean="0"/>
              <a:t>5</a:t>
            </a:fld>
            <a:endParaRPr lang="en-US"/>
          </a:p>
        </p:txBody>
      </p:sp>
    </p:spTree>
    <p:extLst>
      <p:ext uri="{BB962C8B-B14F-4D97-AF65-F5344CB8AC3E}">
        <p14:creationId xmlns:p14="http://schemas.microsoft.com/office/powerpoint/2010/main" val="904434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50 farmer’s markets in 2006</a:t>
            </a:r>
          </a:p>
          <a:p>
            <a:r>
              <a:rPr lang="en-US" dirty="0" smtClean="0"/>
              <a:t>~</a:t>
            </a:r>
            <a:r>
              <a:rPr lang="en-US" baseline="0" dirty="0" smtClean="0"/>
              <a:t> 20% farmer sell all, or some, of their products via local markets</a:t>
            </a:r>
            <a:endParaRPr lang="en-US" dirty="0"/>
          </a:p>
        </p:txBody>
      </p:sp>
      <p:sp>
        <p:nvSpPr>
          <p:cNvPr id="4" name="Slide Number Placeholder 3"/>
          <p:cNvSpPr>
            <a:spLocks noGrp="1"/>
          </p:cNvSpPr>
          <p:nvPr>
            <p:ph type="sldNum" sz="quarter" idx="10"/>
          </p:nvPr>
        </p:nvSpPr>
        <p:spPr/>
        <p:txBody>
          <a:bodyPr/>
          <a:lstStyle/>
          <a:p>
            <a:fld id="{16907FCA-4159-4545-B114-47B9DB7A5DF3}" type="slidenum">
              <a:rPr lang="en-US" smtClean="0"/>
              <a:t>32</a:t>
            </a:fld>
            <a:endParaRPr lang="en-US"/>
          </a:p>
        </p:txBody>
      </p:sp>
    </p:spTree>
    <p:extLst>
      <p:ext uri="{BB962C8B-B14F-4D97-AF65-F5344CB8AC3E}">
        <p14:creationId xmlns:p14="http://schemas.microsoft.com/office/powerpoint/2010/main" val="4087270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for many when they</a:t>
            </a:r>
            <a:r>
              <a:rPr lang="en-US" baseline="0" dirty="0" smtClean="0"/>
              <a:t> where local markets they automatically think farmers markets. Oregon, like the rest of the nation, has seen a growth in the number of farmer’s markets</a:t>
            </a:r>
            <a:r>
              <a:rPr lang="en-US" dirty="0" smtClean="0"/>
              <a:t>50 farmer’s markets in 2006</a:t>
            </a:r>
          </a:p>
        </p:txBody>
      </p:sp>
      <p:sp>
        <p:nvSpPr>
          <p:cNvPr id="4" name="Slide Number Placeholder 3"/>
          <p:cNvSpPr>
            <a:spLocks noGrp="1"/>
          </p:cNvSpPr>
          <p:nvPr>
            <p:ph type="sldNum" sz="quarter" idx="10"/>
          </p:nvPr>
        </p:nvSpPr>
        <p:spPr/>
        <p:txBody>
          <a:bodyPr/>
          <a:lstStyle/>
          <a:p>
            <a:fld id="{16907FCA-4159-4545-B114-47B9DB7A5DF3}" type="slidenum">
              <a:rPr lang="en-US" smtClean="0"/>
              <a:t>33</a:t>
            </a:fld>
            <a:endParaRPr lang="en-US"/>
          </a:p>
        </p:txBody>
      </p:sp>
    </p:spTree>
    <p:extLst>
      <p:ext uri="{BB962C8B-B14F-4D97-AF65-F5344CB8AC3E}">
        <p14:creationId xmlns:p14="http://schemas.microsoft.com/office/powerpoint/2010/main" val="3736210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(6/19/15 10:54) -----</a:t>
            </a:r>
          </a:p>
          <a:p>
            <a:r>
              <a:rPr lang="en-US"/>
              <a:t>Domestic is the US - so if you are on vacation in Florida, what Oregon products would be able to find. </a:t>
            </a:r>
          </a:p>
        </p:txBody>
      </p:sp>
      <p:sp>
        <p:nvSpPr>
          <p:cNvPr id="4" name="Slide Number Placeholder 3"/>
          <p:cNvSpPr>
            <a:spLocks noGrp="1"/>
          </p:cNvSpPr>
          <p:nvPr>
            <p:ph type="sldNum" sz="quarter" idx="10"/>
          </p:nvPr>
        </p:nvSpPr>
        <p:spPr/>
        <p:txBody>
          <a:bodyPr/>
          <a:lstStyle/>
          <a:p>
            <a:fld id="{16907FCA-4159-4545-B114-47B9DB7A5DF3}" type="slidenum">
              <a:rPr lang="en-US" smtClean="0"/>
              <a:t>34</a:t>
            </a:fld>
            <a:endParaRPr lang="en-US"/>
          </a:p>
        </p:txBody>
      </p:sp>
    </p:spTree>
    <p:extLst>
      <p:ext uri="{BB962C8B-B14F-4D97-AF65-F5344CB8AC3E}">
        <p14:creationId xmlns:p14="http://schemas.microsoft.com/office/powerpoint/2010/main" val="789118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07FCA-4159-4545-B114-47B9DB7A5DF3}" type="slidenum">
              <a:rPr lang="en-US" smtClean="0"/>
              <a:t>35</a:t>
            </a:fld>
            <a:endParaRPr lang="en-US"/>
          </a:p>
        </p:txBody>
      </p:sp>
    </p:spTree>
    <p:extLst>
      <p:ext uri="{BB962C8B-B14F-4D97-AF65-F5344CB8AC3E}">
        <p14:creationId xmlns:p14="http://schemas.microsoft.com/office/powerpoint/2010/main" val="2988195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07FCA-4159-4545-B114-47B9DB7A5DF3}" type="slidenum">
              <a:rPr lang="en-US" smtClean="0"/>
              <a:t>36</a:t>
            </a:fld>
            <a:endParaRPr lang="en-US"/>
          </a:p>
        </p:txBody>
      </p:sp>
    </p:spTree>
    <p:extLst>
      <p:ext uri="{BB962C8B-B14F-4D97-AF65-F5344CB8AC3E}">
        <p14:creationId xmlns:p14="http://schemas.microsoft.com/office/powerpoint/2010/main" val="24884616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07FCA-4159-4545-B114-47B9DB7A5DF3}" type="slidenum">
              <a:rPr lang="en-US" smtClean="0"/>
              <a:t>37</a:t>
            </a:fld>
            <a:endParaRPr lang="en-US"/>
          </a:p>
        </p:txBody>
      </p:sp>
    </p:spTree>
    <p:extLst>
      <p:ext uri="{BB962C8B-B14F-4D97-AF65-F5344CB8AC3E}">
        <p14:creationId xmlns:p14="http://schemas.microsoft.com/office/powerpoint/2010/main" val="19244614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 farmers and ranchers</a:t>
            </a:r>
            <a:r>
              <a:rPr lang="en-US" baseline="0" dirty="0" smtClean="0"/>
              <a:t> could not get it done without the help of processors</a:t>
            </a:r>
          </a:p>
          <a:p>
            <a:endParaRPr lang="en-US" baseline="0" dirty="0" smtClean="0"/>
          </a:p>
          <a:p>
            <a:r>
              <a:rPr lang="en-US" baseline="0" dirty="0" smtClean="0"/>
              <a:t>Multnomah – 22% of the state’s food processing payroll, 20% of the employees</a:t>
            </a:r>
          </a:p>
          <a:p>
            <a:r>
              <a:rPr lang="en-US" baseline="0" dirty="0" smtClean="0"/>
              <a:t>Marion – 16% food processing payroll, 18% of the employees</a:t>
            </a:r>
          </a:p>
          <a:p>
            <a:endParaRPr lang="en-US" baseline="0" dirty="0" smtClean="0"/>
          </a:p>
          <a:p>
            <a:r>
              <a:rPr lang="en-US" baseline="0" dirty="0" smtClean="0"/>
              <a:t>When there was a downturn in 2008/2009, it was the only sector that saw job growth. </a:t>
            </a:r>
          </a:p>
          <a:p>
            <a:r>
              <a:rPr lang="en-US" baseline="0" dirty="0" smtClean="0"/>
              <a:t>Reference USDA study.</a:t>
            </a:r>
            <a:endParaRPr lang="en-US" dirty="0"/>
          </a:p>
        </p:txBody>
      </p:sp>
      <p:sp>
        <p:nvSpPr>
          <p:cNvPr id="4" name="Slide Number Placeholder 3"/>
          <p:cNvSpPr>
            <a:spLocks noGrp="1"/>
          </p:cNvSpPr>
          <p:nvPr>
            <p:ph type="sldNum" sz="quarter" idx="10"/>
          </p:nvPr>
        </p:nvSpPr>
        <p:spPr/>
        <p:txBody>
          <a:bodyPr/>
          <a:lstStyle/>
          <a:p>
            <a:fld id="{16907FCA-4159-4545-B114-47B9DB7A5DF3}" type="slidenum">
              <a:rPr lang="en-US" smtClean="0"/>
              <a:t>38</a:t>
            </a:fld>
            <a:endParaRPr lang="en-US"/>
          </a:p>
        </p:txBody>
      </p:sp>
    </p:spTree>
    <p:extLst>
      <p:ext uri="{BB962C8B-B14F-4D97-AF65-F5344CB8AC3E}">
        <p14:creationId xmlns:p14="http://schemas.microsoft.com/office/powerpoint/2010/main" val="33173129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Farm gate value – in general this is the value that the farmer receives for the crop</a:t>
            </a:r>
          </a:p>
          <a:p>
            <a:endParaRPr lang="en-US" dirty="0" smtClean="0"/>
          </a:p>
          <a:p>
            <a:r>
              <a:rPr lang="en-US" dirty="0" smtClean="0"/>
              <a:t>One point of interest is</a:t>
            </a:r>
            <a:r>
              <a:rPr lang="en-US" baseline="0" dirty="0" smtClean="0"/>
              <a:t> that when the Oregon economy when through the recent recession, the Oregon agricultural industry, as a whole, stayed strong. There were sectors that certainly struggles, for example, when the housing bubble “burst” so did the nursery sales. If there are no new homes being built than there less landscaping materials being used. Others industries saw strong prices – for example beef prices have increased over the last couple of year. A shrinking beef herd with strong demand and increased prices for Oregon’s cattleman and ranchers. So the diversity that Oregon agriculture is so well known for, does not only benefit the consumers (because we can take advantage of the bounty produced by Oregon’s farmers and ranchers) but it helps create stability for Oregon’s economy.</a:t>
            </a:r>
            <a:endParaRPr lang="en-US" dirty="0"/>
          </a:p>
        </p:txBody>
      </p:sp>
      <p:sp>
        <p:nvSpPr>
          <p:cNvPr id="4" name="Slide Number Placeholder 3"/>
          <p:cNvSpPr>
            <a:spLocks noGrp="1"/>
          </p:cNvSpPr>
          <p:nvPr>
            <p:ph type="sldNum" sz="quarter" idx="10"/>
          </p:nvPr>
        </p:nvSpPr>
        <p:spPr/>
        <p:txBody>
          <a:bodyPr/>
          <a:lstStyle/>
          <a:p>
            <a:fld id="{16907FCA-4159-4545-B114-47B9DB7A5DF3}" type="slidenum">
              <a:rPr lang="en-US" smtClean="0"/>
              <a:t>39</a:t>
            </a:fld>
            <a:endParaRPr lang="en-US"/>
          </a:p>
        </p:txBody>
      </p:sp>
    </p:spTree>
    <p:extLst>
      <p:ext uri="{BB962C8B-B14F-4D97-AF65-F5344CB8AC3E}">
        <p14:creationId xmlns:p14="http://schemas.microsoft.com/office/powerpoint/2010/main" val="149530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step-</a:t>
            </a:r>
            <a:r>
              <a:rPr lang="en-US" baseline="0" dirty="0" smtClean="0"/>
              <a:t> grandpa used to say that “if it were easy, everybody would be doing it.” </a:t>
            </a:r>
          </a:p>
          <a:p>
            <a:endParaRPr lang="en-US" baseline="0" dirty="0" smtClean="0"/>
          </a:p>
          <a:p>
            <a:r>
              <a:rPr lang="en-US" baseline="0" dirty="0" smtClean="0"/>
              <a:t>It is hard to see the down side of farming when you are stuck in a classroom and outside the window it is a beautiful day! But there are some challenges for farmers.</a:t>
            </a:r>
            <a:endParaRPr lang="en-US" dirty="0"/>
          </a:p>
        </p:txBody>
      </p:sp>
      <p:sp>
        <p:nvSpPr>
          <p:cNvPr id="4" name="Slide Number Placeholder 3"/>
          <p:cNvSpPr>
            <a:spLocks noGrp="1"/>
          </p:cNvSpPr>
          <p:nvPr>
            <p:ph type="sldNum" sz="quarter" idx="10"/>
          </p:nvPr>
        </p:nvSpPr>
        <p:spPr/>
        <p:txBody>
          <a:bodyPr/>
          <a:lstStyle/>
          <a:p>
            <a:fld id="{16907FCA-4159-4545-B114-47B9DB7A5DF3}" type="slidenum">
              <a:rPr lang="en-US" smtClean="0"/>
              <a:t>40</a:t>
            </a:fld>
            <a:endParaRPr lang="en-US"/>
          </a:p>
        </p:txBody>
      </p:sp>
    </p:spTree>
    <p:extLst>
      <p:ext uri="{BB962C8B-B14F-4D97-AF65-F5344CB8AC3E}">
        <p14:creationId xmlns:p14="http://schemas.microsoft.com/office/powerpoint/2010/main" val="1902010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07FCA-4159-4545-B114-47B9DB7A5DF3}" type="slidenum">
              <a:rPr lang="en-US" smtClean="0"/>
              <a:t>41</a:t>
            </a:fld>
            <a:endParaRPr lang="en-US"/>
          </a:p>
        </p:txBody>
      </p:sp>
    </p:spTree>
    <p:extLst>
      <p:ext uri="{BB962C8B-B14F-4D97-AF65-F5344CB8AC3E}">
        <p14:creationId xmlns:p14="http://schemas.microsoft.com/office/powerpoint/2010/main" val="2135604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 of all jobs in Portland</a:t>
            </a:r>
            <a:r>
              <a:rPr lang="en-US" baseline="0" dirty="0" smtClean="0"/>
              <a:t> have to do with food. In 2010, Ag and food products made up 16% of the states $17.7 billion in exports</a:t>
            </a:r>
          </a:p>
          <a:p>
            <a:r>
              <a:rPr lang="en-US" dirty="0" smtClean="0"/>
              <a:t>http://www.oregon4biz.com/Oregon-Business/Industries/Food-Beverages/Food/Members/flyer.pdf</a:t>
            </a:r>
            <a:endParaRPr lang="en-US" dirty="0"/>
          </a:p>
        </p:txBody>
      </p:sp>
      <p:sp>
        <p:nvSpPr>
          <p:cNvPr id="4" name="Slide Number Placeholder 3"/>
          <p:cNvSpPr>
            <a:spLocks noGrp="1"/>
          </p:cNvSpPr>
          <p:nvPr>
            <p:ph type="sldNum" sz="quarter" idx="10"/>
          </p:nvPr>
        </p:nvSpPr>
        <p:spPr/>
        <p:txBody>
          <a:bodyPr/>
          <a:lstStyle/>
          <a:p>
            <a:fld id="{FC7134FA-65B5-4EFD-99A1-E8E04C3D590D}" type="slidenum">
              <a:rPr lang="en-US" smtClean="0"/>
              <a:t>6</a:t>
            </a:fld>
            <a:endParaRPr lang="en-US"/>
          </a:p>
        </p:txBody>
      </p:sp>
    </p:spTree>
    <p:extLst>
      <p:ext uri="{BB962C8B-B14F-4D97-AF65-F5344CB8AC3E}">
        <p14:creationId xmlns:p14="http://schemas.microsoft.com/office/powerpoint/2010/main" val="878773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Careers- nearly 60,000 job openings expected within next five years. </a:t>
            </a:r>
            <a:endParaRPr lang="en-US" dirty="0"/>
          </a:p>
        </p:txBody>
      </p:sp>
      <p:sp>
        <p:nvSpPr>
          <p:cNvPr id="4" name="Slide Number Placeholder 3"/>
          <p:cNvSpPr>
            <a:spLocks noGrp="1"/>
          </p:cNvSpPr>
          <p:nvPr>
            <p:ph type="sldNum" sz="quarter" idx="10"/>
          </p:nvPr>
        </p:nvSpPr>
        <p:spPr/>
        <p:txBody>
          <a:bodyPr/>
          <a:lstStyle/>
          <a:p>
            <a:fld id="{FC7134FA-65B5-4EFD-99A1-E8E04C3D590D}" type="slidenum">
              <a:rPr lang="en-US" smtClean="0"/>
              <a:t>44</a:t>
            </a:fld>
            <a:endParaRPr lang="en-US"/>
          </a:p>
        </p:txBody>
      </p:sp>
    </p:spTree>
    <p:extLst>
      <p:ext uri="{BB962C8B-B14F-4D97-AF65-F5344CB8AC3E}">
        <p14:creationId xmlns:p14="http://schemas.microsoft.com/office/powerpoint/2010/main" val="34807177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Oregon AITC</a:t>
            </a:r>
            <a:r>
              <a:rPr lang="en-US" baseline="0" dirty="0" smtClean="0"/>
              <a:t> is a state branch of a National Ag in the Classroom nonprofit. </a:t>
            </a:r>
            <a:r>
              <a:rPr lang="en-US" sz="1200" kern="1200" dirty="0" smtClean="0">
                <a:solidFill>
                  <a:schemeClr val="tx1"/>
                </a:solidFill>
                <a:effectLst/>
                <a:latin typeface="+mn-lt"/>
                <a:ea typeface="+mn-ea"/>
                <a:cs typeface="+mn-cs"/>
              </a:rPr>
              <a:t>It was founded in 1981. It was all-volunteer until 1999 when the first staff person was hired. </a:t>
            </a:r>
            <a:r>
              <a:rPr lang="en-US" baseline="0" dirty="0" smtClean="0"/>
              <a:t> and it’s mission is [read slide]. </a:t>
            </a:r>
            <a:endParaRPr lang="en-US" dirty="0"/>
          </a:p>
        </p:txBody>
      </p:sp>
      <p:sp>
        <p:nvSpPr>
          <p:cNvPr id="4" name="Slide Number Placeholder 3"/>
          <p:cNvSpPr>
            <a:spLocks noGrp="1"/>
          </p:cNvSpPr>
          <p:nvPr>
            <p:ph type="sldNum" sz="quarter" idx="10"/>
          </p:nvPr>
        </p:nvSpPr>
        <p:spPr/>
        <p:txBody>
          <a:bodyPr/>
          <a:lstStyle/>
          <a:p>
            <a:fld id="{FC7134FA-65B5-4EFD-99A1-E8E04C3D590D}" type="slidenum">
              <a:rPr lang="en-US" smtClean="0"/>
              <a:t>50</a:t>
            </a:fld>
            <a:endParaRPr lang="en-US"/>
          </a:p>
        </p:txBody>
      </p:sp>
    </p:spTree>
    <p:extLst>
      <p:ext uri="{BB962C8B-B14F-4D97-AF65-F5344CB8AC3E}">
        <p14:creationId xmlns:p14="http://schemas.microsoft.com/office/powerpoint/2010/main" val="29132771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a:t>
            </a:r>
            <a:r>
              <a:rPr lang="en-US" baseline="0" dirty="0" smtClean="0"/>
              <a:t> updated all of our lessons to NGSS and CCSS and are about to get them online!</a:t>
            </a:r>
            <a:endParaRPr lang="en-US" dirty="0"/>
          </a:p>
        </p:txBody>
      </p:sp>
      <p:sp>
        <p:nvSpPr>
          <p:cNvPr id="4" name="Slide Number Placeholder 3"/>
          <p:cNvSpPr>
            <a:spLocks noGrp="1"/>
          </p:cNvSpPr>
          <p:nvPr>
            <p:ph type="sldNum" sz="quarter" idx="10"/>
          </p:nvPr>
        </p:nvSpPr>
        <p:spPr/>
        <p:txBody>
          <a:bodyPr/>
          <a:lstStyle/>
          <a:p>
            <a:fld id="{FC7134FA-65B5-4EFD-99A1-E8E04C3D590D}" type="slidenum">
              <a:rPr lang="en-US" smtClean="0"/>
              <a:t>51</a:t>
            </a:fld>
            <a:endParaRPr lang="en-US"/>
          </a:p>
        </p:txBody>
      </p:sp>
    </p:spTree>
    <p:extLst>
      <p:ext uri="{BB962C8B-B14F-4D97-AF65-F5344CB8AC3E}">
        <p14:creationId xmlns:p14="http://schemas.microsoft.com/office/powerpoint/2010/main" val="15482657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unique</a:t>
            </a:r>
            <a:r>
              <a:rPr lang="en-US" baseline="0" dirty="0" smtClean="0"/>
              <a:t> attribute to Oregon AITC: the Free Loan Library. We have 420+ books, videos, resources for educators to borrow for free in the state. You may create an account, check out resources, and pay for return mailing. 3 weeks is the borrowing time, but you can request longer time. </a:t>
            </a:r>
            <a:endParaRPr lang="en-US" dirty="0"/>
          </a:p>
        </p:txBody>
      </p:sp>
      <p:sp>
        <p:nvSpPr>
          <p:cNvPr id="4" name="Slide Number Placeholder 3"/>
          <p:cNvSpPr>
            <a:spLocks noGrp="1"/>
          </p:cNvSpPr>
          <p:nvPr>
            <p:ph type="sldNum" sz="quarter" idx="10"/>
          </p:nvPr>
        </p:nvSpPr>
        <p:spPr/>
        <p:txBody>
          <a:bodyPr/>
          <a:lstStyle/>
          <a:p>
            <a:fld id="{FC7134FA-65B5-4EFD-99A1-E8E04C3D590D}" type="slidenum">
              <a:rPr lang="en-US" smtClean="0"/>
              <a:t>52</a:t>
            </a:fld>
            <a:endParaRPr lang="en-US"/>
          </a:p>
        </p:txBody>
      </p:sp>
    </p:spTree>
    <p:extLst>
      <p:ext uri="{BB962C8B-B14F-4D97-AF65-F5344CB8AC3E}">
        <p14:creationId xmlns:p14="http://schemas.microsoft.com/office/powerpoint/2010/main" val="23131905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Kits are</a:t>
            </a:r>
            <a:r>
              <a:rPr lang="en-US" baseline="0" dirty="0" smtClean="0"/>
              <a:t> free, helpful materials for lessons. They would not be possible without our volunteers from OSU that help us put them together with their service hours.  Living necklaces, cups for Seed Soil Sun, Busy Bees pollinator kit with chalk, etc.</a:t>
            </a:r>
            <a:endParaRPr lang="en-US" dirty="0"/>
          </a:p>
        </p:txBody>
      </p:sp>
      <p:sp>
        <p:nvSpPr>
          <p:cNvPr id="4" name="Slide Number Placeholder 3"/>
          <p:cNvSpPr>
            <a:spLocks noGrp="1"/>
          </p:cNvSpPr>
          <p:nvPr>
            <p:ph type="sldNum" sz="quarter" idx="10"/>
          </p:nvPr>
        </p:nvSpPr>
        <p:spPr/>
        <p:txBody>
          <a:bodyPr/>
          <a:lstStyle/>
          <a:p>
            <a:fld id="{FC7134FA-65B5-4EFD-99A1-E8E04C3D590D}" type="slidenum">
              <a:rPr lang="en-US" smtClean="0"/>
              <a:t>53</a:t>
            </a:fld>
            <a:endParaRPr lang="en-US"/>
          </a:p>
        </p:txBody>
      </p:sp>
    </p:spTree>
    <p:extLst>
      <p:ext uri="{BB962C8B-B14F-4D97-AF65-F5344CB8AC3E}">
        <p14:creationId xmlns:p14="http://schemas.microsoft.com/office/powerpoint/2010/main" val="15174385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all teachers that are registered on our website,</a:t>
            </a:r>
            <a:r>
              <a:rPr lang="en-US" baseline="0" dirty="0" smtClean="0"/>
              <a:t> our lessons are easily downloadable and provide grade level, time, materials, and NGSS and CCSS, math, social sciences standards alignment. </a:t>
            </a:r>
            <a:endParaRPr lang="en-US" dirty="0"/>
          </a:p>
        </p:txBody>
      </p:sp>
      <p:sp>
        <p:nvSpPr>
          <p:cNvPr id="4" name="Slide Number Placeholder 3"/>
          <p:cNvSpPr>
            <a:spLocks noGrp="1"/>
          </p:cNvSpPr>
          <p:nvPr>
            <p:ph type="sldNum" sz="quarter" idx="10"/>
          </p:nvPr>
        </p:nvSpPr>
        <p:spPr/>
        <p:txBody>
          <a:bodyPr/>
          <a:lstStyle/>
          <a:p>
            <a:fld id="{FC7134FA-65B5-4EFD-99A1-E8E04C3D590D}" type="slidenum">
              <a:rPr lang="en-US" smtClean="0"/>
              <a:t>54</a:t>
            </a:fld>
            <a:endParaRPr lang="en-US"/>
          </a:p>
        </p:txBody>
      </p:sp>
    </p:spTree>
    <p:extLst>
      <p:ext uri="{BB962C8B-B14F-4D97-AF65-F5344CB8AC3E}">
        <p14:creationId xmlns:p14="http://schemas.microsoft.com/office/powerpoint/2010/main" val="15587439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Annual</a:t>
            </a:r>
            <a:r>
              <a:rPr lang="en-US" baseline="0" dirty="0" smtClean="0"/>
              <a:t> Agricultural Literacy Project has been going on for about 10 years. The goals are both to increase awareness of where food comes from, and also improving reading skills. Each year a book is chosen to highlight one aspect of the 6 F’s of Oregon agriculture, and we develop a lesson around it.  This years’ is about dairy. Volunteers with some connection to agriculture go into classrooms, read the book, and go through the lesson with students and talk about their role in farming or forestry, etc. </a:t>
            </a:r>
          </a:p>
          <a:p>
            <a:r>
              <a:rPr lang="en-US" baseline="0" dirty="0" smtClean="0"/>
              <a:t>We are always looking for good </a:t>
            </a:r>
            <a:r>
              <a:rPr lang="en-US" baseline="0" dirty="0" err="1" smtClean="0"/>
              <a:t>childrens</a:t>
            </a:r>
            <a:r>
              <a:rPr lang="en-US" baseline="0" dirty="0" smtClean="0"/>
              <a:t>’ books, so let us know if you have a favorite!</a:t>
            </a:r>
          </a:p>
        </p:txBody>
      </p:sp>
      <p:sp>
        <p:nvSpPr>
          <p:cNvPr id="4" name="Slide Number Placeholder 3"/>
          <p:cNvSpPr>
            <a:spLocks noGrp="1"/>
          </p:cNvSpPr>
          <p:nvPr>
            <p:ph type="sldNum" sz="quarter" idx="10"/>
          </p:nvPr>
        </p:nvSpPr>
        <p:spPr/>
        <p:txBody>
          <a:bodyPr/>
          <a:lstStyle/>
          <a:p>
            <a:fld id="{FC7134FA-65B5-4EFD-99A1-E8E04C3D590D}" type="slidenum">
              <a:rPr lang="en-US" smtClean="0"/>
              <a:t>55</a:t>
            </a:fld>
            <a:endParaRPr lang="en-US"/>
          </a:p>
        </p:txBody>
      </p:sp>
    </p:spTree>
    <p:extLst>
      <p:ext uri="{BB962C8B-B14F-4D97-AF65-F5344CB8AC3E}">
        <p14:creationId xmlns:p14="http://schemas.microsoft.com/office/powerpoint/2010/main" val="17648420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Oregon students to take pride</a:t>
            </a:r>
            <a:r>
              <a:rPr lang="en-US" baseline="0" dirty="0" smtClean="0"/>
              <a:t> in our state’s agricultural industry. We showcase the beauty and diversity of Oregon Ag with our annual </a:t>
            </a:r>
            <a:r>
              <a:rPr lang="en-US" dirty="0" smtClean="0"/>
              <a:t>Calendar contest. K-6</a:t>
            </a:r>
            <a:r>
              <a:rPr lang="en-US" baseline="30000" dirty="0" smtClean="0"/>
              <a:t>th</a:t>
            </a:r>
            <a:r>
              <a:rPr lang="en-US" dirty="0" smtClean="0"/>
              <a:t> graders can submit their colorful art for a chance to win $50 and a</a:t>
            </a:r>
            <a:r>
              <a:rPr lang="en-US" baseline="0" dirty="0" smtClean="0"/>
              <a:t> place in our statewide calendar.</a:t>
            </a:r>
            <a:r>
              <a:rPr lang="en-US" dirty="0" smtClean="0"/>
              <a:t> Last</a:t>
            </a:r>
            <a:r>
              <a:rPr lang="en-US" baseline="0" dirty="0" smtClean="0"/>
              <a:t> year we received 1,754 entries so it is popular. </a:t>
            </a:r>
          </a:p>
          <a:p>
            <a:r>
              <a:rPr lang="en-US" baseline="0" dirty="0" smtClean="0"/>
              <a:t>This year we started a Young Artist contest for 7</a:t>
            </a:r>
            <a:r>
              <a:rPr lang="en-US" baseline="30000" dirty="0" smtClean="0"/>
              <a:t>th</a:t>
            </a:r>
            <a:r>
              <a:rPr lang="en-US" baseline="0" dirty="0" smtClean="0"/>
              <a:t> – 12</a:t>
            </a:r>
            <a:r>
              <a:rPr lang="en-US" baseline="30000" dirty="0" smtClean="0"/>
              <a:t>th</a:t>
            </a:r>
            <a:r>
              <a:rPr lang="en-US" baseline="0" dirty="0" smtClean="0"/>
              <a:t> graders for any media including poetry, writing. The deadline is April 14</a:t>
            </a:r>
            <a:r>
              <a:rPr lang="en-US" baseline="30000" dirty="0" smtClean="0"/>
              <a:t>th</a:t>
            </a:r>
            <a:r>
              <a:rPr lang="en-US" baseline="0" dirty="0" smtClean="0"/>
              <a:t>, but f you know an artist there may still be time to submit! </a:t>
            </a:r>
            <a:endParaRPr lang="en-US" dirty="0"/>
          </a:p>
        </p:txBody>
      </p:sp>
      <p:sp>
        <p:nvSpPr>
          <p:cNvPr id="4" name="Slide Number Placeholder 3"/>
          <p:cNvSpPr>
            <a:spLocks noGrp="1"/>
          </p:cNvSpPr>
          <p:nvPr>
            <p:ph type="sldNum" sz="quarter" idx="10"/>
          </p:nvPr>
        </p:nvSpPr>
        <p:spPr/>
        <p:txBody>
          <a:bodyPr/>
          <a:lstStyle/>
          <a:p>
            <a:fld id="{FC7134FA-65B5-4EFD-99A1-E8E04C3D590D}" type="slidenum">
              <a:rPr lang="en-US" smtClean="0"/>
              <a:t>56</a:t>
            </a:fld>
            <a:endParaRPr lang="en-US"/>
          </a:p>
        </p:txBody>
      </p:sp>
    </p:spTree>
    <p:extLst>
      <p:ext uri="{BB962C8B-B14F-4D97-AF65-F5344CB8AC3E}">
        <p14:creationId xmlns:p14="http://schemas.microsoft.com/office/powerpoint/2010/main" val="27172496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Oregonized</a:t>
            </a:r>
            <a:r>
              <a:rPr lang="en-US" baseline="0" dirty="0" smtClean="0"/>
              <a:t> is an Oregon history textbook that we have published since 1985 and it is revised every few years. It is now a beautiful book with historical images of our state and incorporates hands-on lessons. There is a teacher and student edition. They are $20 a book but we have a scholarship program – let us know if you are interested in applying.  </a:t>
            </a:r>
            <a:endParaRPr lang="en-US" dirty="0"/>
          </a:p>
        </p:txBody>
      </p:sp>
      <p:sp>
        <p:nvSpPr>
          <p:cNvPr id="4" name="Slide Number Placeholder 3"/>
          <p:cNvSpPr>
            <a:spLocks noGrp="1"/>
          </p:cNvSpPr>
          <p:nvPr>
            <p:ph type="sldNum" sz="quarter" idx="10"/>
          </p:nvPr>
        </p:nvSpPr>
        <p:spPr/>
        <p:txBody>
          <a:bodyPr/>
          <a:lstStyle/>
          <a:p>
            <a:fld id="{FC7134FA-65B5-4EFD-99A1-E8E04C3D590D}" type="slidenum">
              <a:rPr lang="en-US" smtClean="0"/>
              <a:t>57</a:t>
            </a:fld>
            <a:endParaRPr lang="en-US"/>
          </a:p>
        </p:txBody>
      </p:sp>
    </p:spTree>
    <p:extLst>
      <p:ext uri="{BB962C8B-B14F-4D97-AF65-F5344CB8AC3E}">
        <p14:creationId xmlns:p14="http://schemas.microsoft.com/office/powerpoint/2010/main" val="3302459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134FA-65B5-4EFD-99A1-E8E04C3D590D}" type="slidenum">
              <a:rPr lang="en-US" smtClean="0"/>
              <a:t>58</a:t>
            </a:fld>
            <a:endParaRPr lang="en-US"/>
          </a:p>
        </p:txBody>
      </p:sp>
    </p:spTree>
    <p:extLst>
      <p:ext uri="{BB962C8B-B14F-4D97-AF65-F5344CB8AC3E}">
        <p14:creationId xmlns:p14="http://schemas.microsoft.com/office/powerpoint/2010/main" val="313863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much of an industry, but unique to have Pendleton mills and the fiber industry. Historically, flax was grown in the Willamette valley to make linen, but ended 1950s</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FC7134FA-65B5-4EFD-99A1-E8E04C3D590D}" type="slidenum">
              <a:rPr lang="en-US" smtClean="0"/>
              <a:t>7</a:t>
            </a:fld>
            <a:endParaRPr lang="en-US"/>
          </a:p>
        </p:txBody>
      </p:sp>
    </p:spTree>
    <p:extLst>
      <p:ext uri="{BB962C8B-B14F-4D97-AF65-F5344CB8AC3E}">
        <p14:creationId xmlns:p14="http://schemas.microsoft.com/office/powerpoint/2010/main" val="3249297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12.7 billion,</a:t>
            </a:r>
            <a:r>
              <a:rPr lang="en-US" baseline="0" dirty="0" smtClean="0"/>
              <a:t> 76,00 jobs  oregonloggers.org. Oregon is home to some of the world’s most productive forests. Forests in Oregon cover nearly half the state. </a:t>
            </a:r>
            <a:endParaRPr lang="en-US" dirty="0"/>
          </a:p>
        </p:txBody>
      </p:sp>
      <p:sp>
        <p:nvSpPr>
          <p:cNvPr id="4" name="Slide Number Placeholder 3"/>
          <p:cNvSpPr>
            <a:spLocks noGrp="1"/>
          </p:cNvSpPr>
          <p:nvPr>
            <p:ph type="sldNum" sz="quarter" idx="10"/>
          </p:nvPr>
        </p:nvSpPr>
        <p:spPr/>
        <p:txBody>
          <a:bodyPr/>
          <a:lstStyle/>
          <a:p>
            <a:fld id="{FC7134FA-65B5-4EFD-99A1-E8E04C3D590D}" type="slidenum">
              <a:rPr lang="en-US" smtClean="0"/>
              <a:t>8</a:t>
            </a:fld>
            <a:endParaRPr lang="en-US"/>
          </a:p>
        </p:txBody>
      </p:sp>
    </p:spTree>
    <p:extLst>
      <p:ext uri="{BB962C8B-B14F-4D97-AF65-F5344CB8AC3E}">
        <p14:creationId xmlns:p14="http://schemas.microsoft.com/office/powerpoint/2010/main" val="3410864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$136.2</a:t>
            </a:r>
            <a:r>
              <a:rPr lang="en-US" baseline="0" dirty="0" smtClean="0"/>
              <a:t> million </a:t>
            </a:r>
            <a:endParaRPr lang="en-US" dirty="0"/>
          </a:p>
        </p:txBody>
      </p:sp>
      <p:sp>
        <p:nvSpPr>
          <p:cNvPr id="4" name="Slide Number Placeholder 3"/>
          <p:cNvSpPr>
            <a:spLocks noGrp="1"/>
          </p:cNvSpPr>
          <p:nvPr>
            <p:ph type="sldNum" sz="quarter" idx="10"/>
          </p:nvPr>
        </p:nvSpPr>
        <p:spPr/>
        <p:txBody>
          <a:bodyPr/>
          <a:lstStyle/>
          <a:p>
            <a:fld id="{FC7134FA-65B5-4EFD-99A1-E8E04C3D590D}" type="slidenum">
              <a:rPr lang="en-US" smtClean="0"/>
              <a:t>9</a:t>
            </a:fld>
            <a:endParaRPr lang="en-US"/>
          </a:p>
        </p:txBody>
      </p:sp>
    </p:spTree>
    <p:extLst>
      <p:ext uri="{BB962C8B-B14F-4D97-AF65-F5344CB8AC3E}">
        <p14:creationId xmlns:p14="http://schemas.microsoft.com/office/powerpoint/2010/main" val="2738446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industry, even before Oregon was a state. 2014: $805 million</a:t>
            </a:r>
            <a:r>
              <a:rPr lang="en-US" baseline="0" dirty="0" smtClean="0"/>
              <a:t> industry ($932 million if include Xmas trees)</a:t>
            </a:r>
            <a:endParaRPr lang="en-US" dirty="0"/>
          </a:p>
        </p:txBody>
      </p:sp>
      <p:sp>
        <p:nvSpPr>
          <p:cNvPr id="4" name="Slide Number Placeholder 3"/>
          <p:cNvSpPr>
            <a:spLocks noGrp="1"/>
          </p:cNvSpPr>
          <p:nvPr>
            <p:ph type="sldNum" sz="quarter" idx="10"/>
          </p:nvPr>
        </p:nvSpPr>
        <p:spPr/>
        <p:txBody>
          <a:bodyPr/>
          <a:lstStyle/>
          <a:p>
            <a:fld id="{FC7134FA-65B5-4EFD-99A1-E8E04C3D590D}" type="slidenum">
              <a:rPr lang="en-US" smtClean="0"/>
              <a:t>10</a:t>
            </a:fld>
            <a:endParaRPr lang="en-US"/>
          </a:p>
        </p:txBody>
      </p:sp>
    </p:spTree>
    <p:extLst>
      <p:ext uri="{BB962C8B-B14F-4D97-AF65-F5344CB8AC3E}">
        <p14:creationId xmlns:p14="http://schemas.microsoft.com/office/powerpoint/2010/main" val="1056650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a:t>
            </a:r>
            <a:r>
              <a:rPr lang="en-US" baseline="0" dirty="0" smtClean="0"/>
              <a:t>: In your free time from teaching, how many people farm? How many people were raised on a farm, maybe a family member as a farm? How many people eat? (one asking the question to see if you are paying attention, after all, I am the person standing between you and lunch) although we are not directly involved, agriculture is important to all of us</a:t>
            </a:r>
          </a:p>
          <a:p>
            <a:endParaRPr lang="en-US" baseline="0" dirty="0" smtClean="0"/>
          </a:p>
          <a:p>
            <a:r>
              <a:rPr lang="en-US" baseline="0" dirty="0" smtClean="0"/>
              <a:t>Oregon agriculture is incredibly diverse –and I am sure you will see this as the week unfolds. We are not like our Midwest counterparts where agriculture is pretty vanilla where agriculture takes places, how commodities are raised it is  for example dairy farming in Tillamook is often different than dairy farming in Vale, OR. There are small farms, large farms and everything in between. Farmers that sell directly to consumers others sending products overseas. We have conventional farming, organic farming. Farmers using technologies – not that long ago GPS in tractors and now we are embarking on the use of drones to provide crop data.</a:t>
            </a:r>
            <a:endParaRPr lang="en-US" dirty="0" smtClean="0"/>
          </a:p>
          <a:p>
            <a:r>
              <a:rPr lang="en-US" dirty="0" smtClean="0"/>
              <a:t>The data on this source comes</a:t>
            </a:r>
            <a:r>
              <a:rPr lang="en-US" baseline="0" dirty="0" smtClean="0"/>
              <a:t> from the USDA NASS Ag Census that was conducted in 2012.  </a:t>
            </a:r>
          </a:p>
          <a:p>
            <a:endParaRPr lang="en-US" baseline="0" dirty="0" smtClean="0"/>
          </a:p>
          <a:p>
            <a:r>
              <a:rPr lang="en-US" baseline="0" dirty="0" smtClean="0"/>
              <a:t>Farm number: The last USDA NASS Ag Census was conducted in 2007. 38,000. In 2002 – 40,000 farms. </a:t>
            </a:r>
          </a:p>
          <a:p>
            <a:r>
              <a:rPr lang="en-US" baseline="0" dirty="0" smtClean="0"/>
              <a:t>Farm land: 2007-16.4, 2002 17.2</a:t>
            </a:r>
          </a:p>
          <a:p>
            <a:endParaRPr lang="en-US" baseline="0" dirty="0" smtClean="0"/>
          </a:p>
          <a:p>
            <a:r>
              <a:rPr lang="en-US" baseline="0" dirty="0" smtClean="0"/>
              <a:t>Number of </a:t>
            </a:r>
            <a:r>
              <a:rPr lang="en-US" dirty="0" smtClean="0"/>
              <a:t>Trends – decrease in the number of farms, decrease in number</a:t>
            </a:r>
            <a:r>
              <a:rPr lang="en-US" baseline="0" dirty="0" smtClean="0"/>
              <a:t> of acres. This is a trend that is not unique to Oregon, in fact this is occurring across the country.2012 – 2.1 million,  2007-2.2 million.</a:t>
            </a:r>
          </a:p>
          <a:p>
            <a:endParaRPr lang="en-US" baseline="0" dirty="0" smtClean="0"/>
          </a:p>
          <a:p>
            <a:r>
              <a:rPr lang="en-US" baseline="0" dirty="0" smtClean="0"/>
              <a:t>Land – decrease as well =UGB, often not considered non-farm development on agricultural lands</a:t>
            </a:r>
            <a:endParaRPr lang="en-US" dirty="0"/>
          </a:p>
        </p:txBody>
      </p:sp>
      <p:sp>
        <p:nvSpPr>
          <p:cNvPr id="4" name="Slide Number Placeholder 3"/>
          <p:cNvSpPr>
            <a:spLocks noGrp="1"/>
          </p:cNvSpPr>
          <p:nvPr>
            <p:ph type="sldNum" sz="quarter" idx="10"/>
          </p:nvPr>
        </p:nvSpPr>
        <p:spPr/>
        <p:txBody>
          <a:bodyPr/>
          <a:lstStyle/>
          <a:p>
            <a:fld id="{16907FCA-4159-4545-B114-47B9DB7A5DF3}" type="slidenum">
              <a:rPr lang="en-US" smtClean="0"/>
              <a:t>11</a:t>
            </a:fld>
            <a:endParaRPr lang="en-US"/>
          </a:p>
        </p:txBody>
      </p:sp>
    </p:spTree>
    <p:extLst>
      <p:ext uri="{BB962C8B-B14F-4D97-AF65-F5344CB8AC3E}">
        <p14:creationId xmlns:p14="http://schemas.microsoft.com/office/powerpoint/2010/main" val="23480363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91" t="146" r="1359" b="15952"/>
          <a:stretch/>
        </p:blipFill>
        <p:spPr>
          <a:xfrm>
            <a:off x="-36094" y="-97865"/>
            <a:ext cx="12260178" cy="6931802"/>
          </a:xfrm>
          <a:prstGeom prst="rect">
            <a:avLst/>
          </a:prstGeom>
        </p:spPr>
      </p:pic>
      <p:sp>
        <p:nvSpPr>
          <p:cNvPr id="3" name="Subtitle 2"/>
          <p:cNvSpPr>
            <a:spLocks noGrp="1"/>
          </p:cNvSpPr>
          <p:nvPr>
            <p:ph type="subTitle" idx="1" hasCustomPrompt="1"/>
          </p:nvPr>
        </p:nvSpPr>
        <p:spPr>
          <a:xfrm>
            <a:off x="1521994" y="4327346"/>
            <a:ext cx="9144000" cy="520783"/>
          </a:xfrm>
        </p:spPr>
        <p:txBody>
          <a:bodyPr/>
          <a:lstStyle>
            <a:lvl1pPr marL="0" indent="0" algn="ctr">
              <a:buNone/>
              <a:defRPr sz="2400">
                <a:solidFill>
                  <a:schemeClr val="bg1"/>
                </a:solidFill>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Presenter Name </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7F2CBBB-BBEC-44AB-A91C-9E5C0E9757F6}" type="slidenum">
              <a:rPr lang="en-US" smtClean="0"/>
              <a:t>‹#›</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7362" y="5082440"/>
            <a:ext cx="2173265" cy="1639035"/>
          </a:xfrm>
          <a:prstGeom prst="rect">
            <a:avLst/>
          </a:prstGeom>
        </p:spPr>
      </p:pic>
      <p:sp>
        <p:nvSpPr>
          <p:cNvPr id="8" name="TextBox 7"/>
          <p:cNvSpPr txBox="1"/>
          <p:nvPr/>
        </p:nvSpPr>
        <p:spPr>
          <a:xfrm>
            <a:off x="1523999" y="0"/>
            <a:ext cx="9144000" cy="2862322"/>
          </a:xfrm>
          <a:prstGeom prst="rect">
            <a:avLst/>
          </a:prstGeom>
          <a:noFill/>
        </p:spPr>
        <p:txBody>
          <a:bodyPr wrap="square" rtlCol="0">
            <a:spAutoFit/>
          </a:bodyPr>
          <a:lstStyle/>
          <a:p>
            <a:pPr algn="ctr"/>
            <a:r>
              <a:rPr lang="en-US" sz="6000" b="1" dirty="0" smtClean="0">
                <a:latin typeface="Myriad Pro" panose="020B0503030403020204" pitchFamily="34" charset="0"/>
              </a:rPr>
              <a:t>OREGON AGRICULTURE IN THE CLASSROOM FOUNDATION </a:t>
            </a:r>
            <a:endParaRPr lang="en-US" sz="6000" b="1" dirty="0">
              <a:latin typeface="Myriad Pro" panose="020B0503030403020204" pitchFamily="34" charset="0"/>
            </a:endParaRPr>
          </a:p>
        </p:txBody>
      </p:sp>
    </p:spTree>
    <p:extLst>
      <p:ext uri="{BB962C8B-B14F-4D97-AF65-F5344CB8AC3E}">
        <p14:creationId xmlns:p14="http://schemas.microsoft.com/office/powerpoint/2010/main" val="18286793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91" t="146" r="1359" b="15952"/>
          <a:stretch/>
        </p:blipFill>
        <p:spPr>
          <a:xfrm>
            <a:off x="-36094" y="-97865"/>
            <a:ext cx="12260178" cy="6931802"/>
          </a:xfrm>
          <a:prstGeom prst="rect">
            <a:avLst/>
          </a:prstGeom>
        </p:spPr>
      </p:pic>
      <p:sp>
        <p:nvSpPr>
          <p:cNvPr id="14" name="Rectangle 13"/>
          <p:cNvSpPr/>
          <p:nvPr/>
        </p:nvSpPr>
        <p:spPr>
          <a:xfrm>
            <a:off x="1521994" y="3681663"/>
            <a:ext cx="9144000" cy="132347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1521994" y="3702302"/>
            <a:ext cx="9144000" cy="937878"/>
          </a:xfrm>
        </p:spPr>
        <p:txBody>
          <a:bodyPr/>
          <a:lstStyle>
            <a:lvl1pPr marL="0" indent="0" algn="ctr">
              <a:buNone/>
              <a:defRPr sz="2400" baseline="0">
                <a:solidFill>
                  <a:schemeClr val="bg1"/>
                </a:solidFill>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Presenter Name(s) </a:t>
            </a:r>
          </a:p>
          <a:p>
            <a:r>
              <a:rPr lang="en-US" dirty="0" smtClean="0"/>
              <a:t>Phone</a:t>
            </a:r>
          </a:p>
          <a:p>
            <a:r>
              <a:rPr lang="en-US" dirty="0" smtClean="0"/>
              <a:t>Presenter Email(s)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3343" y="5099697"/>
            <a:ext cx="1985313" cy="1497285"/>
          </a:xfrm>
          <a:prstGeom prst="rect">
            <a:avLst/>
          </a:prstGeom>
        </p:spPr>
      </p:pic>
      <p:sp>
        <p:nvSpPr>
          <p:cNvPr id="11" name="TextBox 10"/>
          <p:cNvSpPr txBox="1"/>
          <p:nvPr/>
        </p:nvSpPr>
        <p:spPr>
          <a:xfrm>
            <a:off x="1521994" y="1128635"/>
            <a:ext cx="9144000" cy="1569660"/>
          </a:xfrm>
          <a:prstGeom prst="rect">
            <a:avLst/>
          </a:prstGeom>
          <a:noFill/>
        </p:spPr>
        <p:txBody>
          <a:bodyPr wrap="square" rtlCol="0">
            <a:spAutoFit/>
          </a:bodyPr>
          <a:lstStyle/>
          <a:p>
            <a:pPr algn="ctr"/>
            <a:r>
              <a:rPr lang="en-US" sz="2400" dirty="0" smtClean="0">
                <a:latin typeface="Myriad Pro" panose="020B0503030403020204" pitchFamily="34" charset="0"/>
              </a:rPr>
              <a:t>Oregon Agriculture in the Classroom </a:t>
            </a:r>
            <a:br>
              <a:rPr lang="en-US" sz="2400" dirty="0" smtClean="0">
                <a:latin typeface="Myriad Pro" panose="020B0503030403020204" pitchFamily="34" charset="0"/>
              </a:rPr>
            </a:br>
            <a:r>
              <a:rPr lang="en-US" sz="2400" dirty="0" smtClean="0">
                <a:latin typeface="Myriad Pro" panose="020B0503030403020204" pitchFamily="34" charset="0"/>
              </a:rPr>
              <a:t>200 Strand Ag Hall</a:t>
            </a:r>
            <a:br>
              <a:rPr lang="en-US" sz="2400" dirty="0" smtClean="0">
                <a:latin typeface="Myriad Pro" panose="020B0503030403020204" pitchFamily="34" charset="0"/>
              </a:rPr>
            </a:br>
            <a:r>
              <a:rPr lang="en-US" sz="2400" dirty="0" smtClean="0">
                <a:latin typeface="Myriad Pro" panose="020B0503030403020204" pitchFamily="34" charset="0"/>
              </a:rPr>
              <a:t>Corvallis, OR 97331</a:t>
            </a:r>
          </a:p>
          <a:p>
            <a:pPr algn="ctr"/>
            <a:r>
              <a:rPr lang="en-US" sz="2400" dirty="0" smtClean="0">
                <a:solidFill>
                  <a:schemeClr val="tx1"/>
                </a:solidFill>
                <a:latin typeface="Myriad Pro" panose="020B0503030403020204" pitchFamily="34" charset="0"/>
              </a:rPr>
              <a:t>oregonaitc.org</a:t>
            </a:r>
          </a:p>
        </p:txBody>
      </p:sp>
      <p:sp>
        <p:nvSpPr>
          <p:cNvPr id="12" name="TextBox 11"/>
          <p:cNvSpPr txBox="1"/>
          <p:nvPr/>
        </p:nvSpPr>
        <p:spPr>
          <a:xfrm>
            <a:off x="2930666" y="0"/>
            <a:ext cx="6326657" cy="1107996"/>
          </a:xfrm>
          <a:prstGeom prst="rect">
            <a:avLst/>
          </a:prstGeom>
          <a:noFill/>
        </p:spPr>
        <p:txBody>
          <a:bodyPr wrap="square" rtlCol="0">
            <a:spAutoFit/>
          </a:bodyPr>
          <a:lstStyle/>
          <a:p>
            <a:pPr algn="ctr"/>
            <a:r>
              <a:rPr lang="en-US" sz="6600" b="1" spc="300" dirty="0" smtClean="0">
                <a:latin typeface="Myriad Pro" panose="020B0503030403020204" pitchFamily="34" charset="0"/>
              </a:rPr>
              <a:t>THANK YOU!</a:t>
            </a:r>
            <a:endParaRPr lang="en-US" sz="6600" b="1" spc="300" dirty="0">
              <a:latin typeface="Myriad Pro" panose="020B0503030403020204" pitchFamily="34" charset="0"/>
            </a:endParaRPr>
          </a:p>
        </p:txBody>
      </p:sp>
    </p:spTree>
    <p:extLst>
      <p:ext uri="{BB962C8B-B14F-4D97-AF65-F5344CB8AC3E}">
        <p14:creationId xmlns:p14="http://schemas.microsoft.com/office/powerpoint/2010/main" val="29700879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0" y="0"/>
            <a:ext cx="12192000" cy="16906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latin typeface="Myriad Pro" panose="020B0503030403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3A6FB0C-299C-4526-98A5-908EAF0061BA}" type="datetimeFigureOut">
              <a:rPr lang="en-US" smtClean="0"/>
              <a:t>1/26/2019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7F2CBBB-BBEC-44AB-A91C-9E5C0E9757F6}" type="slidenum">
              <a:rPr lang="en-US" smtClean="0"/>
              <a:t>‹#›</a:t>
            </a:fld>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556" y="5740557"/>
            <a:ext cx="1300640" cy="980918"/>
          </a:xfrm>
          <a:prstGeom prst="rect">
            <a:avLst/>
          </a:prstGeom>
        </p:spPr>
      </p:pic>
    </p:spTree>
    <p:extLst>
      <p:ext uri="{BB962C8B-B14F-4D97-AF65-F5344CB8AC3E}">
        <p14:creationId xmlns:p14="http://schemas.microsoft.com/office/powerpoint/2010/main" val="18543113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74232" y="0"/>
            <a:ext cx="9817768"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95600" y="265950"/>
            <a:ext cx="10515600" cy="1049504"/>
          </a:xfrm>
        </p:spPr>
        <p:txBody>
          <a:bodyPr anchor="b"/>
          <a:lstStyle>
            <a:lvl1pPr>
              <a:defRPr sz="6000">
                <a:solidFill>
                  <a:schemeClr val="bg1"/>
                </a:solidFill>
                <a:latin typeface="Myriad Pro" panose="020B0503030403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2895600" y="1928813"/>
            <a:ext cx="10515600" cy="1500187"/>
          </a:xfrm>
        </p:spPr>
        <p:txBody>
          <a:bodyPr/>
          <a:lstStyle>
            <a:lvl1pPr marL="342900" indent="-342900">
              <a:buFont typeface="Arial" panose="020B0604020202020204" pitchFamily="34" charset="0"/>
              <a:buChar char="•"/>
              <a:defRPr sz="2400">
                <a:solidFill>
                  <a:schemeClr val="tx1">
                    <a:tint val="75000"/>
                  </a:schemeClr>
                </a:solidFill>
                <a:latin typeface="Myriad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3A6FB0C-299C-4526-98A5-908EAF0061BA}" type="datetimeFigureOut">
              <a:rPr lang="en-US" smtClean="0"/>
              <a:t>1/26/2019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7F2CBBB-BBEC-44AB-A91C-9E5C0E9757F6}" type="slidenum">
              <a:rPr lang="en-US" smtClean="0"/>
              <a:t>‹#›</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840" y="5825184"/>
            <a:ext cx="1300640" cy="980918"/>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6198" r="45213" b="26447"/>
          <a:stretch/>
        </p:blipFill>
        <p:spPr>
          <a:xfrm>
            <a:off x="-8021" y="0"/>
            <a:ext cx="2382253" cy="1961147"/>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61148"/>
            <a:ext cx="2386584" cy="1792739"/>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20182" b="22449"/>
          <a:stretch/>
        </p:blipFill>
        <p:spPr>
          <a:xfrm>
            <a:off x="-12352" y="3751693"/>
            <a:ext cx="2386584" cy="2025363"/>
          </a:xfrm>
          <a:prstGeom prst="rect">
            <a:avLst/>
          </a:prstGeom>
        </p:spPr>
      </p:pic>
    </p:spTree>
    <p:extLst>
      <p:ext uri="{BB962C8B-B14F-4D97-AF65-F5344CB8AC3E}">
        <p14:creationId xmlns:p14="http://schemas.microsoft.com/office/powerpoint/2010/main" val="29180238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3A6FB0C-299C-4526-98A5-908EAF0061BA}" type="datetimeFigureOut">
              <a:rPr lang="en-US" smtClean="0"/>
              <a:t>1/26/2019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7F2CBBB-BBEC-44AB-A91C-9E5C0E9757F6}" type="slidenum">
              <a:rPr lang="en-US" smtClean="0"/>
              <a:t>‹#›</a:t>
            </a:fld>
            <a:endParaRPr lang="en-US"/>
          </a:p>
        </p:txBody>
      </p:sp>
      <p:sp>
        <p:nvSpPr>
          <p:cNvPr id="11" name="Text Placeholder 10"/>
          <p:cNvSpPr>
            <a:spLocks noGrp="1"/>
          </p:cNvSpPr>
          <p:nvPr>
            <p:ph type="body" sz="quarter" idx="13"/>
          </p:nvPr>
        </p:nvSpPr>
        <p:spPr>
          <a:xfrm>
            <a:off x="838200" y="1781175"/>
            <a:ext cx="10515600" cy="45751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0640" y="5740557"/>
            <a:ext cx="1300640" cy="980918"/>
          </a:xfrm>
          <a:prstGeom prst="rect">
            <a:avLst/>
          </a:prstGeom>
        </p:spPr>
      </p:pic>
    </p:spTree>
    <p:extLst>
      <p:ext uri="{BB962C8B-B14F-4D97-AF65-F5344CB8AC3E}">
        <p14:creationId xmlns:p14="http://schemas.microsoft.com/office/powerpoint/2010/main" val="30698918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08000" y="152400"/>
            <a:ext cx="11176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8000" y="1524000"/>
            <a:ext cx="54864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524000"/>
            <a:ext cx="5486400" cy="4038600"/>
          </a:xfrm>
        </p:spPr>
        <p:txBody>
          <a:bodyPr/>
          <a:lstStyle/>
          <a:p>
            <a:pPr lvl="0"/>
            <a:endParaRPr lang="en-US" noProof="0" smtClean="0"/>
          </a:p>
        </p:txBody>
      </p:sp>
    </p:spTree>
    <p:extLst>
      <p:ext uri="{BB962C8B-B14F-4D97-AF65-F5344CB8AC3E}">
        <p14:creationId xmlns:p14="http://schemas.microsoft.com/office/powerpoint/2010/main" val="187885213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15987060"/>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9953777"/>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7B200E-CF22-1D4C-AB49-2399E3B8B085}" type="datetimeFigureOut">
              <a:rPr lang="en-US" smtClean="0"/>
              <a:t>1/26/2019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3D61C2-B809-AF4F-88F9-B370CF5F268A}" type="slidenum">
              <a:rPr lang="en-US" smtClean="0"/>
              <a:t>‹#›</a:t>
            </a:fld>
            <a:endParaRPr lang="en-US"/>
          </a:p>
        </p:txBody>
      </p:sp>
    </p:spTree>
    <p:extLst>
      <p:ext uri="{BB962C8B-B14F-4D97-AF65-F5344CB8AC3E}">
        <p14:creationId xmlns:p14="http://schemas.microsoft.com/office/powerpoint/2010/main" val="1392904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0166839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2" r:id="rId6"/>
    <p:sldLayoutId id="2147483683" r:id="rId7"/>
    <p:sldLayoutId id="2147483684" r:id="rId8"/>
    <p:sldLayoutId id="2147483685"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image" Target="../media/image58.jpg"/></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74.e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6.png"/><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79.jpeg"/><Relationship Id="rId4" Type="http://schemas.openxmlformats.org/officeDocument/2006/relationships/image" Target="../media/image78.jpeg"/></Relationships>
</file>

<file path=ppt/slides/_rels/slide5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86.jpeg"/><Relationship Id="rId4" Type="http://schemas.openxmlformats.org/officeDocument/2006/relationships/image" Target="../media/image85.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www.oregonaitc.org/"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6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3.xml"/><Relationship Id="rId5" Type="http://schemas.openxmlformats.org/officeDocument/2006/relationships/image" Target="../media/image91.jpg"/><Relationship Id="rId4" Type="http://schemas.openxmlformats.org/officeDocument/2006/relationships/image" Target="../media/image90.jpg"/></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3.xml"/><Relationship Id="rId4" Type="http://schemas.openxmlformats.org/officeDocument/2006/relationships/image" Target="../media/image9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Jessica Jansen</a:t>
            </a:r>
            <a:endParaRPr lang="en-US" dirty="0"/>
          </a:p>
        </p:txBody>
      </p:sp>
    </p:spTree>
    <p:extLst>
      <p:ext uri="{BB962C8B-B14F-4D97-AF65-F5344CB8AC3E}">
        <p14:creationId xmlns:p14="http://schemas.microsoft.com/office/powerpoint/2010/main" val="1382643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effectLst/>
                <a:latin typeface="Myriad Pro SemiExt" panose="020B0505030403020204" pitchFamily="34" charset="0"/>
              </a:rPr>
              <a:t>The 6 F’s of Oregon Agriculture </a:t>
            </a:r>
            <a:endParaRPr lang="en-US" dirty="0">
              <a:solidFill>
                <a:schemeClr val="bg2"/>
              </a:solidFill>
              <a:effectLst/>
              <a:latin typeface="Myriad Pro SemiExt" panose="020B0505030403020204" pitchFamily="34" charset="0"/>
            </a:endParaRPr>
          </a:p>
        </p:txBody>
      </p:sp>
      <p:sp>
        <p:nvSpPr>
          <p:cNvPr id="8" name="Content Placeholder 7"/>
          <p:cNvSpPr>
            <a:spLocks noGrp="1"/>
          </p:cNvSpPr>
          <p:nvPr>
            <p:ph idx="1"/>
          </p:nvPr>
        </p:nvSpPr>
        <p:spPr/>
        <p:txBody>
          <a:bodyPr/>
          <a:lstStyle/>
          <a:p>
            <a:endParaRPr lang="en-US"/>
          </a:p>
        </p:txBody>
      </p:sp>
      <p:sp>
        <p:nvSpPr>
          <p:cNvPr id="3" name="Rectangle 2"/>
          <p:cNvSpPr/>
          <p:nvPr/>
        </p:nvSpPr>
        <p:spPr>
          <a:xfrm rot="20876484">
            <a:off x="77451" y="1716138"/>
            <a:ext cx="3470110" cy="1107996"/>
          </a:xfrm>
          <a:prstGeom prst="rect">
            <a:avLst/>
          </a:prstGeom>
          <a:noFill/>
        </p:spPr>
        <p:txBody>
          <a:bodyPr wrap="square" lIns="91440" tIns="45720" rIns="91440" bIns="45720">
            <a:spAutoFit/>
          </a:bodyPr>
          <a:lstStyle/>
          <a:p>
            <a:pPr algn="ctr"/>
            <a:r>
              <a:rPr lang="en-US" sz="6600" b="0" cap="none" spc="0" dirty="0" smtClean="0">
                <a:ln w="0"/>
                <a:solidFill>
                  <a:schemeClr val="tx1"/>
                </a:solidFill>
                <a:effectLst>
                  <a:outerShdw blurRad="38100" dist="19050" dir="2700000" algn="tl" rotWithShape="0">
                    <a:schemeClr val="dk1">
                      <a:alpha val="40000"/>
                    </a:schemeClr>
                  </a:outerShdw>
                </a:effectLst>
              </a:rPr>
              <a:t>Flowers</a:t>
            </a:r>
            <a:endParaRPr lang="en-US" sz="6600" b="0" cap="none" spc="0" dirty="0">
              <a:ln w="0"/>
              <a:solidFill>
                <a:schemeClr val="tx1"/>
              </a:solidFill>
              <a:effectLst>
                <a:outerShdw blurRad="38100" dist="19050" dir="2700000" algn="tl" rotWithShape="0">
                  <a:schemeClr val="dk1">
                    <a:alpha val="40000"/>
                  </a:schemeClr>
                </a:outerShdw>
              </a:effectLst>
            </a:endParaRPr>
          </a:p>
        </p:txBody>
      </p:sp>
      <p:pic>
        <p:nvPicPr>
          <p:cNvPr id="4" name="Picture 4" descr="0711_00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656" y="1542536"/>
            <a:ext cx="4343400"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MR Brentano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3152476"/>
            <a:ext cx="38100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6892" y="4246332"/>
            <a:ext cx="4056105" cy="270407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3051" y="2939605"/>
            <a:ext cx="3484605" cy="2613454"/>
          </a:xfrm>
          <a:prstGeom prst="rect">
            <a:avLst/>
          </a:prstGeom>
        </p:spPr>
      </p:pic>
    </p:spTree>
    <p:extLst>
      <p:ext uri="{BB962C8B-B14F-4D97-AF65-F5344CB8AC3E}">
        <p14:creationId xmlns:p14="http://schemas.microsoft.com/office/powerpoint/2010/main" val="1505972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Oregon farms &amp; ranches</a:t>
            </a:r>
            <a:endParaRPr lang="en-US" dirty="0"/>
          </a:p>
        </p:txBody>
      </p:sp>
      <p:sp>
        <p:nvSpPr>
          <p:cNvPr id="6" name="Content Placeholder 5"/>
          <p:cNvSpPr>
            <a:spLocks noGrp="1"/>
          </p:cNvSpPr>
          <p:nvPr>
            <p:ph idx="1"/>
          </p:nvPr>
        </p:nvSpPr>
        <p:spPr/>
        <p:txBody>
          <a:bodyPr>
            <a:normAutofit/>
          </a:bodyPr>
          <a:lstStyle/>
          <a:p>
            <a:r>
              <a:rPr lang="en-US" dirty="0" smtClean="0"/>
              <a:t>~35,500 farms in Oregon</a:t>
            </a:r>
          </a:p>
          <a:p>
            <a:pPr lvl="1"/>
            <a:r>
              <a:rPr lang="en-US" dirty="0" smtClean="0"/>
              <a:t>615 organic farms</a:t>
            </a:r>
          </a:p>
          <a:p>
            <a:r>
              <a:rPr lang="en-US" dirty="0"/>
              <a:t>97% are family owned and </a:t>
            </a:r>
            <a:r>
              <a:rPr lang="en-US" dirty="0" smtClean="0"/>
              <a:t>operated</a:t>
            </a:r>
          </a:p>
          <a:p>
            <a:r>
              <a:rPr lang="en-US" dirty="0" smtClean="0"/>
              <a:t>16.3 million </a:t>
            </a:r>
            <a:r>
              <a:rPr lang="en-US" dirty="0"/>
              <a:t>acres</a:t>
            </a:r>
          </a:p>
          <a:p>
            <a:pPr lvl="1"/>
            <a:r>
              <a:rPr lang="en-US" dirty="0"/>
              <a:t>Average 460 </a:t>
            </a:r>
            <a:r>
              <a:rPr lang="en-US" dirty="0" smtClean="0"/>
              <a:t>acres</a:t>
            </a:r>
          </a:p>
          <a:p>
            <a:pPr marL="0" indent="0">
              <a:buNone/>
            </a:pPr>
            <a:endParaRPr lang="en-US" dirty="0" smtClean="0"/>
          </a:p>
          <a:p>
            <a:pPr marL="457200" lvl="1" indent="0">
              <a:buNone/>
            </a:pPr>
            <a:endParaRPr lang="en-US" dirty="0"/>
          </a:p>
        </p:txBody>
      </p:sp>
      <p:sp>
        <p:nvSpPr>
          <p:cNvPr id="7" name="TextBox 6"/>
          <p:cNvSpPr txBox="1"/>
          <p:nvPr/>
        </p:nvSpPr>
        <p:spPr>
          <a:xfrm>
            <a:off x="1620951" y="6491434"/>
            <a:ext cx="7178440" cy="307777"/>
          </a:xfrm>
          <a:prstGeom prst="rect">
            <a:avLst/>
          </a:prstGeom>
          <a:noFill/>
        </p:spPr>
        <p:txBody>
          <a:bodyPr wrap="square" rtlCol="0">
            <a:spAutoFit/>
          </a:bodyPr>
          <a:lstStyle/>
          <a:p>
            <a:r>
              <a:rPr lang="en-US" sz="1400" dirty="0"/>
              <a:t>Source: USDA National Agricultural Statistics Service, 2012 Census of Agriculture</a:t>
            </a:r>
          </a:p>
        </p:txBody>
      </p:sp>
    </p:spTree>
    <p:extLst>
      <p:ext uri="{BB962C8B-B14F-4D97-AF65-F5344CB8AC3E}">
        <p14:creationId xmlns:p14="http://schemas.microsoft.com/office/powerpoint/2010/main" val="19075128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Farm size</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609047516"/>
              </p:ext>
            </p:extLst>
          </p:nvPr>
        </p:nvGraphicFramePr>
        <p:xfrm>
          <a:off x="1524001" y="1728464"/>
          <a:ext cx="9187542" cy="475198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1644469" y="6480446"/>
            <a:ext cx="7358179" cy="307777"/>
          </a:xfrm>
          <a:prstGeom prst="rect">
            <a:avLst/>
          </a:prstGeom>
        </p:spPr>
        <p:txBody>
          <a:bodyPr wrap="square">
            <a:spAutoFit/>
          </a:bodyPr>
          <a:lstStyle/>
          <a:p>
            <a:r>
              <a:rPr lang="en-US" sz="1400" dirty="0"/>
              <a:t>Source: USDA National Agricultural Statistics Service, 2012 Census of Agriculture</a:t>
            </a:r>
          </a:p>
        </p:txBody>
      </p:sp>
    </p:spTree>
    <p:extLst>
      <p:ext uri="{BB962C8B-B14F-4D97-AF65-F5344CB8AC3E}">
        <p14:creationId xmlns:p14="http://schemas.microsoft.com/office/powerpoint/2010/main" val="16481546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447174" y="4242131"/>
            <a:ext cx="4123170" cy="2435247"/>
          </a:xfrm>
          <a:prstGeom prst="rect">
            <a:avLst/>
          </a:prstGeom>
        </p:spPr>
      </p:pic>
      <p:sp>
        <p:nvSpPr>
          <p:cNvPr id="10" name="Title 9"/>
          <p:cNvSpPr>
            <a:spLocks noGrp="1"/>
          </p:cNvSpPr>
          <p:nvPr>
            <p:ph type="title"/>
          </p:nvPr>
        </p:nvSpPr>
        <p:spPr/>
        <p:txBody>
          <a:bodyPr/>
          <a:lstStyle/>
          <a:p>
            <a:r>
              <a:rPr lang="en-US" dirty="0" smtClean="0"/>
              <a:t>Talk about sustainability</a:t>
            </a:r>
            <a:endParaRPr lang="en-US" dirty="0"/>
          </a:p>
        </p:txBody>
      </p:sp>
      <p:sp>
        <p:nvSpPr>
          <p:cNvPr id="11" name="Content Placeholder 10"/>
          <p:cNvSpPr>
            <a:spLocks noGrp="1"/>
          </p:cNvSpPr>
          <p:nvPr>
            <p:ph idx="1"/>
          </p:nvPr>
        </p:nvSpPr>
        <p:spPr>
          <a:xfrm>
            <a:off x="1679318" y="1690688"/>
            <a:ext cx="7658881" cy="4525963"/>
          </a:xfrm>
        </p:spPr>
        <p:txBody>
          <a:bodyPr>
            <a:normAutofit/>
          </a:bodyPr>
          <a:lstStyle/>
          <a:p>
            <a:r>
              <a:rPr lang="en-US" dirty="0" smtClean="0"/>
              <a:t>~1,200 </a:t>
            </a:r>
            <a:r>
              <a:rPr lang="en-US" dirty="0"/>
              <a:t>Century Farms</a:t>
            </a:r>
          </a:p>
          <a:p>
            <a:pPr lvl="1"/>
            <a:r>
              <a:rPr lang="en-US" dirty="0"/>
              <a:t>Operated continuously in the same family for 100 years</a:t>
            </a:r>
          </a:p>
          <a:p>
            <a:r>
              <a:rPr lang="en-US" dirty="0" smtClean="0">
                <a:solidFill>
                  <a:srgbClr val="000000"/>
                </a:solidFill>
              </a:rPr>
              <a:t>~30  </a:t>
            </a:r>
            <a:r>
              <a:rPr lang="en-US" dirty="0">
                <a:solidFill>
                  <a:srgbClr val="000000"/>
                </a:solidFill>
              </a:rPr>
              <a:t>Sesquicentennial Farms</a:t>
            </a:r>
          </a:p>
          <a:p>
            <a:pPr lvl="1"/>
            <a:r>
              <a:rPr lang="en-US" dirty="0">
                <a:solidFill>
                  <a:srgbClr val="000000"/>
                </a:solidFill>
              </a:rPr>
              <a:t>Operated continuously in the same family for 150 years</a:t>
            </a:r>
          </a:p>
          <a:p>
            <a:endParaRPr lang="en-US" dirty="0"/>
          </a:p>
        </p:txBody>
      </p:sp>
    </p:spTree>
    <p:extLst>
      <p:ext uri="{BB962C8B-B14F-4D97-AF65-F5344CB8AC3E}">
        <p14:creationId xmlns:p14="http://schemas.microsoft.com/office/powerpoint/2010/main" val="133666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animEffect transition="in" filter="fade">
                                      <p:cBhvr>
                                        <p:cTn id="18"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Oregon farmers &amp; ranchers</a:t>
            </a:r>
            <a:endParaRPr lang="en-US" dirty="0"/>
          </a:p>
        </p:txBody>
      </p:sp>
      <p:sp>
        <p:nvSpPr>
          <p:cNvPr id="3" name="Content Placeholder 2"/>
          <p:cNvSpPr>
            <a:spLocks noGrp="1"/>
          </p:cNvSpPr>
          <p:nvPr>
            <p:ph idx="1"/>
          </p:nvPr>
        </p:nvSpPr>
        <p:spPr/>
        <p:txBody>
          <a:bodyPr/>
          <a:lstStyle/>
          <a:p>
            <a:r>
              <a:rPr lang="en-US" dirty="0" smtClean="0"/>
              <a:t>Average age of Oregon farmer: 60</a:t>
            </a:r>
          </a:p>
          <a:p>
            <a:r>
              <a:rPr lang="en-US" dirty="0" smtClean="0"/>
              <a:t>Average years farming: 24</a:t>
            </a:r>
          </a:p>
          <a:p>
            <a:r>
              <a:rPr lang="en-US" dirty="0"/>
              <a:t>39% of Oregon farmers are </a:t>
            </a:r>
            <a:r>
              <a:rPr lang="en-US" dirty="0" smtClean="0"/>
              <a:t>women</a:t>
            </a:r>
            <a:endParaRPr lang="en-US" dirty="0"/>
          </a:p>
          <a:p>
            <a:r>
              <a:rPr lang="en-US" dirty="0" smtClean="0"/>
              <a:t>&gt;1% of the US population is directly involved in farming and ranching</a:t>
            </a:r>
          </a:p>
          <a:p>
            <a:r>
              <a:rPr lang="en-US" dirty="0" smtClean="0"/>
              <a:t>The average US farmer feeds 155 people</a:t>
            </a:r>
          </a:p>
          <a:p>
            <a:pPr lvl="1"/>
            <a:r>
              <a:rPr lang="en-US" dirty="0" smtClean="0"/>
              <a:t>In 1960, a farmer fed 26 people</a:t>
            </a:r>
          </a:p>
        </p:txBody>
      </p:sp>
    </p:spTree>
    <p:extLst>
      <p:ext uri="{BB962C8B-B14F-4D97-AF65-F5344CB8AC3E}">
        <p14:creationId xmlns:p14="http://schemas.microsoft.com/office/powerpoint/2010/main" val="4574222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Rectangle 2"/>
          <p:cNvSpPr/>
          <p:nvPr/>
        </p:nvSpPr>
        <p:spPr>
          <a:xfrm>
            <a:off x="1400909" y="-140677"/>
            <a:ext cx="10199077" cy="699867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Content Placeholder 5" descr="popquiz.jpg"/>
          <p:cNvPicPr>
            <a:picLocks noGrp="1" noChangeAspect="1"/>
          </p:cNvPicPr>
          <p:nvPr>
            <p:ph idx="1"/>
          </p:nvPr>
        </p:nvPicPr>
        <p:blipFill>
          <a:blip r:embed="rId3">
            <a:extLst>
              <a:ext uri="{28A0092B-C50C-407E-A947-70E740481C1C}">
                <a14:useLocalDpi xmlns:a14="http://schemas.microsoft.com/office/drawing/2010/main" val="0"/>
              </a:ext>
            </a:extLst>
          </a:blip>
          <a:srcRect t="6512" b="6512"/>
          <a:stretch>
            <a:fillRect/>
          </a:stretch>
        </p:blipFill>
        <p:spPr>
          <a:xfrm>
            <a:off x="-609600" y="-140677"/>
            <a:ext cx="13411200" cy="7747962"/>
          </a:xfrm>
        </p:spPr>
      </p:pic>
    </p:spTree>
    <p:extLst>
      <p:ext uri="{BB962C8B-B14F-4D97-AF65-F5344CB8AC3E}">
        <p14:creationId xmlns:p14="http://schemas.microsoft.com/office/powerpoint/2010/main" val="2902145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Commodities</a:t>
            </a:r>
            <a:endParaRPr lang="en-US" dirty="0"/>
          </a:p>
        </p:txBody>
      </p:sp>
      <p:sp>
        <p:nvSpPr>
          <p:cNvPr id="3" name="Content Placeholder 2"/>
          <p:cNvSpPr>
            <a:spLocks noGrp="1"/>
          </p:cNvSpPr>
          <p:nvPr>
            <p:ph idx="1"/>
          </p:nvPr>
        </p:nvSpPr>
        <p:spPr/>
        <p:txBody>
          <a:bodyPr/>
          <a:lstStyle/>
          <a:p>
            <a:pPr marL="0" indent="0" algn="ctr">
              <a:buNone/>
            </a:pPr>
            <a:r>
              <a:rPr lang="en-US" dirty="0"/>
              <a:t>How many agricultural commodities are </a:t>
            </a:r>
          </a:p>
          <a:p>
            <a:pPr marL="0" indent="0" algn="ctr">
              <a:buNone/>
            </a:pPr>
            <a:r>
              <a:rPr lang="en-US" dirty="0"/>
              <a:t>grown/raised in Oregon?</a:t>
            </a:r>
          </a:p>
          <a:p>
            <a:pPr marL="0" indent="0">
              <a:buNone/>
            </a:pPr>
            <a:endParaRPr lang="en-US" dirty="0"/>
          </a:p>
        </p:txBody>
      </p:sp>
      <p:sp>
        <p:nvSpPr>
          <p:cNvPr id="4" name="Oval 3"/>
          <p:cNvSpPr/>
          <p:nvPr/>
        </p:nvSpPr>
        <p:spPr>
          <a:xfrm>
            <a:off x="3712067" y="2855180"/>
            <a:ext cx="3615484" cy="3615484"/>
          </a:xfrm>
          <a:prstGeom prst="ellipse">
            <a:avLst/>
          </a:prstGeom>
          <a:solidFill>
            <a:srgbClr val="FF661B"/>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TextBox 4"/>
          <p:cNvSpPr txBox="1"/>
          <p:nvPr/>
        </p:nvSpPr>
        <p:spPr>
          <a:xfrm>
            <a:off x="2911758" y="3732855"/>
            <a:ext cx="5157331" cy="1569660"/>
          </a:xfrm>
          <a:prstGeom prst="rect">
            <a:avLst/>
          </a:prstGeom>
          <a:noFill/>
        </p:spPr>
        <p:txBody>
          <a:bodyPr wrap="square" rtlCol="0">
            <a:spAutoFit/>
          </a:bodyPr>
          <a:lstStyle/>
          <a:p>
            <a:pPr algn="ctr"/>
            <a:r>
              <a:rPr lang="en-US" sz="9600" b="1" dirty="0"/>
              <a:t>Over 220</a:t>
            </a:r>
          </a:p>
        </p:txBody>
      </p:sp>
    </p:spTree>
    <p:extLst>
      <p:ext uri="{BB962C8B-B14F-4D97-AF65-F5344CB8AC3E}">
        <p14:creationId xmlns:p14="http://schemas.microsoft.com/office/powerpoint/2010/main" val="1421730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Top 10 </a:t>
            </a:r>
            <a:r>
              <a:rPr lang="en-US" dirty="0" err="1" smtClean="0"/>
              <a:t>ag</a:t>
            </a:r>
            <a:r>
              <a:rPr lang="en-US" dirty="0" smtClean="0"/>
              <a:t> commodities</a:t>
            </a:r>
            <a:endParaRPr lang="en-US" dirty="0"/>
          </a:p>
        </p:txBody>
      </p:sp>
      <p:graphicFrame>
        <p:nvGraphicFramePr>
          <p:cNvPr id="5" name="Content Placeholder 4"/>
          <p:cNvGraphicFramePr>
            <a:graphicFrameLocks noGrp="1"/>
          </p:cNvGraphicFramePr>
          <p:nvPr>
            <p:ph idx="1"/>
            <p:extLst/>
          </p:nvPr>
        </p:nvGraphicFramePr>
        <p:xfrm>
          <a:off x="2964492" y="1740029"/>
          <a:ext cx="5257179" cy="4348480"/>
        </p:xfrm>
        <a:graphic>
          <a:graphicData uri="http://schemas.openxmlformats.org/drawingml/2006/table">
            <a:tbl>
              <a:tblPr firstRow="1" bandRow="1">
                <a:tableStyleId>{073A0DAA-6AF3-43AB-8588-CEC1D06C72B9}</a:tableStyleId>
              </a:tblPr>
              <a:tblGrid>
                <a:gridCol w="755904">
                  <a:extLst>
                    <a:ext uri="{9D8B030D-6E8A-4147-A177-3AD203B41FA5}">
                      <a16:colId xmlns:a16="http://schemas.microsoft.com/office/drawing/2014/main" val="20000"/>
                    </a:ext>
                  </a:extLst>
                </a:gridCol>
                <a:gridCol w="2539825">
                  <a:extLst>
                    <a:ext uri="{9D8B030D-6E8A-4147-A177-3AD203B41FA5}">
                      <a16:colId xmlns:a16="http://schemas.microsoft.com/office/drawing/2014/main" val="20001"/>
                    </a:ext>
                  </a:extLst>
                </a:gridCol>
                <a:gridCol w="1961450">
                  <a:extLst>
                    <a:ext uri="{9D8B030D-6E8A-4147-A177-3AD203B41FA5}">
                      <a16:colId xmlns:a16="http://schemas.microsoft.com/office/drawing/2014/main" val="20002"/>
                    </a:ext>
                  </a:extLst>
                </a:gridCol>
              </a:tblGrid>
              <a:tr h="370840">
                <a:tc>
                  <a:txBody>
                    <a:bodyPr/>
                    <a:lstStyle/>
                    <a:p>
                      <a:pPr algn="ctr"/>
                      <a:r>
                        <a:rPr lang="en-US" dirty="0" smtClean="0"/>
                        <a:t>Rank</a:t>
                      </a:r>
                      <a:endParaRPr lang="en-US" dirty="0"/>
                    </a:p>
                  </a:txBody>
                  <a:tcPr/>
                </a:tc>
                <a:tc>
                  <a:txBody>
                    <a:bodyPr/>
                    <a:lstStyle/>
                    <a:p>
                      <a:r>
                        <a:rPr lang="en-US" dirty="0" smtClean="0"/>
                        <a:t>Commodity</a:t>
                      </a:r>
                      <a:endParaRPr lang="en-US" dirty="0"/>
                    </a:p>
                  </a:txBody>
                  <a:tcPr/>
                </a:tc>
                <a:tc>
                  <a:txBody>
                    <a:bodyPr/>
                    <a:lstStyle/>
                    <a:p>
                      <a:pPr algn="ctr"/>
                      <a:r>
                        <a:rPr lang="en-US" dirty="0" smtClean="0"/>
                        <a:t>Value</a:t>
                      </a:r>
                      <a:r>
                        <a:rPr lang="en-US" baseline="0" dirty="0" smtClean="0"/>
                        <a:t> ($ millions)</a:t>
                      </a:r>
                      <a:endParaRPr lang="en-US" dirty="0"/>
                    </a:p>
                  </a:txBody>
                  <a:tcPr/>
                </a:tc>
                <a:extLst>
                  <a:ext uri="{0D108BD9-81ED-4DB2-BD59-A6C34878D82A}">
                    <a16:rowId xmlns:a16="http://schemas.microsoft.com/office/drawing/2014/main" val="10000"/>
                  </a:ext>
                </a:extLst>
              </a:tr>
              <a:tr h="370840">
                <a:tc>
                  <a:txBody>
                    <a:bodyPr/>
                    <a:lstStyle/>
                    <a:p>
                      <a:pPr algn="ctr"/>
                      <a:r>
                        <a:rPr lang="en-US" dirty="0" smtClean="0"/>
                        <a:t>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Greenhouse &amp; nursery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algn="ctr"/>
                      <a:r>
                        <a:rPr lang="en-US" dirty="0" smtClean="0"/>
                        <a:t>947</a:t>
                      </a:r>
                      <a:endParaRPr lang="en-US" dirty="0"/>
                    </a:p>
                  </a:txBody>
                  <a:tcPr/>
                </a:tc>
                <a:extLst>
                  <a:ext uri="{0D108BD9-81ED-4DB2-BD59-A6C34878D82A}">
                    <a16:rowId xmlns:a16="http://schemas.microsoft.com/office/drawing/2014/main" val="10001"/>
                  </a:ext>
                </a:extLst>
              </a:tr>
              <a:tr h="370840">
                <a:tc>
                  <a:txBody>
                    <a:bodyPr/>
                    <a:lstStyle/>
                    <a:p>
                      <a:pPr algn="ctr"/>
                      <a:r>
                        <a:rPr lang="en-US" dirty="0" smtClean="0"/>
                        <a:t>2</a:t>
                      </a:r>
                      <a:endParaRPr lang="en-US" dirty="0"/>
                    </a:p>
                  </a:txBody>
                  <a:tcPr/>
                </a:tc>
                <a:tc>
                  <a:txBody>
                    <a:bodyPr/>
                    <a:lstStyle/>
                    <a:p>
                      <a:r>
                        <a:rPr lang="en-US" dirty="0" smtClean="0"/>
                        <a:t>Cattle &amp; calves</a:t>
                      </a:r>
                      <a:endParaRPr lang="en-US" dirty="0"/>
                    </a:p>
                  </a:txBody>
                  <a:tcPr/>
                </a:tc>
                <a:tc>
                  <a:txBody>
                    <a:bodyPr/>
                    <a:lstStyle/>
                    <a:p>
                      <a:pPr algn="ctr"/>
                      <a:r>
                        <a:rPr lang="en-US" dirty="0" smtClean="0"/>
                        <a:t>695</a:t>
                      </a:r>
                      <a:endParaRPr lang="en-US" dirty="0"/>
                    </a:p>
                  </a:txBody>
                  <a:tcPr/>
                </a:tc>
                <a:extLst>
                  <a:ext uri="{0D108BD9-81ED-4DB2-BD59-A6C34878D82A}">
                    <a16:rowId xmlns:a16="http://schemas.microsoft.com/office/drawing/2014/main" val="10002"/>
                  </a:ext>
                </a:extLst>
              </a:tr>
              <a:tr h="370840">
                <a:tc>
                  <a:txBody>
                    <a:bodyPr/>
                    <a:lstStyle/>
                    <a:p>
                      <a:pPr algn="ctr"/>
                      <a:r>
                        <a:rPr lang="en-US" dirty="0" smtClean="0"/>
                        <a:t>3</a:t>
                      </a:r>
                      <a:endParaRPr lang="en-US" dirty="0"/>
                    </a:p>
                  </a:txBody>
                  <a:tcPr/>
                </a:tc>
                <a:tc>
                  <a:txBody>
                    <a:bodyPr/>
                    <a:lstStyle/>
                    <a:p>
                      <a:r>
                        <a:rPr lang="en-US" dirty="0" smtClean="0"/>
                        <a:t>Hay</a:t>
                      </a:r>
                      <a:endParaRPr lang="en-US" dirty="0"/>
                    </a:p>
                  </a:txBody>
                  <a:tcPr/>
                </a:tc>
                <a:tc>
                  <a:txBody>
                    <a:bodyPr/>
                    <a:lstStyle/>
                    <a:p>
                      <a:pPr algn="ctr"/>
                      <a:r>
                        <a:rPr lang="en-US" dirty="0" smtClean="0"/>
                        <a:t>585</a:t>
                      </a:r>
                    </a:p>
                  </a:txBody>
                  <a:tcPr/>
                </a:tc>
                <a:extLst>
                  <a:ext uri="{0D108BD9-81ED-4DB2-BD59-A6C34878D82A}">
                    <a16:rowId xmlns:a16="http://schemas.microsoft.com/office/drawing/2014/main" val="10003"/>
                  </a:ext>
                </a:extLst>
              </a:tr>
              <a:tr h="370840">
                <a:tc>
                  <a:txBody>
                    <a:bodyPr/>
                    <a:lstStyle/>
                    <a:p>
                      <a:pPr algn="ctr"/>
                      <a:r>
                        <a:rPr lang="en-US" dirty="0" smtClean="0"/>
                        <a:t>4</a:t>
                      </a:r>
                      <a:endParaRPr lang="en-US" dirty="0"/>
                    </a:p>
                  </a:txBody>
                  <a:tcPr/>
                </a:tc>
                <a:tc>
                  <a:txBody>
                    <a:bodyPr/>
                    <a:lstStyle/>
                    <a:p>
                      <a:r>
                        <a:rPr lang="en-US" dirty="0" smtClean="0"/>
                        <a:t>Milk</a:t>
                      </a:r>
                      <a:endParaRPr lang="en-US" dirty="0"/>
                    </a:p>
                  </a:txBody>
                  <a:tcPr/>
                </a:tc>
                <a:tc>
                  <a:txBody>
                    <a:bodyPr/>
                    <a:lstStyle/>
                    <a:p>
                      <a:pPr algn="ctr"/>
                      <a:r>
                        <a:rPr lang="en-US" dirty="0" smtClean="0"/>
                        <a:t>500</a:t>
                      </a:r>
                      <a:endParaRPr lang="en-US" dirty="0"/>
                    </a:p>
                  </a:txBody>
                  <a:tcPr/>
                </a:tc>
                <a:extLst>
                  <a:ext uri="{0D108BD9-81ED-4DB2-BD59-A6C34878D82A}">
                    <a16:rowId xmlns:a16="http://schemas.microsoft.com/office/drawing/2014/main" val="10004"/>
                  </a:ext>
                </a:extLst>
              </a:tr>
              <a:tr h="370840">
                <a:tc>
                  <a:txBody>
                    <a:bodyPr/>
                    <a:lstStyle/>
                    <a:p>
                      <a:pPr algn="ctr"/>
                      <a:r>
                        <a:rPr lang="en-US" dirty="0" smtClean="0"/>
                        <a:t>5</a:t>
                      </a:r>
                      <a:endParaRPr lang="en-US" dirty="0"/>
                    </a:p>
                  </a:txBody>
                  <a:tcPr/>
                </a:tc>
                <a:tc>
                  <a:txBody>
                    <a:bodyPr/>
                    <a:lstStyle/>
                    <a:p>
                      <a:r>
                        <a:rPr lang="en-US" dirty="0" smtClean="0"/>
                        <a:t>Grass</a:t>
                      </a:r>
                      <a:r>
                        <a:rPr lang="en-US" baseline="0" dirty="0" smtClean="0"/>
                        <a:t> seed</a:t>
                      </a:r>
                      <a:endParaRPr lang="en-US" dirty="0"/>
                    </a:p>
                  </a:txBody>
                  <a:tcPr/>
                </a:tc>
                <a:tc>
                  <a:txBody>
                    <a:bodyPr/>
                    <a:lstStyle/>
                    <a:p>
                      <a:pPr algn="ctr"/>
                      <a:r>
                        <a:rPr lang="en-US" dirty="0" smtClean="0"/>
                        <a:t>455</a:t>
                      </a:r>
                      <a:endParaRPr lang="en-US" dirty="0"/>
                    </a:p>
                  </a:txBody>
                  <a:tcPr/>
                </a:tc>
                <a:extLst>
                  <a:ext uri="{0D108BD9-81ED-4DB2-BD59-A6C34878D82A}">
                    <a16:rowId xmlns:a16="http://schemas.microsoft.com/office/drawing/2014/main" val="10005"/>
                  </a:ext>
                </a:extLst>
              </a:tr>
              <a:tr h="370840">
                <a:tc>
                  <a:txBody>
                    <a:bodyPr/>
                    <a:lstStyle/>
                    <a:p>
                      <a:pPr algn="ctr"/>
                      <a:r>
                        <a:rPr lang="en-US" dirty="0" smtClean="0"/>
                        <a:t>6</a:t>
                      </a:r>
                      <a:endParaRPr lang="en-US" dirty="0"/>
                    </a:p>
                  </a:txBody>
                  <a:tcPr/>
                </a:tc>
                <a:tc>
                  <a:txBody>
                    <a:bodyPr/>
                    <a:lstStyle/>
                    <a:p>
                      <a:r>
                        <a:rPr lang="en-US" dirty="0" smtClean="0"/>
                        <a:t>Wheat</a:t>
                      </a:r>
                      <a:endParaRPr lang="en-US" dirty="0"/>
                    </a:p>
                  </a:txBody>
                  <a:tcPr/>
                </a:tc>
                <a:tc>
                  <a:txBody>
                    <a:bodyPr/>
                    <a:lstStyle/>
                    <a:p>
                      <a:pPr algn="ctr"/>
                      <a:r>
                        <a:rPr lang="en-US" dirty="0" smtClean="0"/>
                        <a:t>238</a:t>
                      </a:r>
                      <a:endParaRPr lang="en-US" dirty="0"/>
                    </a:p>
                  </a:txBody>
                  <a:tcPr/>
                </a:tc>
                <a:extLst>
                  <a:ext uri="{0D108BD9-81ED-4DB2-BD59-A6C34878D82A}">
                    <a16:rowId xmlns:a16="http://schemas.microsoft.com/office/drawing/2014/main" val="10006"/>
                  </a:ext>
                </a:extLst>
              </a:tr>
              <a:tr h="370840">
                <a:tc>
                  <a:txBody>
                    <a:bodyPr/>
                    <a:lstStyle/>
                    <a:p>
                      <a:pPr algn="ctr"/>
                      <a:r>
                        <a:rPr lang="en-US" dirty="0" smtClean="0"/>
                        <a:t>7</a:t>
                      </a:r>
                      <a:endParaRPr lang="en-US" dirty="0"/>
                    </a:p>
                  </a:txBody>
                  <a:tcPr/>
                </a:tc>
                <a:tc>
                  <a:txBody>
                    <a:bodyPr/>
                    <a:lstStyle/>
                    <a:p>
                      <a:r>
                        <a:rPr lang="en-US" dirty="0" smtClean="0"/>
                        <a:t>Potatoes</a:t>
                      </a:r>
                      <a:endParaRPr lang="en-US" dirty="0"/>
                    </a:p>
                  </a:txBody>
                  <a:tcPr/>
                </a:tc>
                <a:tc>
                  <a:txBody>
                    <a:bodyPr/>
                    <a:lstStyle/>
                    <a:p>
                      <a:pPr algn="ctr"/>
                      <a:r>
                        <a:rPr lang="en-US" dirty="0" smtClean="0"/>
                        <a:t>177</a:t>
                      </a:r>
                      <a:endParaRPr lang="en-US" dirty="0"/>
                    </a:p>
                  </a:txBody>
                  <a:tcPr/>
                </a:tc>
                <a:extLst>
                  <a:ext uri="{0D108BD9-81ED-4DB2-BD59-A6C34878D82A}">
                    <a16:rowId xmlns:a16="http://schemas.microsoft.com/office/drawing/2014/main" val="10007"/>
                  </a:ext>
                </a:extLst>
              </a:tr>
              <a:tr h="370840">
                <a:tc>
                  <a:txBody>
                    <a:bodyPr/>
                    <a:lstStyle/>
                    <a:p>
                      <a:pPr algn="ctr"/>
                      <a:r>
                        <a:rPr lang="en-US" dirty="0" smtClean="0"/>
                        <a:t>8</a:t>
                      </a:r>
                      <a:endParaRPr lang="en-US" dirty="0"/>
                    </a:p>
                  </a:txBody>
                  <a:tcPr/>
                </a:tc>
                <a:tc>
                  <a:txBody>
                    <a:bodyPr/>
                    <a:lstStyle/>
                    <a:p>
                      <a:r>
                        <a:rPr lang="en-US" dirty="0" smtClean="0"/>
                        <a:t>Pears</a:t>
                      </a:r>
                      <a:endParaRPr lang="en-US" dirty="0"/>
                    </a:p>
                  </a:txBody>
                  <a:tcPr/>
                </a:tc>
                <a:tc>
                  <a:txBody>
                    <a:bodyPr/>
                    <a:lstStyle/>
                    <a:p>
                      <a:pPr algn="ctr"/>
                      <a:r>
                        <a:rPr lang="en-US" dirty="0" smtClean="0"/>
                        <a:t>176</a:t>
                      </a:r>
                      <a:endParaRPr lang="en-US" dirty="0"/>
                    </a:p>
                  </a:txBody>
                  <a:tcPr/>
                </a:tc>
                <a:extLst>
                  <a:ext uri="{0D108BD9-81ED-4DB2-BD59-A6C34878D82A}">
                    <a16:rowId xmlns:a16="http://schemas.microsoft.com/office/drawing/2014/main" val="10008"/>
                  </a:ext>
                </a:extLst>
              </a:tr>
              <a:tr h="370840">
                <a:tc>
                  <a:txBody>
                    <a:bodyPr/>
                    <a:lstStyle/>
                    <a:p>
                      <a:pPr algn="ctr"/>
                      <a:r>
                        <a:rPr lang="en-US" dirty="0" smtClean="0"/>
                        <a:t>9</a:t>
                      </a:r>
                      <a:endParaRPr lang="en-US" dirty="0"/>
                    </a:p>
                  </a:txBody>
                  <a:tcPr/>
                </a:tc>
                <a:tc>
                  <a:txBody>
                    <a:bodyPr/>
                    <a:lstStyle/>
                    <a:p>
                      <a:r>
                        <a:rPr lang="en-US" dirty="0" smtClean="0"/>
                        <a:t>Grapes for wine</a:t>
                      </a:r>
                      <a:endParaRPr lang="en-US" dirty="0"/>
                    </a:p>
                  </a:txBody>
                  <a:tcPr/>
                </a:tc>
                <a:tc>
                  <a:txBody>
                    <a:bodyPr/>
                    <a:lstStyle/>
                    <a:p>
                      <a:pPr algn="ctr"/>
                      <a:r>
                        <a:rPr lang="en-US" dirty="0" smtClean="0"/>
                        <a:t>171</a:t>
                      </a:r>
                      <a:endParaRPr lang="en-US" dirty="0"/>
                    </a:p>
                  </a:txBody>
                  <a:tcPr/>
                </a:tc>
                <a:extLst>
                  <a:ext uri="{0D108BD9-81ED-4DB2-BD59-A6C34878D82A}">
                    <a16:rowId xmlns:a16="http://schemas.microsoft.com/office/drawing/2014/main" val="10009"/>
                  </a:ext>
                </a:extLst>
              </a:tr>
              <a:tr h="370840">
                <a:tc>
                  <a:txBody>
                    <a:bodyPr/>
                    <a:lstStyle/>
                    <a:p>
                      <a:pPr algn="ctr"/>
                      <a:r>
                        <a:rPr lang="en-US" dirty="0" smtClean="0"/>
                        <a:t>10</a:t>
                      </a:r>
                      <a:endParaRPr lang="en-US" dirty="0"/>
                    </a:p>
                  </a:txBody>
                  <a:tcPr/>
                </a:tc>
                <a:tc>
                  <a:txBody>
                    <a:bodyPr/>
                    <a:lstStyle/>
                    <a:p>
                      <a:r>
                        <a:rPr lang="en-US" dirty="0" smtClean="0"/>
                        <a:t>Blueberries</a:t>
                      </a:r>
                      <a:endParaRPr lang="en-US" dirty="0"/>
                    </a:p>
                  </a:txBody>
                  <a:tcPr/>
                </a:tc>
                <a:tc>
                  <a:txBody>
                    <a:bodyPr/>
                    <a:lstStyle/>
                    <a:p>
                      <a:pPr algn="ctr"/>
                      <a:r>
                        <a:rPr lang="en-US" dirty="0" smtClean="0"/>
                        <a:t>147</a:t>
                      </a:r>
                      <a:endParaRPr lang="en-US" dirty="0"/>
                    </a:p>
                  </a:txBody>
                  <a:tcPr/>
                </a:tc>
                <a:extLst>
                  <a:ext uri="{0D108BD9-81ED-4DB2-BD59-A6C34878D82A}">
                    <a16:rowId xmlns:a16="http://schemas.microsoft.com/office/drawing/2014/main" val="10010"/>
                  </a:ext>
                </a:extLst>
              </a:tr>
            </a:tbl>
          </a:graphicData>
        </a:graphic>
      </p:graphicFrame>
      <p:sp>
        <p:nvSpPr>
          <p:cNvPr id="3" name="TextBox 2"/>
          <p:cNvSpPr txBox="1"/>
          <p:nvPr/>
        </p:nvSpPr>
        <p:spPr>
          <a:xfrm>
            <a:off x="1620951" y="6516910"/>
            <a:ext cx="7178440" cy="307777"/>
          </a:xfrm>
          <a:prstGeom prst="rect">
            <a:avLst/>
          </a:prstGeom>
          <a:noFill/>
        </p:spPr>
        <p:txBody>
          <a:bodyPr wrap="square" rtlCol="0">
            <a:spAutoFit/>
          </a:bodyPr>
          <a:lstStyle/>
          <a:p>
            <a:r>
              <a:rPr lang="en-US" sz="1400" dirty="0"/>
              <a:t>Source: Oregon Agriculture Facts &amp; Figures, July 2017</a:t>
            </a:r>
          </a:p>
        </p:txBody>
      </p:sp>
    </p:spTree>
    <p:extLst>
      <p:ext uri="{BB962C8B-B14F-4D97-AF65-F5344CB8AC3E}">
        <p14:creationId xmlns:p14="http://schemas.microsoft.com/office/powerpoint/2010/main" val="112028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Top </a:t>
            </a:r>
            <a:r>
              <a:rPr lang="en-US" dirty="0" err="1" smtClean="0"/>
              <a:t>ag</a:t>
            </a:r>
            <a:r>
              <a:rPr lang="en-US" dirty="0" smtClean="0"/>
              <a:t> commodities (11 – 20)</a:t>
            </a:r>
            <a:endParaRPr lang="en-US" dirty="0"/>
          </a:p>
        </p:txBody>
      </p:sp>
      <p:graphicFrame>
        <p:nvGraphicFramePr>
          <p:cNvPr id="5" name="Content Placeholder 4"/>
          <p:cNvGraphicFramePr>
            <a:graphicFrameLocks noGrp="1"/>
          </p:cNvGraphicFramePr>
          <p:nvPr>
            <p:ph idx="1"/>
            <p:extLst/>
          </p:nvPr>
        </p:nvGraphicFramePr>
        <p:xfrm>
          <a:off x="2964492" y="1740029"/>
          <a:ext cx="5257179" cy="4079240"/>
        </p:xfrm>
        <a:graphic>
          <a:graphicData uri="http://schemas.openxmlformats.org/drawingml/2006/table">
            <a:tbl>
              <a:tblPr firstRow="1" bandRow="1">
                <a:tableStyleId>{073A0DAA-6AF3-43AB-8588-CEC1D06C72B9}</a:tableStyleId>
              </a:tblPr>
              <a:tblGrid>
                <a:gridCol w="755904">
                  <a:extLst>
                    <a:ext uri="{9D8B030D-6E8A-4147-A177-3AD203B41FA5}">
                      <a16:colId xmlns:a16="http://schemas.microsoft.com/office/drawing/2014/main" val="20000"/>
                    </a:ext>
                  </a:extLst>
                </a:gridCol>
                <a:gridCol w="2539825">
                  <a:extLst>
                    <a:ext uri="{9D8B030D-6E8A-4147-A177-3AD203B41FA5}">
                      <a16:colId xmlns:a16="http://schemas.microsoft.com/office/drawing/2014/main" val="20001"/>
                    </a:ext>
                  </a:extLst>
                </a:gridCol>
                <a:gridCol w="1961450">
                  <a:extLst>
                    <a:ext uri="{9D8B030D-6E8A-4147-A177-3AD203B41FA5}">
                      <a16:colId xmlns:a16="http://schemas.microsoft.com/office/drawing/2014/main" val="20002"/>
                    </a:ext>
                  </a:extLst>
                </a:gridCol>
              </a:tblGrid>
              <a:tr h="370840">
                <a:tc>
                  <a:txBody>
                    <a:bodyPr/>
                    <a:lstStyle/>
                    <a:p>
                      <a:pPr algn="ctr"/>
                      <a:r>
                        <a:rPr lang="en-US" dirty="0" smtClean="0"/>
                        <a:t>Rank</a:t>
                      </a:r>
                      <a:endParaRPr lang="en-US" dirty="0"/>
                    </a:p>
                  </a:txBody>
                  <a:tcPr/>
                </a:tc>
                <a:tc>
                  <a:txBody>
                    <a:bodyPr/>
                    <a:lstStyle/>
                    <a:p>
                      <a:r>
                        <a:rPr lang="en-US" dirty="0" smtClean="0"/>
                        <a:t>Commodity</a:t>
                      </a:r>
                      <a:endParaRPr lang="en-US" dirty="0"/>
                    </a:p>
                  </a:txBody>
                  <a:tcPr/>
                </a:tc>
                <a:tc>
                  <a:txBody>
                    <a:bodyPr/>
                    <a:lstStyle/>
                    <a:p>
                      <a:pPr algn="ctr"/>
                      <a:r>
                        <a:rPr lang="en-US" dirty="0" smtClean="0"/>
                        <a:t>Value</a:t>
                      </a:r>
                      <a:r>
                        <a:rPr lang="en-US" baseline="0" dirty="0" smtClean="0"/>
                        <a:t> ($ millions)</a:t>
                      </a:r>
                      <a:endParaRPr lang="en-US" dirty="0"/>
                    </a:p>
                  </a:txBody>
                  <a:tcPr/>
                </a:tc>
                <a:extLst>
                  <a:ext uri="{0D108BD9-81ED-4DB2-BD59-A6C34878D82A}">
                    <a16:rowId xmlns:a16="http://schemas.microsoft.com/office/drawing/2014/main" val="10000"/>
                  </a:ext>
                </a:extLst>
              </a:tr>
              <a:tr h="370840">
                <a:tc>
                  <a:txBody>
                    <a:bodyPr/>
                    <a:lstStyle/>
                    <a:p>
                      <a:pPr algn="ctr"/>
                      <a:r>
                        <a:rPr lang="en-US" dirty="0" smtClean="0"/>
                        <a:t>11</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Onions</a:t>
                      </a:r>
                    </a:p>
                  </a:txBody>
                  <a:tcPr/>
                </a:tc>
                <a:tc>
                  <a:txBody>
                    <a:bodyPr/>
                    <a:lstStyle/>
                    <a:p>
                      <a:pPr algn="ctr"/>
                      <a:r>
                        <a:rPr lang="en-US" dirty="0" smtClean="0"/>
                        <a:t>111</a:t>
                      </a:r>
                      <a:endParaRPr lang="en-US" dirty="0"/>
                    </a:p>
                  </a:txBody>
                  <a:tcPr/>
                </a:tc>
                <a:extLst>
                  <a:ext uri="{0D108BD9-81ED-4DB2-BD59-A6C34878D82A}">
                    <a16:rowId xmlns:a16="http://schemas.microsoft.com/office/drawing/2014/main" val="10001"/>
                  </a:ext>
                </a:extLst>
              </a:tr>
              <a:tr h="370840">
                <a:tc>
                  <a:txBody>
                    <a:bodyPr/>
                    <a:lstStyle/>
                    <a:p>
                      <a:pPr algn="ctr"/>
                      <a:r>
                        <a:rPr lang="en-US" dirty="0" smtClean="0"/>
                        <a:t>12</a:t>
                      </a:r>
                      <a:endParaRPr lang="en-US" dirty="0"/>
                    </a:p>
                  </a:txBody>
                  <a:tcPr/>
                </a:tc>
                <a:tc>
                  <a:txBody>
                    <a:bodyPr/>
                    <a:lstStyle/>
                    <a:p>
                      <a:r>
                        <a:rPr lang="en-US" dirty="0" smtClean="0"/>
                        <a:t>Christmas</a:t>
                      </a:r>
                      <a:r>
                        <a:rPr lang="en-US" baseline="0" dirty="0" smtClean="0"/>
                        <a:t> trees</a:t>
                      </a:r>
                      <a:endParaRPr lang="en-US" dirty="0"/>
                    </a:p>
                  </a:txBody>
                  <a:tcPr/>
                </a:tc>
                <a:tc>
                  <a:txBody>
                    <a:bodyPr/>
                    <a:lstStyle/>
                    <a:p>
                      <a:pPr algn="ctr"/>
                      <a:r>
                        <a:rPr lang="en-US" dirty="0" smtClean="0"/>
                        <a:t>92</a:t>
                      </a:r>
                      <a:endParaRPr lang="en-US" dirty="0"/>
                    </a:p>
                  </a:txBody>
                  <a:tcPr/>
                </a:tc>
                <a:extLst>
                  <a:ext uri="{0D108BD9-81ED-4DB2-BD59-A6C34878D82A}">
                    <a16:rowId xmlns:a16="http://schemas.microsoft.com/office/drawing/2014/main" val="10002"/>
                  </a:ext>
                </a:extLst>
              </a:tr>
              <a:tr h="370840">
                <a:tc>
                  <a:txBody>
                    <a:bodyPr/>
                    <a:lstStyle/>
                    <a:p>
                      <a:pPr algn="ctr"/>
                      <a:r>
                        <a:rPr lang="en-US" dirty="0" smtClean="0"/>
                        <a:t>13</a:t>
                      </a:r>
                      <a:endParaRPr lang="en-US" dirty="0"/>
                    </a:p>
                  </a:txBody>
                  <a:tcPr/>
                </a:tc>
                <a:tc>
                  <a:txBody>
                    <a:bodyPr/>
                    <a:lstStyle/>
                    <a:p>
                      <a:r>
                        <a:rPr lang="en-US" dirty="0" smtClean="0"/>
                        <a:t>Hazelnuts</a:t>
                      </a:r>
                      <a:endParaRPr lang="en-US" dirty="0"/>
                    </a:p>
                  </a:txBody>
                  <a:tcPr/>
                </a:tc>
                <a:tc>
                  <a:txBody>
                    <a:bodyPr/>
                    <a:lstStyle/>
                    <a:p>
                      <a:pPr algn="ctr"/>
                      <a:r>
                        <a:rPr lang="en-US" dirty="0" smtClean="0"/>
                        <a:t>73</a:t>
                      </a:r>
                    </a:p>
                  </a:txBody>
                  <a:tcPr/>
                </a:tc>
                <a:extLst>
                  <a:ext uri="{0D108BD9-81ED-4DB2-BD59-A6C34878D82A}">
                    <a16:rowId xmlns:a16="http://schemas.microsoft.com/office/drawing/2014/main" val="10003"/>
                  </a:ext>
                </a:extLst>
              </a:tr>
              <a:tr h="370840">
                <a:tc>
                  <a:txBody>
                    <a:bodyPr/>
                    <a:lstStyle/>
                    <a:p>
                      <a:pPr algn="ctr"/>
                      <a:r>
                        <a:rPr lang="en-US" dirty="0" smtClean="0"/>
                        <a:t>14</a:t>
                      </a:r>
                      <a:endParaRPr lang="en-US" dirty="0"/>
                    </a:p>
                  </a:txBody>
                  <a:tcPr/>
                </a:tc>
                <a:tc>
                  <a:txBody>
                    <a:bodyPr/>
                    <a:lstStyle/>
                    <a:p>
                      <a:r>
                        <a:rPr lang="en-US" dirty="0" smtClean="0"/>
                        <a:t>Cherries</a:t>
                      </a:r>
                      <a:endParaRPr lang="en-US" dirty="0"/>
                    </a:p>
                  </a:txBody>
                  <a:tcPr/>
                </a:tc>
                <a:tc>
                  <a:txBody>
                    <a:bodyPr/>
                    <a:lstStyle/>
                    <a:p>
                      <a:pPr algn="ctr"/>
                      <a:r>
                        <a:rPr lang="en-US" dirty="0" smtClean="0"/>
                        <a:t>70</a:t>
                      </a:r>
                      <a:endParaRPr lang="en-US" dirty="0"/>
                    </a:p>
                  </a:txBody>
                  <a:tcPr/>
                </a:tc>
                <a:extLst>
                  <a:ext uri="{0D108BD9-81ED-4DB2-BD59-A6C34878D82A}">
                    <a16:rowId xmlns:a16="http://schemas.microsoft.com/office/drawing/2014/main" val="10004"/>
                  </a:ext>
                </a:extLst>
              </a:tr>
              <a:tr h="370840">
                <a:tc>
                  <a:txBody>
                    <a:bodyPr/>
                    <a:lstStyle/>
                    <a:p>
                      <a:pPr algn="ctr"/>
                      <a:r>
                        <a:rPr lang="en-US" dirty="0" smtClean="0"/>
                        <a:t>15</a:t>
                      </a:r>
                      <a:endParaRPr lang="en-US" dirty="0"/>
                    </a:p>
                  </a:txBody>
                  <a:tcPr/>
                </a:tc>
                <a:tc>
                  <a:txBody>
                    <a:bodyPr/>
                    <a:lstStyle/>
                    <a:p>
                      <a:r>
                        <a:rPr lang="en-US" dirty="0" smtClean="0"/>
                        <a:t>Hops</a:t>
                      </a:r>
                      <a:endParaRPr lang="en-US" dirty="0"/>
                    </a:p>
                  </a:txBody>
                  <a:tcPr/>
                </a:tc>
                <a:tc>
                  <a:txBody>
                    <a:bodyPr/>
                    <a:lstStyle/>
                    <a:p>
                      <a:pPr algn="ctr"/>
                      <a:r>
                        <a:rPr lang="en-US" dirty="0" smtClean="0"/>
                        <a:t>59</a:t>
                      </a:r>
                      <a:endParaRPr lang="en-US" dirty="0"/>
                    </a:p>
                  </a:txBody>
                  <a:tcPr/>
                </a:tc>
                <a:extLst>
                  <a:ext uri="{0D108BD9-81ED-4DB2-BD59-A6C34878D82A}">
                    <a16:rowId xmlns:a16="http://schemas.microsoft.com/office/drawing/2014/main" val="10005"/>
                  </a:ext>
                </a:extLst>
              </a:tr>
              <a:tr h="370840">
                <a:tc>
                  <a:txBody>
                    <a:bodyPr/>
                    <a:lstStyle/>
                    <a:p>
                      <a:pPr algn="ctr"/>
                      <a:r>
                        <a:rPr lang="en-US" dirty="0" smtClean="0"/>
                        <a:t>16</a:t>
                      </a:r>
                      <a:endParaRPr lang="en-US" dirty="0"/>
                    </a:p>
                  </a:txBody>
                  <a:tcPr/>
                </a:tc>
                <a:tc>
                  <a:txBody>
                    <a:bodyPr/>
                    <a:lstStyle/>
                    <a:p>
                      <a:r>
                        <a:rPr lang="en-US" dirty="0" smtClean="0"/>
                        <a:t>Dungeness crab</a:t>
                      </a:r>
                      <a:endParaRPr lang="en-US" dirty="0"/>
                    </a:p>
                  </a:txBody>
                  <a:tcPr/>
                </a:tc>
                <a:tc>
                  <a:txBody>
                    <a:bodyPr/>
                    <a:lstStyle/>
                    <a:p>
                      <a:pPr algn="ctr"/>
                      <a:r>
                        <a:rPr lang="en-US" dirty="0" smtClean="0"/>
                        <a:t>58</a:t>
                      </a:r>
                      <a:endParaRPr lang="en-US" dirty="0"/>
                    </a:p>
                  </a:txBody>
                  <a:tcPr/>
                </a:tc>
                <a:extLst>
                  <a:ext uri="{0D108BD9-81ED-4DB2-BD59-A6C34878D82A}">
                    <a16:rowId xmlns:a16="http://schemas.microsoft.com/office/drawing/2014/main" val="10006"/>
                  </a:ext>
                </a:extLst>
              </a:tr>
              <a:tr h="370840">
                <a:tc>
                  <a:txBody>
                    <a:bodyPr/>
                    <a:lstStyle/>
                    <a:p>
                      <a:pPr algn="ctr"/>
                      <a:r>
                        <a:rPr lang="en-US" dirty="0" smtClean="0"/>
                        <a:t>17</a:t>
                      </a:r>
                      <a:endParaRPr lang="en-US" dirty="0"/>
                    </a:p>
                  </a:txBody>
                  <a:tcPr/>
                </a:tc>
                <a:tc>
                  <a:txBody>
                    <a:bodyPr/>
                    <a:lstStyle/>
                    <a:p>
                      <a:r>
                        <a:rPr lang="en-US" dirty="0" smtClean="0"/>
                        <a:t>Eggs</a:t>
                      </a:r>
                      <a:endParaRPr lang="en-US" dirty="0"/>
                    </a:p>
                  </a:txBody>
                  <a:tcPr/>
                </a:tc>
                <a:tc>
                  <a:txBody>
                    <a:bodyPr/>
                    <a:lstStyle/>
                    <a:p>
                      <a:pPr algn="ctr"/>
                      <a:r>
                        <a:rPr lang="en-US" dirty="0" smtClean="0"/>
                        <a:t>50</a:t>
                      </a:r>
                      <a:endParaRPr lang="en-US" dirty="0"/>
                    </a:p>
                  </a:txBody>
                  <a:tcPr/>
                </a:tc>
                <a:extLst>
                  <a:ext uri="{0D108BD9-81ED-4DB2-BD59-A6C34878D82A}">
                    <a16:rowId xmlns:a16="http://schemas.microsoft.com/office/drawing/2014/main" val="10007"/>
                  </a:ext>
                </a:extLst>
              </a:tr>
              <a:tr h="370840">
                <a:tc>
                  <a:txBody>
                    <a:bodyPr/>
                    <a:lstStyle/>
                    <a:p>
                      <a:pPr algn="ctr"/>
                      <a:r>
                        <a:rPr lang="en-US" dirty="0" smtClean="0"/>
                        <a:t>18</a:t>
                      </a:r>
                      <a:endParaRPr lang="en-US" dirty="0"/>
                    </a:p>
                  </a:txBody>
                  <a:tcPr/>
                </a:tc>
                <a:tc>
                  <a:txBody>
                    <a:bodyPr/>
                    <a:lstStyle/>
                    <a:p>
                      <a:r>
                        <a:rPr lang="en-US" dirty="0" smtClean="0"/>
                        <a:t>Mint for oil</a:t>
                      </a:r>
                      <a:endParaRPr lang="en-US" dirty="0"/>
                    </a:p>
                  </a:txBody>
                  <a:tcPr/>
                </a:tc>
                <a:tc>
                  <a:txBody>
                    <a:bodyPr/>
                    <a:lstStyle/>
                    <a:p>
                      <a:pPr algn="ctr"/>
                      <a:r>
                        <a:rPr lang="en-US" dirty="0" smtClean="0"/>
                        <a:t>43</a:t>
                      </a:r>
                      <a:endParaRPr lang="en-US" dirty="0"/>
                    </a:p>
                  </a:txBody>
                  <a:tcPr/>
                </a:tc>
                <a:extLst>
                  <a:ext uri="{0D108BD9-81ED-4DB2-BD59-A6C34878D82A}">
                    <a16:rowId xmlns:a16="http://schemas.microsoft.com/office/drawing/2014/main" val="10008"/>
                  </a:ext>
                </a:extLst>
              </a:tr>
              <a:tr h="370840">
                <a:tc>
                  <a:txBody>
                    <a:bodyPr/>
                    <a:lstStyle/>
                    <a:p>
                      <a:pPr algn="ctr"/>
                      <a:r>
                        <a:rPr lang="en-US" dirty="0" smtClean="0"/>
                        <a:t>19</a:t>
                      </a:r>
                      <a:endParaRPr lang="en-US" dirty="0"/>
                    </a:p>
                  </a:txBody>
                  <a:tcPr/>
                </a:tc>
                <a:tc>
                  <a:txBody>
                    <a:bodyPr/>
                    <a:lstStyle/>
                    <a:p>
                      <a:r>
                        <a:rPr lang="en-US" dirty="0" smtClean="0"/>
                        <a:t>Apples</a:t>
                      </a:r>
                      <a:endParaRPr lang="en-US" dirty="0"/>
                    </a:p>
                  </a:txBody>
                  <a:tcPr/>
                </a:tc>
                <a:tc>
                  <a:txBody>
                    <a:bodyPr/>
                    <a:lstStyle/>
                    <a:p>
                      <a:pPr algn="ctr"/>
                      <a:r>
                        <a:rPr lang="en-US" dirty="0" smtClean="0"/>
                        <a:t>38</a:t>
                      </a:r>
                      <a:endParaRPr lang="en-US" dirty="0"/>
                    </a:p>
                  </a:txBody>
                  <a:tcPr/>
                </a:tc>
                <a:extLst>
                  <a:ext uri="{0D108BD9-81ED-4DB2-BD59-A6C34878D82A}">
                    <a16:rowId xmlns:a16="http://schemas.microsoft.com/office/drawing/2014/main" val="10009"/>
                  </a:ext>
                </a:extLst>
              </a:tr>
              <a:tr h="370840">
                <a:tc>
                  <a:txBody>
                    <a:bodyPr/>
                    <a:lstStyle/>
                    <a:p>
                      <a:pPr algn="ctr"/>
                      <a:r>
                        <a:rPr lang="en-US" dirty="0" smtClean="0"/>
                        <a:t>20</a:t>
                      </a:r>
                      <a:endParaRPr lang="en-US" dirty="0"/>
                    </a:p>
                  </a:txBody>
                  <a:tcPr/>
                </a:tc>
                <a:tc>
                  <a:txBody>
                    <a:bodyPr/>
                    <a:lstStyle/>
                    <a:p>
                      <a:r>
                        <a:rPr lang="en-US" dirty="0" smtClean="0"/>
                        <a:t>Corn</a:t>
                      </a:r>
                      <a:r>
                        <a:rPr lang="en-US" baseline="0" dirty="0" smtClean="0"/>
                        <a:t> for grain</a:t>
                      </a:r>
                      <a:endParaRPr lang="en-US" dirty="0"/>
                    </a:p>
                  </a:txBody>
                  <a:tcPr/>
                </a:tc>
                <a:tc>
                  <a:txBody>
                    <a:bodyPr/>
                    <a:lstStyle/>
                    <a:p>
                      <a:pPr algn="ctr"/>
                      <a:r>
                        <a:rPr lang="en-US" dirty="0" smtClean="0"/>
                        <a:t>35</a:t>
                      </a:r>
                      <a:endParaRPr lang="en-US" dirty="0"/>
                    </a:p>
                  </a:txBody>
                  <a:tcPr/>
                </a:tc>
                <a:extLst>
                  <a:ext uri="{0D108BD9-81ED-4DB2-BD59-A6C34878D82A}">
                    <a16:rowId xmlns:a16="http://schemas.microsoft.com/office/drawing/2014/main" val="10010"/>
                  </a:ext>
                </a:extLst>
              </a:tr>
            </a:tbl>
          </a:graphicData>
        </a:graphic>
      </p:graphicFrame>
      <p:sp>
        <p:nvSpPr>
          <p:cNvPr id="3" name="TextBox 2"/>
          <p:cNvSpPr txBox="1"/>
          <p:nvPr/>
        </p:nvSpPr>
        <p:spPr>
          <a:xfrm>
            <a:off x="1620951" y="6516910"/>
            <a:ext cx="7178440" cy="307777"/>
          </a:xfrm>
          <a:prstGeom prst="rect">
            <a:avLst/>
          </a:prstGeom>
          <a:noFill/>
        </p:spPr>
        <p:txBody>
          <a:bodyPr wrap="square" rtlCol="0">
            <a:spAutoFit/>
          </a:bodyPr>
          <a:lstStyle/>
          <a:p>
            <a:r>
              <a:rPr lang="en-US" sz="1400" dirty="0"/>
              <a:t>Source: Oregon Agriculture Facts &amp; Figures, July 2017</a:t>
            </a:r>
          </a:p>
        </p:txBody>
      </p:sp>
    </p:spTree>
    <p:extLst>
      <p:ext uri="{BB962C8B-B14F-4D97-AF65-F5344CB8AC3E}">
        <p14:creationId xmlns:p14="http://schemas.microsoft.com/office/powerpoint/2010/main" val="53783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Name the top 5 counties </a:t>
            </a:r>
            <a:br>
              <a:rPr lang="en-US" dirty="0" smtClean="0"/>
            </a:br>
            <a:r>
              <a:rPr lang="en-US" sz="2200" dirty="0"/>
              <a:t>(based value of production)</a:t>
            </a:r>
          </a:p>
        </p:txBody>
      </p:sp>
      <p:pic>
        <p:nvPicPr>
          <p:cNvPr id="4" name="Content Placeholder 3" descr="CountyOutline.jpg"/>
          <p:cNvPicPr>
            <a:picLocks noGrp="1" noChangeAspect="1"/>
          </p:cNvPicPr>
          <p:nvPr>
            <p:ph idx="1"/>
          </p:nvPr>
        </p:nvPicPr>
        <p:blipFill>
          <a:blip r:embed="rId3" cstate="print">
            <a:extLst>
              <a:ext uri="{28A0092B-C50C-407E-A947-70E740481C1C}">
                <a14:useLocalDpi xmlns:a14="http://schemas.microsoft.com/office/drawing/2010/main" val="0"/>
              </a:ext>
            </a:extLst>
          </a:blip>
          <a:srcRect l="-15381" r="-15381"/>
          <a:stretch>
            <a:fillRect/>
          </a:stretch>
        </p:blipFill>
        <p:spPr/>
      </p:pic>
      <p:sp>
        <p:nvSpPr>
          <p:cNvPr id="6" name="TextBox 5"/>
          <p:cNvSpPr txBox="1"/>
          <p:nvPr/>
        </p:nvSpPr>
        <p:spPr>
          <a:xfrm>
            <a:off x="3648693" y="2676550"/>
            <a:ext cx="366059" cy="584776"/>
          </a:xfrm>
          <a:prstGeom prst="rect">
            <a:avLst/>
          </a:prstGeom>
          <a:noFill/>
        </p:spPr>
        <p:txBody>
          <a:bodyPr wrap="square" rtlCol="0">
            <a:spAutoFit/>
          </a:bodyPr>
          <a:lstStyle/>
          <a:p>
            <a:r>
              <a:rPr lang="en-US" sz="3200" b="1" dirty="0">
                <a:solidFill>
                  <a:srgbClr val="FF0000"/>
                </a:solidFill>
              </a:rPr>
              <a:t>1</a:t>
            </a:r>
          </a:p>
        </p:txBody>
      </p:sp>
      <p:sp>
        <p:nvSpPr>
          <p:cNvPr id="8" name="TextBox 7"/>
          <p:cNvSpPr txBox="1"/>
          <p:nvPr/>
        </p:nvSpPr>
        <p:spPr>
          <a:xfrm>
            <a:off x="7489943" y="2014983"/>
            <a:ext cx="366059" cy="584776"/>
          </a:xfrm>
          <a:prstGeom prst="rect">
            <a:avLst/>
          </a:prstGeom>
          <a:noFill/>
        </p:spPr>
        <p:txBody>
          <a:bodyPr wrap="square" rtlCol="0">
            <a:spAutoFit/>
          </a:bodyPr>
          <a:lstStyle/>
          <a:p>
            <a:r>
              <a:rPr lang="en-US" sz="3200" b="1" dirty="0">
                <a:solidFill>
                  <a:srgbClr val="FF0000"/>
                </a:solidFill>
              </a:rPr>
              <a:t>2</a:t>
            </a:r>
          </a:p>
        </p:txBody>
      </p:sp>
      <p:sp>
        <p:nvSpPr>
          <p:cNvPr id="9" name="TextBox 8"/>
          <p:cNvSpPr txBox="1"/>
          <p:nvPr/>
        </p:nvSpPr>
        <p:spPr>
          <a:xfrm>
            <a:off x="6642215" y="2198432"/>
            <a:ext cx="366059" cy="584776"/>
          </a:xfrm>
          <a:prstGeom prst="rect">
            <a:avLst/>
          </a:prstGeom>
          <a:noFill/>
        </p:spPr>
        <p:txBody>
          <a:bodyPr wrap="square" rtlCol="0">
            <a:spAutoFit/>
          </a:bodyPr>
          <a:lstStyle/>
          <a:p>
            <a:r>
              <a:rPr lang="en-US" sz="3200" b="1" dirty="0">
                <a:solidFill>
                  <a:srgbClr val="FF0000"/>
                </a:solidFill>
              </a:rPr>
              <a:t>3</a:t>
            </a:r>
          </a:p>
        </p:txBody>
      </p:sp>
      <p:sp>
        <p:nvSpPr>
          <p:cNvPr id="10" name="TextBox 9"/>
          <p:cNvSpPr txBox="1"/>
          <p:nvPr/>
        </p:nvSpPr>
        <p:spPr>
          <a:xfrm>
            <a:off x="8649447" y="3708906"/>
            <a:ext cx="366059" cy="584776"/>
          </a:xfrm>
          <a:prstGeom prst="rect">
            <a:avLst/>
          </a:prstGeom>
          <a:noFill/>
        </p:spPr>
        <p:txBody>
          <a:bodyPr wrap="square" rtlCol="0">
            <a:spAutoFit/>
          </a:bodyPr>
          <a:lstStyle/>
          <a:p>
            <a:r>
              <a:rPr lang="en-US" sz="3200" b="1" dirty="0">
                <a:solidFill>
                  <a:srgbClr val="FF0000"/>
                </a:solidFill>
              </a:rPr>
              <a:t>4</a:t>
            </a:r>
          </a:p>
        </p:txBody>
      </p:sp>
      <p:sp>
        <p:nvSpPr>
          <p:cNvPr id="11" name="TextBox 10"/>
          <p:cNvSpPr txBox="1"/>
          <p:nvPr/>
        </p:nvSpPr>
        <p:spPr>
          <a:xfrm>
            <a:off x="4358205" y="2599759"/>
            <a:ext cx="366059" cy="584776"/>
          </a:xfrm>
          <a:prstGeom prst="rect">
            <a:avLst/>
          </a:prstGeom>
          <a:noFill/>
        </p:spPr>
        <p:txBody>
          <a:bodyPr wrap="square" rtlCol="0">
            <a:spAutoFit/>
          </a:bodyPr>
          <a:lstStyle/>
          <a:p>
            <a:r>
              <a:rPr lang="en-US" sz="3200" b="1" dirty="0">
                <a:solidFill>
                  <a:srgbClr val="FF0000"/>
                </a:solidFill>
              </a:rPr>
              <a:t>5</a:t>
            </a:r>
          </a:p>
        </p:txBody>
      </p:sp>
    </p:spTree>
    <p:extLst>
      <p:ext uri="{BB962C8B-B14F-4D97-AF65-F5344CB8AC3E}">
        <p14:creationId xmlns:p14="http://schemas.microsoft.com/office/powerpoint/2010/main" val="238436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effectLst/>
                <a:latin typeface="Myriad Pro" panose="020B0503030403020204" pitchFamily="34" charset="0"/>
              </a:rPr>
              <a:t>Workshop Overview</a:t>
            </a:r>
            <a:endParaRPr lang="en-US" dirty="0">
              <a:solidFill>
                <a:schemeClr val="bg2"/>
              </a:solidFill>
              <a:effectLst/>
              <a:latin typeface="Myriad Pro" panose="020B0503030403020204" pitchFamily="34" charset="0"/>
            </a:endParaRPr>
          </a:p>
        </p:txBody>
      </p:sp>
      <p:sp>
        <p:nvSpPr>
          <p:cNvPr id="4" name="TextBox 3"/>
          <p:cNvSpPr txBox="1"/>
          <p:nvPr/>
        </p:nvSpPr>
        <p:spPr>
          <a:xfrm>
            <a:off x="208546" y="1716506"/>
            <a:ext cx="3705727" cy="461665"/>
          </a:xfrm>
          <a:prstGeom prst="rect">
            <a:avLst/>
          </a:prstGeom>
          <a:noFill/>
        </p:spPr>
        <p:txBody>
          <a:bodyPr wrap="square" rtlCol="0">
            <a:spAutoFit/>
          </a:bodyPr>
          <a:lstStyle/>
          <a:p>
            <a:r>
              <a:rPr lang="en-US" sz="2400" dirty="0" smtClean="0"/>
              <a:t>What is agriculture?</a:t>
            </a:r>
            <a:endParaRPr lang="en-US" sz="2400" dirty="0"/>
          </a:p>
        </p:txBody>
      </p:sp>
      <p:sp>
        <p:nvSpPr>
          <p:cNvPr id="5" name="TextBox 4"/>
          <p:cNvSpPr txBox="1"/>
          <p:nvPr/>
        </p:nvSpPr>
        <p:spPr>
          <a:xfrm>
            <a:off x="6096000" y="1716505"/>
            <a:ext cx="4042611" cy="461665"/>
          </a:xfrm>
          <a:prstGeom prst="rect">
            <a:avLst/>
          </a:prstGeom>
          <a:noFill/>
        </p:spPr>
        <p:txBody>
          <a:bodyPr wrap="square" rtlCol="0">
            <a:spAutoFit/>
          </a:bodyPr>
          <a:lstStyle/>
          <a:p>
            <a:r>
              <a:rPr lang="en-US" sz="2400" dirty="0" smtClean="0"/>
              <a:t>Why teach agriculture?</a:t>
            </a:r>
            <a:endParaRPr lang="en-US" sz="2400" dirty="0"/>
          </a:p>
        </p:txBody>
      </p:sp>
      <p:sp>
        <p:nvSpPr>
          <p:cNvPr id="8" name="Right Arrow 7"/>
          <p:cNvSpPr/>
          <p:nvPr/>
        </p:nvSpPr>
        <p:spPr bwMode="auto">
          <a:xfrm>
            <a:off x="3657321" y="1875711"/>
            <a:ext cx="2133879" cy="245189"/>
          </a:xfrm>
          <a:prstGeom prst="rightArrow">
            <a:avLst/>
          </a:prstGeom>
          <a:solidFill>
            <a:schemeClr val="bg1">
              <a:lumMod val="50000"/>
            </a:schemeClr>
          </a:solidFill>
          <a:ln w="12700" cap="sq" cmpd="sng" algn="ctr">
            <a:solidFill>
              <a:schemeClr val="tx1"/>
            </a:solidFill>
            <a:prstDash val="solid"/>
            <a:round/>
            <a:headEnd type="none" w="sm" len="sm"/>
            <a:tailEnd type="none" w="sm" len="sm"/>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500661" y="2827877"/>
            <a:ext cx="4642839" cy="830997"/>
          </a:xfrm>
          <a:prstGeom prst="rect">
            <a:avLst/>
          </a:prstGeom>
          <a:noFill/>
        </p:spPr>
        <p:txBody>
          <a:bodyPr wrap="square" rtlCol="0">
            <a:spAutoFit/>
          </a:bodyPr>
          <a:lstStyle/>
          <a:p>
            <a:r>
              <a:rPr lang="en-US" sz="2400" dirty="0" smtClean="0"/>
              <a:t>What is Oregon Agriculture in the Classroom (AITC)?</a:t>
            </a:r>
            <a:endParaRPr lang="en-US" sz="2400" dirty="0"/>
          </a:p>
        </p:txBody>
      </p:sp>
      <p:sp>
        <p:nvSpPr>
          <p:cNvPr id="11" name="Right Arrow 10"/>
          <p:cNvSpPr/>
          <p:nvPr/>
        </p:nvSpPr>
        <p:spPr bwMode="auto">
          <a:xfrm>
            <a:off x="5007824" y="2987081"/>
            <a:ext cx="1898301" cy="251419"/>
          </a:xfrm>
          <a:prstGeom prst="rightArrow">
            <a:avLst/>
          </a:prstGeom>
          <a:solidFill>
            <a:schemeClr val="bg1">
              <a:lumMod val="50000"/>
            </a:schemeClr>
          </a:solidFill>
          <a:ln w="12700" cap="sq" cmpd="sng" algn="ctr">
            <a:solidFill>
              <a:schemeClr val="tx1"/>
            </a:solidFill>
            <a:prstDash val="solid"/>
            <a:round/>
            <a:headEnd type="none" w="sm" len="sm"/>
            <a:tailEnd type="none" w="sm" len="sm"/>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TextBox 11"/>
          <p:cNvSpPr txBox="1"/>
          <p:nvPr/>
        </p:nvSpPr>
        <p:spPr>
          <a:xfrm>
            <a:off x="6986920" y="2736381"/>
            <a:ext cx="4697080" cy="830997"/>
          </a:xfrm>
          <a:prstGeom prst="rect">
            <a:avLst/>
          </a:prstGeom>
          <a:noFill/>
        </p:spPr>
        <p:txBody>
          <a:bodyPr wrap="square" rtlCol="0">
            <a:spAutoFit/>
          </a:bodyPr>
          <a:lstStyle/>
          <a:p>
            <a:r>
              <a:rPr lang="en-US" sz="2400" dirty="0" smtClean="0"/>
              <a:t>How do I use Oregon AITC resources in my classroom?</a:t>
            </a:r>
            <a:endParaRPr lang="en-US" sz="2400" dirty="0"/>
          </a:p>
        </p:txBody>
      </p:sp>
      <p:sp>
        <p:nvSpPr>
          <p:cNvPr id="14" name="TextBox 13"/>
          <p:cNvSpPr txBox="1"/>
          <p:nvPr/>
        </p:nvSpPr>
        <p:spPr>
          <a:xfrm>
            <a:off x="5452325" y="4745621"/>
            <a:ext cx="3705727" cy="1200329"/>
          </a:xfrm>
          <a:prstGeom prst="rect">
            <a:avLst/>
          </a:prstGeom>
          <a:noFill/>
        </p:spPr>
        <p:txBody>
          <a:bodyPr wrap="square" rtlCol="0">
            <a:spAutoFit/>
          </a:bodyPr>
          <a:lstStyle/>
          <a:p>
            <a:r>
              <a:rPr lang="en-US" sz="2400" dirty="0" smtClean="0"/>
              <a:t>How do I stay connected with Oregon AITC?</a:t>
            </a:r>
            <a:endParaRPr lang="en-US" sz="2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6110" y="3743631"/>
            <a:ext cx="2685001" cy="2685001"/>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404" y="4207130"/>
            <a:ext cx="2859420" cy="1903302"/>
          </a:xfrm>
          <a:prstGeom prst="rect">
            <a:avLst/>
          </a:prstGeom>
        </p:spPr>
      </p:pic>
    </p:spTree>
    <p:extLst>
      <p:ext uri="{BB962C8B-B14F-4D97-AF65-F5344CB8AC3E}">
        <p14:creationId xmlns:p14="http://schemas.microsoft.com/office/powerpoint/2010/main" val="1850330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10 </a:t>
            </a:r>
            <a:r>
              <a:rPr lang="en-US" dirty="0" err="1" smtClean="0"/>
              <a:t>ag</a:t>
            </a:r>
            <a:r>
              <a:rPr lang="en-US" dirty="0" smtClean="0"/>
              <a:t> producing counties</a:t>
            </a:r>
            <a:endParaRPr lang="en-US" dirty="0"/>
          </a:p>
        </p:txBody>
      </p:sp>
      <p:graphicFrame>
        <p:nvGraphicFramePr>
          <p:cNvPr id="4" name="Content Placeholder 3"/>
          <p:cNvGraphicFramePr>
            <a:graphicFrameLocks noGrp="1"/>
          </p:cNvGraphicFramePr>
          <p:nvPr>
            <p:ph idx="1"/>
            <p:extLst/>
          </p:nvPr>
        </p:nvGraphicFramePr>
        <p:xfrm>
          <a:off x="3066576" y="1600200"/>
          <a:ext cx="5060928" cy="4079240"/>
        </p:xfrm>
        <a:graphic>
          <a:graphicData uri="http://schemas.openxmlformats.org/drawingml/2006/table">
            <a:tbl>
              <a:tblPr firstRow="1" bandRow="1">
                <a:tableStyleId>{073A0DAA-6AF3-43AB-8588-CEC1D06C72B9}</a:tableStyleId>
              </a:tblPr>
              <a:tblGrid>
                <a:gridCol w="781883">
                  <a:extLst>
                    <a:ext uri="{9D8B030D-6E8A-4147-A177-3AD203B41FA5}">
                      <a16:colId xmlns:a16="http://schemas.microsoft.com/office/drawing/2014/main" val="20000"/>
                    </a:ext>
                  </a:extLst>
                </a:gridCol>
                <a:gridCol w="1572511">
                  <a:extLst>
                    <a:ext uri="{9D8B030D-6E8A-4147-A177-3AD203B41FA5}">
                      <a16:colId xmlns:a16="http://schemas.microsoft.com/office/drawing/2014/main" val="20001"/>
                    </a:ext>
                  </a:extLst>
                </a:gridCol>
                <a:gridCol w="2706534">
                  <a:extLst>
                    <a:ext uri="{9D8B030D-6E8A-4147-A177-3AD203B41FA5}">
                      <a16:colId xmlns:a16="http://schemas.microsoft.com/office/drawing/2014/main" val="20002"/>
                    </a:ext>
                  </a:extLst>
                </a:gridCol>
              </a:tblGrid>
              <a:tr h="370840">
                <a:tc>
                  <a:txBody>
                    <a:bodyPr/>
                    <a:lstStyle/>
                    <a:p>
                      <a:pPr algn="ctr"/>
                      <a:r>
                        <a:rPr lang="en-US" dirty="0" smtClean="0"/>
                        <a:t>Rank</a:t>
                      </a:r>
                      <a:endParaRPr lang="en-US" dirty="0"/>
                    </a:p>
                  </a:txBody>
                  <a:tcPr/>
                </a:tc>
                <a:tc>
                  <a:txBody>
                    <a:bodyPr/>
                    <a:lstStyle/>
                    <a:p>
                      <a:r>
                        <a:rPr lang="en-US" dirty="0" smtClean="0"/>
                        <a:t>County</a:t>
                      </a:r>
                      <a:endParaRPr lang="en-US" dirty="0"/>
                    </a:p>
                  </a:txBody>
                  <a:tcPr/>
                </a:tc>
                <a:tc>
                  <a:txBody>
                    <a:bodyPr/>
                    <a:lstStyle/>
                    <a:p>
                      <a:pPr algn="ctr"/>
                      <a:r>
                        <a:rPr lang="en-US" dirty="0" smtClean="0"/>
                        <a:t>Values ($ millions)</a:t>
                      </a:r>
                      <a:endParaRPr lang="en-US" dirty="0"/>
                    </a:p>
                  </a:txBody>
                  <a:tcPr/>
                </a:tc>
                <a:extLst>
                  <a:ext uri="{0D108BD9-81ED-4DB2-BD59-A6C34878D82A}">
                    <a16:rowId xmlns:a16="http://schemas.microsoft.com/office/drawing/2014/main" val="10000"/>
                  </a:ext>
                </a:extLst>
              </a:tr>
              <a:tr h="370840">
                <a:tc>
                  <a:txBody>
                    <a:bodyPr/>
                    <a:lstStyle/>
                    <a:p>
                      <a:pPr algn="ctr"/>
                      <a:r>
                        <a:rPr lang="en-US" dirty="0" smtClean="0"/>
                        <a:t>1</a:t>
                      </a:r>
                      <a:endParaRPr lang="en-US" dirty="0"/>
                    </a:p>
                  </a:txBody>
                  <a:tcPr/>
                </a:tc>
                <a:tc>
                  <a:txBody>
                    <a:bodyPr/>
                    <a:lstStyle/>
                    <a:p>
                      <a:r>
                        <a:rPr lang="en-US" dirty="0" smtClean="0"/>
                        <a:t>Marion</a:t>
                      </a:r>
                      <a:endParaRPr lang="en-US" dirty="0"/>
                    </a:p>
                  </a:txBody>
                  <a:tcPr/>
                </a:tc>
                <a:tc>
                  <a:txBody>
                    <a:bodyPr/>
                    <a:lstStyle/>
                    <a:p>
                      <a:pPr algn="ctr"/>
                      <a:r>
                        <a:rPr lang="en-US" dirty="0" smtClean="0"/>
                        <a:t>639</a:t>
                      </a:r>
                      <a:endParaRPr lang="en-US" dirty="0"/>
                    </a:p>
                  </a:txBody>
                  <a:tcPr/>
                </a:tc>
                <a:extLst>
                  <a:ext uri="{0D108BD9-81ED-4DB2-BD59-A6C34878D82A}">
                    <a16:rowId xmlns:a16="http://schemas.microsoft.com/office/drawing/2014/main" val="10001"/>
                  </a:ext>
                </a:extLst>
              </a:tr>
              <a:tr h="370840">
                <a:tc>
                  <a:txBody>
                    <a:bodyPr/>
                    <a:lstStyle/>
                    <a:p>
                      <a:pPr algn="ctr"/>
                      <a:r>
                        <a:rPr lang="en-US" dirty="0" smtClean="0"/>
                        <a:t>2</a:t>
                      </a:r>
                      <a:endParaRPr lang="en-US" dirty="0"/>
                    </a:p>
                  </a:txBody>
                  <a:tcPr/>
                </a:tc>
                <a:tc>
                  <a:txBody>
                    <a:bodyPr/>
                    <a:lstStyle/>
                    <a:p>
                      <a:r>
                        <a:rPr lang="en-US" dirty="0" smtClean="0"/>
                        <a:t>Umatilla</a:t>
                      </a:r>
                      <a:endParaRPr lang="en-US" dirty="0"/>
                    </a:p>
                  </a:txBody>
                  <a:tcPr/>
                </a:tc>
                <a:tc>
                  <a:txBody>
                    <a:bodyPr/>
                    <a:lstStyle/>
                    <a:p>
                      <a:pPr algn="ctr"/>
                      <a:r>
                        <a:rPr lang="en-US" dirty="0" smtClean="0"/>
                        <a:t>487</a:t>
                      </a:r>
                      <a:endParaRPr lang="en-US" dirty="0"/>
                    </a:p>
                  </a:txBody>
                  <a:tcPr/>
                </a:tc>
                <a:extLst>
                  <a:ext uri="{0D108BD9-81ED-4DB2-BD59-A6C34878D82A}">
                    <a16:rowId xmlns:a16="http://schemas.microsoft.com/office/drawing/2014/main" val="10002"/>
                  </a:ext>
                </a:extLst>
              </a:tr>
              <a:tr h="370840">
                <a:tc>
                  <a:txBody>
                    <a:bodyPr/>
                    <a:lstStyle/>
                    <a:p>
                      <a:pPr algn="ctr"/>
                      <a:r>
                        <a:rPr lang="en-US" dirty="0" smtClean="0"/>
                        <a:t>3</a:t>
                      </a:r>
                      <a:endParaRPr lang="en-US" dirty="0"/>
                    </a:p>
                  </a:txBody>
                  <a:tcPr/>
                </a:tc>
                <a:tc>
                  <a:txBody>
                    <a:bodyPr/>
                    <a:lstStyle/>
                    <a:p>
                      <a:r>
                        <a:rPr lang="en-US" dirty="0" smtClean="0"/>
                        <a:t>Morrow</a:t>
                      </a:r>
                      <a:endParaRPr lang="en-US" dirty="0"/>
                    </a:p>
                  </a:txBody>
                  <a:tcPr/>
                </a:tc>
                <a:tc>
                  <a:txBody>
                    <a:bodyPr/>
                    <a:lstStyle/>
                    <a:p>
                      <a:pPr algn="ctr"/>
                      <a:r>
                        <a:rPr lang="en-US" dirty="0" smtClean="0"/>
                        <a:t>482</a:t>
                      </a:r>
                      <a:endParaRPr lang="en-US" dirty="0"/>
                    </a:p>
                  </a:txBody>
                  <a:tcPr/>
                </a:tc>
                <a:extLst>
                  <a:ext uri="{0D108BD9-81ED-4DB2-BD59-A6C34878D82A}">
                    <a16:rowId xmlns:a16="http://schemas.microsoft.com/office/drawing/2014/main" val="10003"/>
                  </a:ext>
                </a:extLst>
              </a:tr>
              <a:tr h="370840">
                <a:tc>
                  <a:txBody>
                    <a:bodyPr/>
                    <a:lstStyle/>
                    <a:p>
                      <a:pPr algn="ctr"/>
                      <a:r>
                        <a:rPr lang="en-US" dirty="0" smtClean="0"/>
                        <a:t>4</a:t>
                      </a:r>
                      <a:endParaRPr lang="en-US" dirty="0"/>
                    </a:p>
                  </a:txBody>
                  <a:tcPr/>
                </a:tc>
                <a:tc>
                  <a:txBody>
                    <a:bodyPr/>
                    <a:lstStyle/>
                    <a:p>
                      <a:r>
                        <a:rPr lang="en-US" dirty="0" smtClean="0"/>
                        <a:t>Malheur</a:t>
                      </a:r>
                      <a:endParaRPr lang="en-US" dirty="0"/>
                    </a:p>
                  </a:txBody>
                  <a:tcPr/>
                </a:tc>
                <a:tc>
                  <a:txBody>
                    <a:bodyPr/>
                    <a:lstStyle/>
                    <a:p>
                      <a:pPr algn="ctr"/>
                      <a:r>
                        <a:rPr lang="en-US" dirty="0" smtClean="0"/>
                        <a:t>373</a:t>
                      </a:r>
                      <a:endParaRPr lang="en-US" dirty="0"/>
                    </a:p>
                  </a:txBody>
                  <a:tcPr/>
                </a:tc>
                <a:extLst>
                  <a:ext uri="{0D108BD9-81ED-4DB2-BD59-A6C34878D82A}">
                    <a16:rowId xmlns:a16="http://schemas.microsoft.com/office/drawing/2014/main" val="10004"/>
                  </a:ext>
                </a:extLst>
              </a:tr>
              <a:tr h="370840">
                <a:tc>
                  <a:txBody>
                    <a:bodyPr/>
                    <a:lstStyle/>
                    <a:p>
                      <a:pPr algn="ctr"/>
                      <a:r>
                        <a:rPr lang="en-US" dirty="0" smtClean="0"/>
                        <a:t>5</a:t>
                      </a:r>
                      <a:endParaRPr lang="en-US" dirty="0"/>
                    </a:p>
                  </a:txBody>
                  <a:tcPr/>
                </a:tc>
                <a:tc>
                  <a:txBody>
                    <a:bodyPr/>
                    <a:lstStyle/>
                    <a:p>
                      <a:r>
                        <a:rPr lang="en-US" dirty="0" smtClean="0"/>
                        <a:t>Clackamas</a:t>
                      </a:r>
                      <a:endParaRPr lang="en-US" dirty="0"/>
                    </a:p>
                  </a:txBody>
                  <a:tcPr/>
                </a:tc>
                <a:tc>
                  <a:txBody>
                    <a:bodyPr/>
                    <a:lstStyle/>
                    <a:p>
                      <a:pPr algn="ctr"/>
                      <a:r>
                        <a:rPr lang="en-US" dirty="0" smtClean="0"/>
                        <a:t>343</a:t>
                      </a:r>
                      <a:endParaRPr lang="en-US" dirty="0"/>
                    </a:p>
                  </a:txBody>
                  <a:tcPr/>
                </a:tc>
                <a:extLst>
                  <a:ext uri="{0D108BD9-81ED-4DB2-BD59-A6C34878D82A}">
                    <a16:rowId xmlns:a16="http://schemas.microsoft.com/office/drawing/2014/main" val="10005"/>
                  </a:ext>
                </a:extLst>
              </a:tr>
              <a:tr h="370840">
                <a:tc>
                  <a:txBody>
                    <a:bodyPr/>
                    <a:lstStyle/>
                    <a:p>
                      <a:pPr algn="ctr"/>
                      <a:r>
                        <a:rPr lang="en-US" dirty="0" smtClean="0"/>
                        <a:t>6</a:t>
                      </a:r>
                      <a:endParaRPr lang="en-US" dirty="0"/>
                    </a:p>
                  </a:txBody>
                  <a:tcPr/>
                </a:tc>
                <a:tc>
                  <a:txBody>
                    <a:bodyPr/>
                    <a:lstStyle/>
                    <a:p>
                      <a:r>
                        <a:rPr lang="en-US" dirty="0" smtClean="0"/>
                        <a:t>Linn</a:t>
                      </a:r>
                      <a:endParaRPr lang="en-US" dirty="0"/>
                    </a:p>
                  </a:txBody>
                  <a:tcPr/>
                </a:tc>
                <a:tc>
                  <a:txBody>
                    <a:bodyPr/>
                    <a:lstStyle/>
                    <a:p>
                      <a:pPr algn="ctr"/>
                      <a:r>
                        <a:rPr lang="en-US" dirty="0" smtClean="0"/>
                        <a:t>301</a:t>
                      </a:r>
                      <a:endParaRPr lang="en-US" dirty="0"/>
                    </a:p>
                  </a:txBody>
                  <a:tcPr/>
                </a:tc>
                <a:extLst>
                  <a:ext uri="{0D108BD9-81ED-4DB2-BD59-A6C34878D82A}">
                    <a16:rowId xmlns:a16="http://schemas.microsoft.com/office/drawing/2014/main" val="10006"/>
                  </a:ext>
                </a:extLst>
              </a:tr>
              <a:tr h="370840">
                <a:tc>
                  <a:txBody>
                    <a:bodyPr/>
                    <a:lstStyle/>
                    <a:p>
                      <a:pPr algn="ctr"/>
                      <a:r>
                        <a:rPr lang="en-US" dirty="0" smtClean="0"/>
                        <a:t>7</a:t>
                      </a:r>
                      <a:endParaRPr lang="en-US" dirty="0"/>
                    </a:p>
                  </a:txBody>
                  <a:tcPr/>
                </a:tc>
                <a:tc>
                  <a:txBody>
                    <a:bodyPr/>
                    <a:lstStyle/>
                    <a:p>
                      <a:r>
                        <a:rPr lang="en-US" dirty="0" smtClean="0"/>
                        <a:t>Washington</a:t>
                      </a:r>
                      <a:endParaRPr lang="en-US" dirty="0"/>
                    </a:p>
                  </a:txBody>
                  <a:tcPr/>
                </a:tc>
                <a:tc>
                  <a:txBody>
                    <a:bodyPr/>
                    <a:lstStyle/>
                    <a:p>
                      <a:pPr algn="ctr"/>
                      <a:r>
                        <a:rPr lang="en-US" dirty="0" smtClean="0"/>
                        <a:t>292</a:t>
                      </a:r>
                      <a:endParaRPr lang="en-US" dirty="0"/>
                    </a:p>
                  </a:txBody>
                  <a:tcPr/>
                </a:tc>
                <a:extLst>
                  <a:ext uri="{0D108BD9-81ED-4DB2-BD59-A6C34878D82A}">
                    <a16:rowId xmlns:a16="http://schemas.microsoft.com/office/drawing/2014/main" val="10007"/>
                  </a:ext>
                </a:extLst>
              </a:tr>
              <a:tr h="370840">
                <a:tc>
                  <a:txBody>
                    <a:bodyPr/>
                    <a:lstStyle/>
                    <a:p>
                      <a:pPr algn="ctr"/>
                      <a:r>
                        <a:rPr lang="en-US" dirty="0" smtClean="0"/>
                        <a:t>8</a:t>
                      </a:r>
                      <a:endParaRPr lang="en-US" dirty="0"/>
                    </a:p>
                  </a:txBody>
                  <a:tcPr/>
                </a:tc>
                <a:tc>
                  <a:txBody>
                    <a:bodyPr/>
                    <a:lstStyle/>
                    <a:p>
                      <a:r>
                        <a:rPr lang="en-US" dirty="0" smtClean="0"/>
                        <a:t>Klamath</a:t>
                      </a:r>
                      <a:endParaRPr lang="en-US" dirty="0"/>
                    </a:p>
                  </a:txBody>
                  <a:tcPr/>
                </a:tc>
                <a:tc>
                  <a:txBody>
                    <a:bodyPr/>
                    <a:lstStyle/>
                    <a:p>
                      <a:pPr algn="ctr"/>
                      <a:r>
                        <a:rPr lang="en-US" dirty="0" smtClean="0"/>
                        <a:t>290</a:t>
                      </a:r>
                      <a:endParaRPr lang="en-US" dirty="0"/>
                    </a:p>
                  </a:txBody>
                  <a:tcPr/>
                </a:tc>
                <a:extLst>
                  <a:ext uri="{0D108BD9-81ED-4DB2-BD59-A6C34878D82A}">
                    <a16:rowId xmlns:a16="http://schemas.microsoft.com/office/drawing/2014/main" val="10008"/>
                  </a:ext>
                </a:extLst>
              </a:tr>
              <a:tr h="370840">
                <a:tc>
                  <a:txBody>
                    <a:bodyPr/>
                    <a:lstStyle/>
                    <a:p>
                      <a:pPr algn="ctr"/>
                      <a:r>
                        <a:rPr lang="en-US" dirty="0" smtClean="0"/>
                        <a:t>9</a:t>
                      </a:r>
                      <a:endParaRPr lang="en-US" dirty="0"/>
                    </a:p>
                  </a:txBody>
                  <a:tcPr/>
                </a:tc>
                <a:tc>
                  <a:txBody>
                    <a:bodyPr/>
                    <a:lstStyle/>
                    <a:p>
                      <a:r>
                        <a:rPr lang="en-US" dirty="0" smtClean="0"/>
                        <a:t>Yamhill</a:t>
                      </a:r>
                      <a:endParaRPr lang="en-US" dirty="0"/>
                    </a:p>
                  </a:txBody>
                  <a:tcPr/>
                </a:tc>
                <a:tc>
                  <a:txBody>
                    <a:bodyPr/>
                    <a:lstStyle/>
                    <a:p>
                      <a:pPr algn="ctr"/>
                      <a:r>
                        <a:rPr lang="en-US" dirty="0" smtClean="0"/>
                        <a:t>269</a:t>
                      </a:r>
                      <a:endParaRPr lang="en-US" dirty="0"/>
                    </a:p>
                  </a:txBody>
                  <a:tcPr/>
                </a:tc>
                <a:extLst>
                  <a:ext uri="{0D108BD9-81ED-4DB2-BD59-A6C34878D82A}">
                    <a16:rowId xmlns:a16="http://schemas.microsoft.com/office/drawing/2014/main" val="10009"/>
                  </a:ext>
                </a:extLst>
              </a:tr>
              <a:tr h="370840">
                <a:tc>
                  <a:txBody>
                    <a:bodyPr/>
                    <a:lstStyle/>
                    <a:p>
                      <a:pPr algn="ctr"/>
                      <a:r>
                        <a:rPr lang="en-US" dirty="0" smtClean="0"/>
                        <a:t>10</a:t>
                      </a:r>
                      <a:endParaRPr lang="en-US" dirty="0"/>
                    </a:p>
                  </a:txBody>
                  <a:tcPr/>
                </a:tc>
                <a:tc>
                  <a:txBody>
                    <a:bodyPr/>
                    <a:lstStyle/>
                    <a:p>
                      <a:r>
                        <a:rPr lang="en-US" dirty="0" smtClean="0"/>
                        <a:t>Polk</a:t>
                      </a:r>
                      <a:endParaRPr lang="en-US" dirty="0"/>
                    </a:p>
                  </a:txBody>
                  <a:tcPr/>
                </a:tc>
                <a:tc>
                  <a:txBody>
                    <a:bodyPr/>
                    <a:lstStyle/>
                    <a:p>
                      <a:pPr algn="ctr"/>
                      <a:r>
                        <a:rPr lang="en-US" dirty="0" smtClean="0"/>
                        <a:t>162</a:t>
                      </a:r>
                      <a:endParaRPr lang="en-US" dirty="0"/>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5614330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0271" y="-108155"/>
            <a:ext cx="13774994" cy="760033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71023" y="1608993"/>
            <a:ext cx="5493117" cy="4308231"/>
          </a:xfrm>
        </p:spPr>
      </p:pic>
      <p:pic>
        <p:nvPicPr>
          <p:cNvPr id="7"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4470" y="1"/>
            <a:ext cx="9144000" cy="7171605"/>
          </a:xfrm>
          <a:prstGeom prst="rect">
            <a:avLst/>
          </a:prstGeom>
        </p:spPr>
      </p:pic>
      <p:sp>
        <p:nvSpPr>
          <p:cNvPr id="6" name="Title 5"/>
          <p:cNvSpPr>
            <a:spLocks noGrp="1"/>
          </p:cNvSpPr>
          <p:nvPr>
            <p:ph type="title"/>
          </p:nvPr>
        </p:nvSpPr>
        <p:spPr/>
        <p:txBody>
          <a:bodyPr/>
          <a:lstStyle/>
          <a:p>
            <a:endParaRPr lang="en-US" dirty="0"/>
          </a:p>
        </p:txBody>
      </p:sp>
    </p:spTree>
    <p:extLst>
      <p:ext uri="{BB962C8B-B14F-4D97-AF65-F5344CB8AC3E}">
        <p14:creationId xmlns:p14="http://schemas.microsoft.com/office/powerpoint/2010/main" val="28642773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992774"/>
            <a:ext cx="10515600" cy="4351338"/>
          </a:xfrm>
        </p:spPr>
        <p:txBody>
          <a:bodyPr/>
          <a:lstStyle/>
          <a:p>
            <a:pPr marL="0" indent="0" algn="ctr">
              <a:buNone/>
              <a:defRPr/>
            </a:pPr>
            <a:r>
              <a:rPr lang="en-US" dirty="0" smtClean="0"/>
              <a:t>Seafood</a:t>
            </a:r>
            <a:r>
              <a:rPr lang="en-US" dirty="0"/>
              <a:t>–</a:t>
            </a:r>
            <a:r>
              <a:rPr lang="en-US" dirty="0" smtClean="0"/>
              <a:t> </a:t>
            </a:r>
            <a:r>
              <a:rPr lang="en-US" dirty="0"/>
              <a:t>including salmon, halibut, Dungeness crab, oysters and </a:t>
            </a:r>
            <a:r>
              <a:rPr lang="en-US" dirty="0" smtClean="0"/>
              <a:t>more. The coast is also home to </a:t>
            </a:r>
            <a:r>
              <a:rPr lang="en-US" dirty="0"/>
              <a:t>d</a:t>
            </a:r>
            <a:r>
              <a:rPr lang="en-US" dirty="0" smtClean="0"/>
              <a:t>airies, cranberries, </a:t>
            </a:r>
            <a:r>
              <a:rPr lang="en-US" dirty="0"/>
              <a:t>and </a:t>
            </a:r>
            <a:r>
              <a:rPr lang="en-US" dirty="0" smtClean="0"/>
              <a:t>unique crops like lily </a:t>
            </a:r>
            <a:r>
              <a:rPr lang="en-US" dirty="0"/>
              <a:t>bulbs. </a:t>
            </a:r>
          </a:p>
        </p:txBody>
      </p:sp>
      <p:sp>
        <p:nvSpPr>
          <p:cNvPr id="3" name="Title 2"/>
          <p:cNvSpPr>
            <a:spLocks noGrp="1"/>
          </p:cNvSpPr>
          <p:nvPr>
            <p:ph type="title"/>
          </p:nvPr>
        </p:nvSpPr>
        <p:spPr/>
        <p:txBody>
          <a:bodyPr/>
          <a:lstStyle/>
          <a:p>
            <a:pPr>
              <a:defRPr/>
            </a:pPr>
            <a:r>
              <a:rPr lang="en-US" dirty="0" smtClean="0"/>
              <a:t>Coastal Oregon</a:t>
            </a:r>
            <a:endParaRPr lang="en-US" dirty="0"/>
          </a:p>
        </p:txBody>
      </p:sp>
      <p:pic>
        <p:nvPicPr>
          <p:cNvPr id="53251" name="Picture 4" descr="33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4116" y="3695732"/>
            <a:ext cx="4056814" cy="30426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935822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59178" y="1879290"/>
            <a:ext cx="7502166" cy="4797481"/>
          </a:xfrm>
        </p:spPr>
        <p:txBody>
          <a:bodyPr/>
          <a:lstStyle/>
          <a:p>
            <a:pPr marL="0" indent="0" algn="ctr">
              <a:buNone/>
              <a:defRPr/>
            </a:pPr>
            <a:r>
              <a:rPr lang="en-US" dirty="0"/>
              <a:t>M</a:t>
            </a:r>
            <a:r>
              <a:rPr lang="en-US" dirty="0" smtClean="0"/>
              <a:t>ore </a:t>
            </a:r>
            <a:r>
              <a:rPr lang="en-US" dirty="0"/>
              <a:t>than 170 different commodities, ranging from grain and grass seed to fresh </a:t>
            </a:r>
            <a:r>
              <a:rPr lang="en-US" dirty="0" smtClean="0"/>
              <a:t>produce, nursery products, hazelnuts </a:t>
            </a:r>
            <a:r>
              <a:rPr lang="en-US" dirty="0"/>
              <a:t>to Christmas trees, cattle and poultry.</a:t>
            </a:r>
            <a:r>
              <a:rPr lang="en-US" dirty="0" smtClean="0"/>
              <a:t> </a:t>
            </a:r>
            <a:endParaRPr lang="en-US" dirty="0"/>
          </a:p>
        </p:txBody>
      </p:sp>
      <p:sp>
        <p:nvSpPr>
          <p:cNvPr id="3" name="Title 2"/>
          <p:cNvSpPr>
            <a:spLocks noGrp="1"/>
          </p:cNvSpPr>
          <p:nvPr>
            <p:ph type="title"/>
          </p:nvPr>
        </p:nvSpPr>
        <p:spPr/>
        <p:txBody>
          <a:bodyPr/>
          <a:lstStyle/>
          <a:p>
            <a:pPr>
              <a:defRPr/>
            </a:pPr>
            <a:r>
              <a:rPr lang="en-US" dirty="0" smtClean="0"/>
              <a:t>Willamette Valley</a:t>
            </a:r>
            <a:endParaRPr lang="en-US" dirty="0"/>
          </a:p>
        </p:txBody>
      </p:sp>
      <p:pic>
        <p:nvPicPr>
          <p:cNvPr id="49155" name="Picture 3" descr="DSC_000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3563" y="3639174"/>
            <a:ext cx="4209924" cy="2700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69953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defRPr/>
            </a:pPr>
            <a:r>
              <a:rPr lang="en-US" dirty="0"/>
              <a:t>This diverse region is home to </a:t>
            </a:r>
            <a:r>
              <a:rPr lang="en-US" dirty="0" smtClean="0"/>
              <a:t>sheep </a:t>
            </a:r>
            <a:r>
              <a:rPr lang="en-US" dirty="0"/>
              <a:t>and cattle, </a:t>
            </a:r>
            <a:r>
              <a:rPr lang="en-US" dirty="0" smtClean="0"/>
              <a:t>high</a:t>
            </a:r>
            <a:r>
              <a:rPr lang="en-US" dirty="0"/>
              <a:t>-quality </a:t>
            </a:r>
            <a:r>
              <a:rPr lang="en-US" dirty="0" smtClean="0"/>
              <a:t>pears and other tree fruit. </a:t>
            </a:r>
            <a:r>
              <a:rPr lang="en-US" dirty="0"/>
              <a:t>You’ll also find wine production, </a:t>
            </a:r>
            <a:r>
              <a:rPr lang="en-US" dirty="0" smtClean="0"/>
              <a:t>alfalfa, potatoes and </a:t>
            </a:r>
            <a:r>
              <a:rPr lang="en-US" dirty="0" err="1" smtClean="0"/>
              <a:t>cheesemakers</a:t>
            </a:r>
            <a:r>
              <a:rPr lang="en-US" dirty="0" smtClean="0"/>
              <a:t>.</a:t>
            </a:r>
            <a:endParaRPr lang="en-US" dirty="0"/>
          </a:p>
        </p:txBody>
      </p:sp>
      <p:sp>
        <p:nvSpPr>
          <p:cNvPr id="3" name="Title 2"/>
          <p:cNvSpPr>
            <a:spLocks noGrp="1"/>
          </p:cNvSpPr>
          <p:nvPr>
            <p:ph type="title"/>
          </p:nvPr>
        </p:nvSpPr>
        <p:spPr/>
        <p:txBody>
          <a:bodyPr/>
          <a:lstStyle/>
          <a:p>
            <a:pPr>
              <a:defRPr/>
            </a:pPr>
            <a:r>
              <a:rPr lang="en-US" dirty="0" smtClean="0"/>
              <a:t>Southern Oregon</a:t>
            </a:r>
            <a:endParaRPr lang="en-US" dirty="0"/>
          </a:p>
        </p:txBody>
      </p:sp>
      <p:pic>
        <p:nvPicPr>
          <p:cNvPr id="54275" name="Picture 3" descr="rogue_cheese cop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6984" y="3868465"/>
            <a:ext cx="4077909" cy="2743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735633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defRPr/>
            </a:pPr>
            <a:r>
              <a:rPr lang="en-US" dirty="0"/>
              <a:t>H</a:t>
            </a:r>
            <a:r>
              <a:rPr lang="en-US" dirty="0" smtClean="0"/>
              <a:t>ome </a:t>
            </a:r>
            <a:r>
              <a:rPr lang="en-US" dirty="0"/>
              <a:t>to a number of specialty seed crops, garlic, hay and beef cattle. </a:t>
            </a:r>
            <a:r>
              <a:rPr lang="en-US" dirty="0" smtClean="0"/>
              <a:t>The region </a:t>
            </a:r>
            <a:r>
              <a:rPr lang="en-US" dirty="0"/>
              <a:t>also produces an abundance of fresh vegetables.</a:t>
            </a:r>
            <a:r>
              <a:rPr lang="en-US" dirty="0" smtClean="0"/>
              <a:t> </a:t>
            </a:r>
            <a:endParaRPr lang="en-US" dirty="0"/>
          </a:p>
        </p:txBody>
      </p:sp>
      <p:sp>
        <p:nvSpPr>
          <p:cNvPr id="3" name="Title 2"/>
          <p:cNvSpPr>
            <a:spLocks noGrp="1"/>
          </p:cNvSpPr>
          <p:nvPr>
            <p:ph type="title"/>
          </p:nvPr>
        </p:nvSpPr>
        <p:spPr/>
        <p:txBody>
          <a:bodyPr/>
          <a:lstStyle/>
          <a:p>
            <a:pPr>
              <a:defRPr/>
            </a:pPr>
            <a:r>
              <a:rPr lang="en-US" dirty="0" smtClean="0"/>
              <a:t>High Desert</a:t>
            </a:r>
            <a:endParaRPr lang="en-US" dirty="0"/>
          </a:p>
        </p:txBody>
      </p:sp>
      <p:pic>
        <p:nvPicPr>
          <p:cNvPr id="55299" name="Picture 3" descr="garlic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58187" y="3693401"/>
            <a:ext cx="4058921" cy="3044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66713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67560" y="1871135"/>
            <a:ext cx="7476196" cy="4525963"/>
          </a:xfrm>
        </p:spPr>
        <p:txBody>
          <a:bodyPr/>
          <a:lstStyle/>
          <a:p>
            <a:pPr marL="0" indent="0" algn="ctr">
              <a:buNone/>
              <a:defRPr/>
            </a:pPr>
            <a:r>
              <a:rPr lang="en-US" dirty="0"/>
              <a:t>T</a:t>
            </a:r>
            <a:r>
              <a:rPr lang="en-US" dirty="0" smtClean="0"/>
              <a:t>he </a:t>
            </a:r>
            <a:r>
              <a:rPr lang="en-US" dirty="0"/>
              <a:t>state’s main wheat-producing area. You’ll also find </a:t>
            </a:r>
            <a:r>
              <a:rPr lang="en-US" dirty="0" smtClean="0"/>
              <a:t>potatoes</a:t>
            </a:r>
            <a:r>
              <a:rPr lang="en-US" dirty="0"/>
              <a:t>, onions, </a:t>
            </a:r>
            <a:r>
              <a:rPr lang="en-US" dirty="0" smtClean="0"/>
              <a:t>dairy cattle, vegetables </a:t>
            </a:r>
            <a:r>
              <a:rPr lang="en-US" dirty="0"/>
              <a:t>grown for processing, </a:t>
            </a:r>
            <a:r>
              <a:rPr lang="en-US" dirty="0" smtClean="0"/>
              <a:t>watermelon, </a:t>
            </a:r>
            <a:r>
              <a:rPr lang="en-US" dirty="0"/>
              <a:t>and </a:t>
            </a:r>
            <a:r>
              <a:rPr lang="en-US" dirty="0" smtClean="0"/>
              <a:t>alfalfa. </a:t>
            </a:r>
            <a:endParaRPr lang="en-US" dirty="0"/>
          </a:p>
        </p:txBody>
      </p:sp>
      <p:sp>
        <p:nvSpPr>
          <p:cNvPr id="3" name="Title 2"/>
          <p:cNvSpPr>
            <a:spLocks noGrp="1"/>
          </p:cNvSpPr>
          <p:nvPr>
            <p:ph type="title"/>
          </p:nvPr>
        </p:nvSpPr>
        <p:spPr/>
        <p:txBody>
          <a:bodyPr/>
          <a:lstStyle/>
          <a:p>
            <a:pPr>
              <a:defRPr/>
            </a:pPr>
            <a:r>
              <a:rPr lang="en-US" dirty="0" smtClean="0"/>
              <a:t>Columbia Basin</a:t>
            </a:r>
            <a:endParaRPr lang="en-US" dirty="0"/>
          </a:p>
        </p:txBody>
      </p:sp>
      <p:pic>
        <p:nvPicPr>
          <p:cNvPr id="51203" name="Picture 3" descr="tyson_raymond_field.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2502" y="3774398"/>
            <a:ext cx="4233152" cy="2765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70362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67560" y="1801461"/>
            <a:ext cx="7723133" cy="4525963"/>
          </a:xfrm>
        </p:spPr>
        <p:txBody>
          <a:bodyPr/>
          <a:lstStyle/>
          <a:p>
            <a:pPr marL="0" indent="0" algn="ctr">
              <a:buNone/>
              <a:defRPr/>
            </a:pPr>
            <a:r>
              <a:rPr lang="en-US" dirty="0"/>
              <a:t>Most of the nation’s onion production takes place </a:t>
            </a:r>
            <a:r>
              <a:rPr lang="en-US" dirty="0" smtClean="0"/>
              <a:t>along </a:t>
            </a:r>
            <a:r>
              <a:rPr lang="en-US" dirty="0"/>
              <a:t>the Idaho border in Treasure Valley. Other commodities </a:t>
            </a:r>
            <a:r>
              <a:rPr lang="en-US" dirty="0" smtClean="0"/>
              <a:t>in </a:t>
            </a:r>
            <a:r>
              <a:rPr lang="en-US" dirty="0"/>
              <a:t>the region include beef cattle, potatoes, mint and </a:t>
            </a:r>
            <a:r>
              <a:rPr lang="en-US" dirty="0" smtClean="0"/>
              <a:t>vegetables. </a:t>
            </a:r>
            <a:endParaRPr lang="en-US" dirty="0"/>
          </a:p>
        </p:txBody>
      </p:sp>
      <p:sp>
        <p:nvSpPr>
          <p:cNvPr id="3" name="Title 2"/>
          <p:cNvSpPr>
            <a:spLocks noGrp="1"/>
          </p:cNvSpPr>
          <p:nvPr>
            <p:ph type="title"/>
          </p:nvPr>
        </p:nvSpPr>
        <p:spPr/>
        <p:txBody>
          <a:bodyPr/>
          <a:lstStyle/>
          <a:p>
            <a:pPr>
              <a:defRPr/>
            </a:pPr>
            <a:r>
              <a:rPr lang="en-US" dirty="0" smtClean="0"/>
              <a:t>Northeast Oregon</a:t>
            </a:r>
            <a:endParaRPr lang="en-US" dirty="0"/>
          </a:p>
        </p:txBody>
      </p:sp>
      <p:pic>
        <p:nvPicPr>
          <p:cNvPr id="52227" name="Picture 3" descr="Reid Saito 0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9237" y="3668576"/>
            <a:ext cx="2162299" cy="2902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045674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defRPr/>
            </a:pPr>
            <a:r>
              <a:rPr lang="en-US" dirty="0"/>
              <a:t>L</a:t>
            </a:r>
            <a:r>
              <a:rPr lang="en-US" dirty="0" smtClean="0"/>
              <a:t>ivestock </a:t>
            </a:r>
            <a:r>
              <a:rPr lang="en-US" dirty="0"/>
              <a:t>dominates the area, with cattle grazing on thousands of acres of private rangeland. The area also produces onions, potatoes and sugar beets.</a:t>
            </a:r>
            <a:r>
              <a:rPr lang="en-US" dirty="0" smtClean="0"/>
              <a:t> </a:t>
            </a:r>
            <a:endParaRPr lang="en-US" dirty="0"/>
          </a:p>
        </p:txBody>
      </p:sp>
      <p:sp>
        <p:nvSpPr>
          <p:cNvPr id="3" name="Title 2"/>
          <p:cNvSpPr>
            <a:spLocks noGrp="1"/>
          </p:cNvSpPr>
          <p:nvPr>
            <p:ph type="title"/>
          </p:nvPr>
        </p:nvSpPr>
        <p:spPr/>
        <p:txBody>
          <a:bodyPr/>
          <a:lstStyle/>
          <a:p>
            <a:pPr>
              <a:defRPr/>
            </a:pPr>
            <a:r>
              <a:rPr lang="en-US" dirty="0" smtClean="0"/>
              <a:t>Southeast Oregon</a:t>
            </a:r>
            <a:endParaRPr lang="en-US" dirty="0"/>
          </a:p>
        </p:txBody>
      </p:sp>
      <p:pic>
        <p:nvPicPr>
          <p:cNvPr id="56323" name="Picture 3" descr="grazing_catt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3663" y="3827344"/>
            <a:ext cx="4256714" cy="2892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559402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We’re number one!</a:t>
            </a:r>
            <a:endParaRPr lang="en-US" dirty="0"/>
          </a:p>
        </p:txBody>
      </p:sp>
      <p:sp>
        <p:nvSpPr>
          <p:cNvPr id="3" name="Content Placeholder 2"/>
          <p:cNvSpPr>
            <a:spLocks noGrp="1"/>
          </p:cNvSpPr>
          <p:nvPr>
            <p:ph idx="1"/>
          </p:nvPr>
        </p:nvSpPr>
        <p:spPr>
          <a:xfrm>
            <a:off x="1898418" y="1833958"/>
            <a:ext cx="7338939" cy="4525963"/>
          </a:xfrm>
        </p:spPr>
        <p:txBody>
          <a:bodyPr>
            <a:normAutofit/>
          </a:bodyPr>
          <a:lstStyle/>
          <a:p>
            <a:r>
              <a:rPr lang="en-US" dirty="0" smtClean="0"/>
              <a:t>Oregon is ranked 1</a:t>
            </a:r>
            <a:r>
              <a:rPr lang="en-US" baseline="30000" dirty="0" smtClean="0"/>
              <a:t>st</a:t>
            </a:r>
            <a:r>
              <a:rPr lang="en-US" dirty="0" smtClean="0"/>
              <a:t> in the US for 12 commodities </a:t>
            </a:r>
          </a:p>
          <a:p>
            <a:pPr lvl="1"/>
            <a:r>
              <a:rPr lang="en-US" dirty="0" smtClean="0"/>
              <a:t>Blackberries, boysenberries, hazelnuts, </a:t>
            </a:r>
            <a:r>
              <a:rPr lang="en-US" dirty="0" err="1" smtClean="0"/>
              <a:t>orchardgrass</a:t>
            </a:r>
            <a:r>
              <a:rPr lang="en-US" dirty="0" smtClean="0"/>
              <a:t> seed, ryegrass seed, crimson clover, </a:t>
            </a:r>
            <a:r>
              <a:rPr lang="en-US" dirty="0"/>
              <a:t>red clover seed, fescue </a:t>
            </a:r>
            <a:r>
              <a:rPr lang="en-US" dirty="0" smtClean="0"/>
              <a:t>seed, potted florist azaleas, </a:t>
            </a:r>
            <a:r>
              <a:rPr lang="en-US" dirty="0" err="1" smtClean="0"/>
              <a:t>sugarbeet</a:t>
            </a:r>
            <a:r>
              <a:rPr lang="en-US" dirty="0" smtClean="0"/>
              <a:t> for seed, rhubarb, and Christmas trees</a:t>
            </a:r>
          </a:p>
        </p:txBody>
      </p:sp>
      <p:sp>
        <p:nvSpPr>
          <p:cNvPr id="4" name="TextBox 3"/>
          <p:cNvSpPr txBox="1"/>
          <p:nvPr/>
        </p:nvSpPr>
        <p:spPr>
          <a:xfrm>
            <a:off x="1609192" y="6503192"/>
            <a:ext cx="7178440" cy="307777"/>
          </a:xfrm>
          <a:prstGeom prst="rect">
            <a:avLst/>
          </a:prstGeom>
          <a:noFill/>
        </p:spPr>
        <p:txBody>
          <a:bodyPr wrap="square" rtlCol="0">
            <a:spAutoFit/>
          </a:bodyPr>
          <a:lstStyle/>
          <a:p>
            <a:r>
              <a:rPr lang="en-US" sz="1400" dirty="0"/>
              <a:t>Source: Oregon Agriculture Facts &amp; Figures, July 2017</a:t>
            </a:r>
          </a:p>
        </p:txBody>
      </p:sp>
    </p:spTree>
    <p:extLst>
      <p:ext uri="{BB962C8B-B14F-4D97-AF65-F5344CB8AC3E}">
        <p14:creationId xmlns:p14="http://schemas.microsoft.com/office/powerpoint/2010/main" val="3599788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5497" y="3313949"/>
            <a:ext cx="10515600" cy="1049504"/>
          </a:xfrm>
        </p:spPr>
        <p:txBody>
          <a:bodyPr>
            <a:noAutofit/>
          </a:bodyPr>
          <a:lstStyle/>
          <a:p>
            <a:pPr algn="ctr"/>
            <a:r>
              <a:rPr lang="en-US" sz="8000" dirty="0" smtClean="0">
                <a:solidFill>
                  <a:schemeClr val="bg2"/>
                </a:solidFill>
                <a:effectLst/>
                <a:latin typeface="Myriad Pro SemiExt" panose="020B0505030403020204" pitchFamily="34" charset="0"/>
              </a:rPr>
              <a:t>What is </a:t>
            </a:r>
            <a:br>
              <a:rPr lang="en-US" sz="8000" dirty="0" smtClean="0">
                <a:solidFill>
                  <a:schemeClr val="bg2"/>
                </a:solidFill>
                <a:effectLst/>
                <a:latin typeface="Myriad Pro SemiExt" panose="020B0505030403020204" pitchFamily="34" charset="0"/>
              </a:rPr>
            </a:br>
            <a:r>
              <a:rPr lang="en-US" sz="8000" dirty="0" smtClean="0">
                <a:solidFill>
                  <a:schemeClr val="bg2"/>
                </a:solidFill>
                <a:effectLst/>
                <a:latin typeface="Myriad Pro SemiExt" panose="020B0505030403020204" pitchFamily="34" charset="0"/>
              </a:rPr>
              <a:t>agriculture?</a:t>
            </a:r>
            <a:endParaRPr lang="en-US" sz="8000" dirty="0">
              <a:solidFill>
                <a:schemeClr val="bg2"/>
              </a:solidFill>
              <a:effectLst/>
              <a:latin typeface="Myriad Pro SemiExt" panose="020B0505030403020204" pitchFamily="34" charset="0"/>
            </a:endParaRPr>
          </a:p>
        </p:txBody>
      </p:sp>
    </p:spTree>
    <p:extLst>
      <p:ext uri="{BB962C8B-B14F-4D97-AF65-F5344CB8AC3E}">
        <p14:creationId xmlns:p14="http://schemas.microsoft.com/office/powerpoint/2010/main" val="3392982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114332" y="339617"/>
            <a:ext cx="6984511" cy="6040309"/>
          </a:xfrm>
          <a:prstGeom prst="rect">
            <a:avLst/>
          </a:prstGeom>
        </p:spPr>
      </p:pic>
      <p:sp>
        <p:nvSpPr>
          <p:cNvPr id="6" name="TextBox 5"/>
          <p:cNvSpPr txBox="1"/>
          <p:nvPr/>
        </p:nvSpPr>
        <p:spPr>
          <a:xfrm rot="19725243">
            <a:off x="3005620" y="2528024"/>
            <a:ext cx="5350291" cy="769441"/>
          </a:xfrm>
          <a:prstGeom prst="rect">
            <a:avLst/>
          </a:prstGeom>
          <a:noFill/>
        </p:spPr>
        <p:txBody>
          <a:bodyPr wrap="square" rtlCol="0">
            <a:spAutoFit/>
          </a:bodyPr>
          <a:lstStyle/>
          <a:p>
            <a:r>
              <a:rPr lang="en-US" sz="4400" b="1" dirty="0">
                <a:solidFill>
                  <a:schemeClr val="accent1">
                    <a:lumMod val="40000"/>
                    <a:lumOff val="60000"/>
                  </a:schemeClr>
                </a:solidFill>
              </a:rPr>
              <a:t>Where does it all go?</a:t>
            </a:r>
          </a:p>
        </p:txBody>
      </p:sp>
    </p:spTree>
    <p:extLst>
      <p:ext uri="{BB962C8B-B14F-4D97-AF65-F5344CB8AC3E}">
        <p14:creationId xmlns:p14="http://schemas.microsoft.com/office/powerpoint/2010/main" val="330205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Oregon agriculture markets</a:t>
            </a:r>
            <a:endParaRPr lang="en-US" dirty="0"/>
          </a:p>
        </p:txBody>
      </p:sp>
      <p:sp>
        <p:nvSpPr>
          <p:cNvPr id="3" name="Content Placeholder 2"/>
          <p:cNvSpPr>
            <a:spLocks noGrp="1"/>
          </p:cNvSpPr>
          <p:nvPr>
            <p:ph idx="1"/>
          </p:nvPr>
        </p:nvSpPr>
        <p:spPr/>
        <p:txBody>
          <a:bodyPr/>
          <a:lstStyle/>
          <a:p>
            <a:r>
              <a:rPr lang="en-US" dirty="0" smtClean="0"/>
              <a:t>Three-legged market stool</a:t>
            </a:r>
          </a:p>
          <a:p>
            <a:pPr lvl="1"/>
            <a:r>
              <a:rPr lang="en-US" dirty="0" smtClean="0"/>
              <a:t>Local (in state)</a:t>
            </a:r>
          </a:p>
          <a:p>
            <a:pPr lvl="1"/>
            <a:r>
              <a:rPr lang="en-US" dirty="0" smtClean="0"/>
              <a:t>Domestic (in country)</a:t>
            </a:r>
          </a:p>
          <a:p>
            <a:pPr lvl="1"/>
            <a:r>
              <a:rPr lang="en-US" dirty="0" smtClean="0"/>
              <a:t>Export (International)</a:t>
            </a:r>
          </a:p>
          <a:p>
            <a:r>
              <a:rPr lang="en-US" dirty="0" smtClean="0"/>
              <a:t>~75% leaves the state</a:t>
            </a:r>
          </a:p>
          <a:p>
            <a:pPr lvl="1"/>
            <a:r>
              <a:rPr lang="en-US" dirty="0" smtClean="0"/>
              <a:t>35% leaves the country</a:t>
            </a:r>
          </a:p>
          <a:p>
            <a:endParaRPr lang="en-US" dirty="0" smtClean="0"/>
          </a:p>
        </p:txBody>
      </p:sp>
    </p:spTree>
    <p:extLst>
      <p:ext uri="{BB962C8B-B14F-4D97-AF65-F5344CB8AC3E}">
        <p14:creationId xmlns:p14="http://schemas.microsoft.com/office/powerpoint/2010/main" val="9958009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a:t>
            </a:r>
            <a:endParaRPr lang="en-US" dirty="0"/>
          </a:p>
        </p:txBody>
      </p:sp>
      <p:sp>
        <p:nvSpPr>
          <p:cNvPr id="3" name="Content Placeholder 2"/>
          <p:cNvSpPr>
            <a:spLocks noGrp="1"/>
          </p:cNvSpPr>
          <p:nvPr>
            <p:ph idx="1"/>
          </p:nvPr>
        </p:nvSpPr>
        <p:spPr/>
        <p:txBody>
          <a:bodyPr/>
          <a:lstStyle/>
          <a:p>
            <a:r>
              <a:rPr lang="en-US" dirty="0" smtClean="0"/>
              <a:t>Farmers markets</a:t>
            </a:r>
          </a:p>
          <a:p>
            <a:pPr lvl="1"/>
            <a:r>
              <a:rPr lang="en-US" dirty="0" smtClean="0"/>
              <a:t>160 markets across the state</a:t>
            </a:r>
          </a:p>
          <a:p>
            <a:pPr lvl="1"/>
            <a:r>
              <a:rPr lang="en-US" dirty="0" smtClean="0"/>
              <a:t>More than 1,000 participating farmers</a:t>
            </a:r>
          </a:p>
          <a:p>
            <a:r>
              <a:rPr lang="en-US" dirty="0" smtClean="0"/>
              <a:t>Community Supported Agriculture</a:t>
            </a:r>
          </a:p>
          <a:p>
            <a:r>
              <a:rPr lang="en-US" dirty="0" smtClean="0"/>
              <a:t>U-pick</a:t>
            </a:r>
          </a:p>
          <a:p>
            <a:r>
              <a:rPr lang="en-US" dirty="0" smtClean="0"/>
              <a:t>Farm stands</a:t>
            </a:r>
          </a:p>
          <a:p>
            <a:r>
              <a:rPr lang="en-US" dirty="0" smtClean="0"/>
              <a:t>Direct sales</a:t>
            </a:r>
          </a:p>
          <a:p>
            <a:pPr marL="0" indent="0">
              <a:buNone/>
            </a:pPr>
            <a:endParaRPr lang="en-US" dirty="0"/>
          </a:p>
        </p:txBody>
      </p:sp>
    </p:spTree>
    <p:extLst>
      <p:ext uri="{BB962C8B-B14F-4D97-AF65-F5344CB8AC3E}">
        <p14:creationId xmlns:p14="http://schemas.microsoft.com/office/powerpoint/2010/main" val="30867452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a:t>
            </a:r>
            <a:endParaRPr lang="en-US" dirty="0"/>
          </a:p>
        </p:txBody>
      </p:sp>
      <p:sp>
        <p:nvSpPr>
          <p:cNvPr id="3" name="Content Placeholder 2"/>
          <p:cNvSpPr>
            <a:spLocks noGrp="1"/>
          </p:cNvSpPr>
          <p:nvPr>
            <p:ph idx="1"/>
          </p:nvPr>
        </p:nvSpPr>
        <p:spPr/>
        <p:txBody>
          <a:bodyPr/>
          <a:lstStyle/>
          <a:p>
            <a:endParaRPr lang="en-US"/>
          </a:p>
        </p:txBody>
      </p:sp>
      <p:pic>
        <p:nvPicPr>
          <p:cNvPr id="3074" name="Picture 2" descr="Image result for national county of farmers market directory list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8818" y="1690688"/>
            <a:ext cx="6708069" cy="5035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6174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Domestic (within US) 	</a:t>
            </a:r>
            <a:endParaRPr lang="en-US" dirty="0"/>
          </a:p>
        </p:txBody>
      </p:sp>
      <p:sp>
        <p:nvSpPr>
          <p:cNvPr id="3" name="Content Placeholder 2"/>
          <p:cNvSpPr>
            <a:spLocks noGrp="1"/>
          </p:cNvSpPr>
          <p:nvPr>
            <p:ph idx="1"/>
          </p:nvPr>
        </p:nvSpPr>
        <p:spPr/>
        <p:txBody>
          <a:bodyPr/>
          <a:lstStyle/>
          <a:p>
            <a:r>
              <a:rPr lang="en-US" dirty="0" smtClean="0"/>
              <a:t>Nursery</a:t>
            </a:r>
          </a:p>
          <a:p>
            <a:r>
              <a:rPr lang="en-US" dirty="0" smtClean="0"/>
              <a:t>Beef</a:t>
            </a:r>
          </a:p>
          <a:p>
            <a:r>
              <a:rPr lang="en-US" dirty="0" smtClean="0"/>
              <a:t>Dairy products </a:t>
            </a:r>
          </a:p>
          <a:p>
            <a:r>
              <a:rPr lang="en-US" dirty="0" smtClean="0"/>
              <a:t>Christmas trees</a:t>
            </a:r>
          </a:p>
          <a:p>
            <a:r>
              <a:rPr lang="en-US" dirty="0" smtClean="0"/>
              <a:t>Grass seed</a:t>
            </a:r>
          </a:p>
          <a:p>
            <a:r>
              <a:rPr lang="en-US" dirty="0" smtClean="0"/>
              <a:t>Vegetables</a:t>
            </a:r>
          </a:p>
          <a:p>
            <a:r>
              <a:rPr lang="en-US" dirty="0" smtClean="0"/>
              <a:t>Fruit</a:t>
            </a:r>
            <a:endParaRPr lang="en-US" dirty="0"/>
          </a:p>
        </p:txBody>
      </p:sp>
    </p:spTree>
    <p:extLst>
      <p:ext uri="{BB962C8B-B14F-4D97-AF65-F5344CB8AC3E}">
        <p14:creationId xmlns:p14="http://schemas.microsoft.com/office/powerpoint/2010/main" val="17388217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Exports 	</a:t>
            </a:r>
            <a:endParaRPr lang="en-US" dirty="0"/>
          </a:p>
        </p:txBody>
      </p:sp>
      <p:sp>
        <p:nvSpPr>
          <p:cNvPr id="3" name="Content Placeholder 2"/>
          <p:cNvSpPr>
            <a:spLocks noGrp="1"/>
          </p:cNvSpPr>
          <p:nvPr>
            <p:ph idx="1"/>
          </p:nvPr>
        </p:nvSpPr>
        <p:spPr>
          <a:xfrm>
            <a:off x="1679319" y="1950157"/>
            <a:ext cx="7723132" cy="4525963"/>
          </a:xfrm>
        </p:spPr>
        <p:txBody>
          <a:bodyPr/>
          <a:lstStyle/>
          <a:p>
            <a:r>
              <a:rPr lang="en-US" dirty="0" smtClean="0"/>
              <a:t>19% of total state exports</a:t>
            </a:r>
          </a:p>
          <a:p>
            <a:pPr marL="742950" lvl="2" indent="-342900"/>
            <a:r>
              <a:rPr lang="en-US" dirty="0"/>
              <a:t>Second largest export sector in terms of </a:t>
            </a:r>
            <a:r>
              <a:rPr lang="en-US" dirty="0" smtClean="0"/>
              <a:t>value</a:t>
            </a:r>
          </a:p>
          <a:p>
            <a:pPr marL="742950" lvl="2" indent="-342900"/>
            <a:r>
              <a:rPr lang="en-US" dirty="0"/>
              <a:t>Largest export sector in terms of volume</a:t>
            </a:r>
          </a:p>
          <a:p>
            <a:pPr marL="400050" lvl="2" indent="0">
              <a:buNone/>
            </a:pPr>
            <a:endParaRPr lang="en-US" dirty="0" smtClean="0"/>
          </a:p>
          <a:p>
            <a:r>
              <a:rPr lang="en-US" dirty="0" smtClean="0"/>
              <a:t>50% of the Port of Portland’s total tonnage of exports is agriculture</a:t>
            </a:r>
          </a:p>
          <a:p>
            <a:pPr marL="0" indent="0">
              <a:buNone/>
            </a:pPr>
            <a:endParaRPr lang="en-US" dirty="0" smtClean="0"/>
          </a:p>
          <a:p>
            <a:endParaRPr lang="en-US" dirty="0"/>
          </a:p>
        </p:txBody>
      </p:sp>
    </p:spTree>
    <p:extLst>
      <p:ext uri="{BB962C8B-B14F-4D97-AF65-F5344CB8AC3E}">
        <p14:creationId xmlns:p14="http://schemas.microsoft.com/office/powerpoint/2010/main" val="4809900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it going?	</a:t>
            </a:r>
            <a:endParaRPr lang="en-US" dirty="0"/>
          </a:p>
        </p:txBody>
      </p:sp>
      <p:sp>
        <p:nvSpPr>
          <p:cNvPr id="7" name="Content Placeholder 6"/>
          <p:cNvSpPr>
            <a:spLocks noGrp="1"/>
          </p:cNvSpPr>
          <p:nvPr>
            <p:ph idx="1"/>
          </p:nvPr>
        </p:nvSpPr>
        <p:spPr/>
        <p:txBody>
          <a:bodyPr/>
          <a:lstStyle/>
          <a:p>
            <a:endParaRPr lang="en-US"/>
          </a:p>
        </p:txBody>
      </p:sp>
      <p:sp>
        <p:nvSpPr>
          <p:cNvPr id="5" name="Content Placeholder 4"/>
          <p:cNvSpPr>
            <a:spLocks noGrp="1"/>
          </p:cNvSpPr>
          <p:nvPr>
            <p:ph sz="half" idx="4294967295"/>
          </p:nvPr>
        </p:nvSpPr>
        <p:spPr>
          <a:xfrm>
            <a:off x="1229032" y="2174875"/>
            <a:ext cx="5386388" cy="3951288"/>
          </a:xfrm>
        </p:spPr>
        <p:txBody>
          <a:bodyPr>
            <a:normAutofit/>
          </a:bodyPr>
          <a:lstStyle/>
          <a:p>
            <a:r>
              <a:rPr lang="en-US" dirty="0" smtClean="0"/>
              <a:t>Japan</a:t>
            </a:r>
          </a:p>
          <a:p>
            <a:r>
              <a:rPr lang="en-US" dirty="0" smtClean="0"/>
              <a:t>South Korea</a:t>
            </a:r>
          </a:p>
          <a:p>
            <a:r>
              <a:rPr lang="en-US" dirty="0" smtClean="0"/>
              <a:t>China</a:t>
            </a:r>
          </a:p>
          <a:p>
            <a:r>
              <a:rPr lang="en-US" dirty="0" smtClean="0"/>
              <a:t>Taiwan</a:t>
            </a:r>
          </a:p>
          <a:p>
            <a:r>
              <a:rPr lang="en-US" dirty="0" smtClean="0"/>
              <a:t>Brazil</a:t>
            </a:r>
          </a:p>
          <a:p>
            <a:r>
              <a:rPr lang="en-US" dirty="0" smtClean="0"/>
              <a:t>EU</a:t>
            </a:r>
          </a:p>
        </p:txBody>
      </p:sp>
      <p:sp>
        <p:nvSpPr>
          <p:cNvPr id="6" name="Content Placeholder 5"/>
          <p:cNvSpPr>
            <a:spLocks noGrp="1"/>
          </p:cNvSpPr>
          <p:nvPr>
            <p:ph sz="quarter" idx="4294967295"/>
          </p:nvPr>
        </p:nvSpPr>
        <p:spPr>
          <a:xfrm>
            <a:off x="6802438" y="2174875"/>
            <a:ext cx="5389562" cy="3951288"/>
          </a:xfrm>
        </p:spPr>
        <p:txBody>
          <a:bodyPr/>
          <a:lstStyle/>
          <a:p>
            <a:r>
              <a:rPr lang="en-US" dirty="0"/>
              <a:t>Middle East</a:t>
            </a:r>
          </a:p>
          <a:p>
            <a:r>
              <a:rPr lang="en-US" dirty="0"/>
              <a:t>Australia</a:t>
            </a:r>
          </a:p>
          <a:p>
            <a:r>
              <a:rPr lang="en-US" dirty="0"/>
              <a:t>New Zealand</a:t>
            </a:r>
          </a:p>
          <a:p>
            <a:r>
              <a:rPr lang="en-US" dirty="0"/>
              <a:t>Mexico</a:t>
            </a:r>
          </a:p>
          <a:p>
            <a:r>
              <a:rPr lang="en-US" dirty="0"/>
              <a:t>Canada</a:t>
            </a:r>
          </a:p>
          <a:p>
            <a:r>
              <a:rPr lang="en-US" dirty="0"/>
              <a:t>and more…</a:t>
            </a:r>
            <a:r>
              <a:rPr lang="en-US" dirty="0" smtClean="0"/>
              <a:t>…</a:t>
            </a:r>
            <a:endParaRPr lang="en-US" dirty="0"/>
          </a:p>
        </p:txBody>
      </p:sp>
    </p:spTree>
    <p:extLst>
      <p:ext uri="{BB962C8B-B14F-4D97-AF65-F5344CB8AC3E}">
        <p14:creationId xmlns:p14="http://schemas.microsoft.com/office/powerpoint/2010/main" val="28812179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exported?</a:t>
            </a:r>
            <a:endParaRPr lang="en-US" dirty="0"/>
          </a:p>
        </p:txBody>
      </p:sp>
      <p:sp>
        <p:nvSpPr>
          <p:cNvPr id="3" name="Content Placeholder 2"/>
          <p:cNvSpPr>
            <a:spLocks noGrp="1"/>
          </p:cNvSpPr>
          <p:nvPr>
            <p:ph idx="1"/>
          </p:nvPr>
        </p:nvSpPr>
        <p:spPr>
          <a:xfrm>
            <a:off x="1656229" y="1860391"/>
            <a:ext cx="7984482" cy="4777476"/>
          </a:xfrm>
        </p:spPr>
        <p:txBody>
          <a:bodyPr numCol="2">
            <a:normAutofit/>
          </a:bodyPr>
          <a:lstStyle/>
          <a:p>
            <a:r>
              <a:rPr lang="en-US" dirty="0" smtClean="0"/>
              <a:t>Hay</a:t>
            </a:r>
          </a:p>
          <a:p>
            <a:r>
              <a:rPr lang="en-US" dirty="0" smtClean="0"/>
              <a:t>Grass seed</a:t>
            </a:r>
          </a:p>
          <a:p>
            <a:r>
              <a:rPr lang="en-US" dirty="0" smtClean="0"/>
              <a:t>Straw</a:t>
            </a:r>
          </a:p>
          <a:p>
            <a:r>
              <a:rPr lang="en-US" dirty="0" smtClean="0"/>
              <a:t>Wheat and wheat products</a:t>
            </a:r>
          </a:p>
          <a:p>
            <a:r>
              <a:rPr lang="en-US" dirty="0" smtClean="0"/>
              <a:t>Potatoes (frozen, fresh)</a:t>
            </a:r>
          </a:p>
          <a:p>
            <a:r>
              <a:rPr lang="en-US" dirty="0" smtClean="0"/>
              <a:t>Beef</a:t>
            </a:r>
            <a:endParaRPr lang="en-US" dirty="0"/>
          </a:p>
          <a:p>
            <a:r>
              <a:rPr lang="en-US" dirty="0" smtClean="0"/>
              <a:t>Onions</a:t>
            </a:r>
          </a:p>
          <a:p>
            <a:r>
              <a:rPr lang="en-US" dirty="0" smtClean="0"/>
              <a:t>Hazelnuts</a:t>
            </a:r>
          </a:p>
          <a:p>
            <a:r>
              <a:rPr lang="en-US" dirty="0" smtClean="0"/>
              <a:t>Fish and seafood</a:t>
            </a:r>
          </a:p>
          <a:p>
            <a:r>
              <a:rPr lang="en-US" dirty="0" smtClean="0"/>
              <a:t>Cheese</a:t>
            </a:r>
          </a:p>
          <a:p>
            <a:r>
              <a:rPr lang="en-US" dirty="0" smtClean="0"/>
              <a:t>Wine</a:t>
            </a:r>
          </a:p>
          <a:p>
            <a:r>
              <a:rPr lang="en-US" dirty="0" smtClean="0"/>
              <a:t>Cherries</a:t>
            </a:r>
            <a:endParaRPr lang="en-US" dirty="0"/>
          </a:p>
          <a:p>
            <a:r>
              <a:rPr lang="en-US" dirty="0" smtClean="0"/>
              <a:t>Blueberries</a:t>
            </a:r>
          </a:p>
          <a:p>
            <a:r>
              <a:rPr lang="en-US" dirty="0" smtClean="0"/>
              <a:t>Christmas trees</a:t>
            </a:r>
          </a:p>
        </p:txBody>
      </p:sp>
    </p:spTree>
    <p:extLst>
      <p:ext uri="{BB962C8B-B14F-4D97-AF65-F5344CB8AC3E}">
        <p14:creationId xmlns:p14="http://schemas.microsoft.com/office/powerpoint/2010/main" val="28669732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 processors</a:t>
            </a:r>
            <a:endParaRPr lang="en-US" dirty="0"/>
          </a:p>
        </p:txBody>
      </p:sp>
      <p:sp>
        <p:nvSpPr>
          <p:cNvPr id="3" name="Content Placeholder 2"/>
          <p:cNvSpPr>
            <a:spLocks noGrp="1"/>
          </p:cNvSpPr>
          <p:nvPr>
            <p:ph idx="1"/>
          </p:nvPr>
        </p:nvSpPr>
        <p:spPr/>
        <p:txBody>
          <a:bodyPr/>
          <a:lstStyle/>
          <a:p>
            <a:r>
              <a:rPr lang="en-US" dirty="0" smtClean="0"/>
              <a:t>200 food processors in Oregon</a:t>
            </a:r>
          </a:p>
          <a:p>
            <a:r>
              <a:rPr lang="en-US" dirty="0" smtClean="0"/>
              <a:t>Multnomah County  leads Oregon in food processing </a:t>
            </a:r>
          </a:p>
          <a:p>
            <a:pPr lvl="1"/>
            <a:r>
              <a:rPr lang="en-US" dirty="0" smtClean="0"/>
              <a:t>Marion County is second</a:t>
            </a:r>
          </a:p>
        </p:txBody>
      </p:sp>
    </p:spTree>
    <p:extLst>
      <p:ext uri="{BB962C8B-B14F-4D97-AF65-F5344CB8AC3E}">
        <p14:creationId xmlns:p14="http://schemas.microsoft.com/office/powerpoint/2010/main" val="30060654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economic impact…</a:t>
            </a:r>
            <a:endParaRPr lang="en-US" dirty="0"/>
          </a:p>
        </p:txBody>
      </p:sp>
      <p:sp>
        <p:nvSpPr>
          <p:cNvPr id="3" name="Content Placeholder 2"/>
          <p:cNvSpPr>
            <a:spLocks noGrp="1"/>
          </p:cNvSpPr>
          <p:nvPr>
            <p:ph idx="1"/>
          </p:nvPr>
        </p:nvSpPr>
        <p:spPr/>
        <p:txBody>
          <a:bodyPr/>
          <a:lstStyle/>
          <a:p>
            <a:r>
              <a:rPr lang="en-US" dirty="0" smtClean="0"/>
              <a:t>15% of the state’s economy</a:t>
            </a:r>
          </a:p>
          <a:p>
            <a:pPr lvl="1"/>
            <a:r>
              <a:rPr lang="en-US" dirty="0"/>
              <a:t>$22.8 </a:t>
            </a:r>
            <a:r>
              <a:rPr lang="en-US" dirty="0" smtClean="0"/>
              <a:t>billion </a:t>
            </a:r>
          </a:p>
          <a:p>
            <a:pPr marL="342900" lvl="1" indent="-342900">
              <a:buFont typeface="Arial"/>
              <a:buChar char="•"/>
            </a:pPr>
            <a:r>
              <a:rPr lang="en-US" sz="3200" dirty="0"/>
              <a:t>Provides 326,000 jobs (full and part-time)</a:t>
            </a:r>
          </a:p>
          <a:p>
            <a:pPr marL="742950" lvl="2" indent="-342900"/>
            <a:r>
              <a:rPr lang="en-US" dirty="0" smtClean="0"/>
              <a:t>About 1 in 10</a:t>
            </a:r>
          </a:p>
          <a:p>
            <a:pPr marL="342900" lvl="1" indent="-342900">
              <a:buFont typeface="Arial"/>
              <a:buChar char="•"/>
            </a:pPr>
            <a:r>
              <a:rPr lang="en-US" sz="3200" dirty="0"/>
              <a:t>$5.2 billion (</a:t>
            </a:r>
            <a:r>
              <a:rPr lang="en-US" sz="3200" dirty="0" err="1"/>
              <a:t>farmgate</a:t>
            </a:r>
            <a:r>
              <a:rPr lang="en-US" sz="3200" dirty="0"/>
              <a:t> value)</a:t>
            </a:r>
          </a:p>
          <a:p>
            <a:endParaRPr lang="en-US" dirty="0"/>
          </a:p>
          <a:p>
            <a:pPr marL="457200" lvl="1" indent="0">
              <a:buNone/>
            </a:pPr>
            <a:endParaRPr lang="en-US" dirty="0"/>
          </a:p>
        </p:txBody>
      </p:sp>
    </p:spTree>
    <p:extLst>
      <p:ext uri="{BB962C8B-B14F-4D97-AF65-F5344CB8AC3E}">
        <p14:creationId xmlns:p14="http://schemas.microsoft.com/office/powerpoint/2010/main" val="15364274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chemeClr val="bg2"/>
                </a:solidFill>
                <a:effectLst/>
              </a:rPr>
              <a:t>Agriculture is…</a:t>
            </a:r>
            <a:endParaRPr lang="en-US" dirty="0">
              <a:solidFill>
                <a:schemeClr val="bg2"/>
              </a:solidFill>
              <a:effectLst/>
            </a:endParaRPr>
          </a:p>
        </p:txBody>
      </p:sp>
      <p:sp>
        <p:nvSpPr>
          <p:cNvPr id="8" name="Content Placeholder 7"/>
          <p:cNvSpPr>
            <a:spLocks noGrp="1"/>
          </p:cNvSpPr>
          <p:nvPr>
            <p:ph idx="1"/>
          </p:nvPr>
        </p:nvSpPr>
        <p:spPr/>
        <p:txBody>
          <a:bodyPr/>
          <a:lstStyle/>
          <a:p>
            <a:pPr marL="0" indent="0">
              <a:buNone/>
            </a:pPr>
            <a:endParaRPr lang="en-US" altLang="en-US" dirty="0" smtClean="0">
              <a:latin typeface="Myriad Pro Light" panose="020B0603030403020204" pitchFamily="34" charset="0"/>
            </a:endParaRPr>
          </a:p>
          <a:p>
            <a:pPr marL="0" indent="0">
              <a:buNone/>
            </a:pPr>
            <a:endParaRPr lang="en-US" altLang="en-US" dirty="0" smtClean="0">
              <a:latin typeface="Myriad Pro Light" panose="020B0603030403020204" pitchFamily="34" charset="0"/>
            </a:endParaRPr>
          </a:p>
          <a:p>
            <a:pPr marL="0" indent="0" algn="ctr">
              <a:buNone/>
            </a:pPr>
            <a:r>
              <a:rPr lang="en-US" altLang="en-US" sz="4000" dirty="0" smtClean="0">
                <a:latin typeface="Myriad Pro Light" panose="020B0603030403020204" pitchFamily="34" charset="0"/>
              </a:rPr>
              <a:t>“</a:t>
            </a:r>
            <a:r>
              <a:rPr lang="en-US" altLang="en-US" sz="4000" dirty="0">
                <a:latin typeface="Myriad Pro Light" panose="020B0603030403020204" pitchFamily="34" charset="0"/>
              </a:rPr>
              <a:t>The science, art or practice of cultivating the soil, producing crops, and raising livestock and in varying degrees the preparation and marketing of the resulting products.”</a:t>
            </a:r>
            <a:endParaRPr lang="en-US" altLang="en-US" sz="4000" dirty="0" smtClean="0">
              <a:latin typeface="Myriad Pro Light" panose="020B0603030403020204" pitchFamily="34" charset="0"/>
            </a:endParaRPr>
          </a:p>
          <a:p>
            <a:pPr marL="0" indent="0">
              <a:buNone/>
            </a:pPr>
            <a:endParaRPr lang="en-US" dirty="0"/>
          </a:p>
        </p:txBody>
      </p:sp>
    </p:spTree>
    <p:extLst>
      <p:ext uri="{BB962C8B-B14F-4D97-AF65-F5344CB8AC3E}">
        <p14:creationId xmlns:p14="http://schemas.microsoft.com/office/powerpoint/2010/main" val="1212451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p:txBody>
          <a:bodyPr/>
          <a:lstStyle/>
          <a:p>
            <a:r>
              <a:rPr lang="en-US" dirty="0" smtClean="0"/>
              <a:t>Prices</a:t>
            </a:r>
          </a:p>
          <a:p>
            <a:pPr lvl="1"/>
            <a:r>
              <a:rPr lang="en-US" dirty="0" smtClean="0"/>
              <a:t>‘Price takers’ </a:t>
            </a:r>
            <a:r>
              <a:rPr lang="en-US" dirty="0"/>
              <a:t>not </a:t>
            </a:r>
            <a:r>
              <a:rPr lang="en-US" dirty="0" smtClean="0"/>
              <a:t>‘price makers’</a:t>
            </a:r>
          </a:p>
          <a:p>
            <a:pPr lvl="1"/>
            <a:r>
              <a:rPr lang="en-US" dirty="0" smtClean="0"/>
              <a:t>Volatility </a:t>
            </a:r>
          </a:p>
          <a:p>
            <a:r>
              <a:rPr lang="en-US" dirty="0"/>
              <a:t>Weather</a:t>
            </a:r>
          </a:p>
          <a:p>
            <a:pPr lvl="1"/>
            <a:r>
              <a:rPr lang="en-US" dirty="0" smtClean="0"/>
              <a:t>Drought</a:t>
            </a:r>
            <a:endParaRPr lang="en-US" dirty="0"/>
          </a:p>
          <a:p>
            <a:r>
              <a:rPr lang="en-US" dirty="0" smtClean="0"/>
              <a:t>Finding help</a:t>
            </a:r>
          </a:p>
          <a:p>
            <a:r>
              <a:rPr lang="en-US" dirty="0" smtClean="0"/>
              <a:t>Transportation</a:t>
            </a:r>
          </a:p>
          <a:p>
            <a:r>
              <a:rPr lang="en-US" dirty="0" smtClean="0"/>
              <a:t>Global competition</a:t>
            </a:r>
            <a:endParaRPr lang="en-US" dirty="0"/>
          </a:p>
        </p:txBody>
      </p:sp>
    </p:spTree>
    <p:extLst>
      <p:ext uri="{BB962C8B-B14F-4D97-AF65-F5344CB8AC3E}">
        <p14:creationId xmlns:p14="http://schemas.microsoft.com/office/powerpoint/2010/main" val="22240816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211258"/>
            <a:ext cx="7208194" cy="4525963"/>
          </a:xfrm>
        </p:spPr>
        <p:txBody>
          <a:bodyPr/>
          <a:lstStyle/>
          <a:p>
            <a:pPr>
              <a:defRPr/>
            </a:pPr>
            <a:r>
              <a:rPr lang="en-US" dirty="0" smtClean="0"/>
              <a:t>Oregon agriculture is incredibly diverse</a:t>
            </a:r>
          </a:p>
          <a:p>
            <a:pPr>
              <a:defRPr/>
            </a:pPr>
            <a:endParaRPr lang="en-US" dirty="0" smtClean="0"/>
          </a:p>
          <a:p>
            <a:pPr>
              <a:defRPr/>
            </a:pPr>
            <a:r>
              <a:rPr lang="en-US" dirty="0" smtClean="0"/>
              <a:t>Diversity in crops, production systems, farm sizes, and markets keeps the industry resilient</a:t>
            </a:r>
          </a:p>
          <a:p>
            <a:pPr>
              <a:defRPr/>
            </a:pPr>
            <a:endParaRPr lang="en-US" dirty="0" smtClean="0"/>
          </a:p>
          <a:p>
            <a:pPr>
              <a:defRPr/>
            </a:pPr>
            <a:r>
              <a:rPr lang="en-US" dirty="0"/>
              <a:t>Oregon agriculture is important to Oregon’s </a:t>
            </a:r>
            <a:r>
              <a:rPr lang="en-US" dirty="0" smtClean="0"/>
              <a:t>economy</a:t>
            </a:r>
            <a:endParaRPr lang="en-US" dirty="0"/>
          </a:p>
        </p:txBody>
      </p:sp>
      <p:sp>
        <p:nvSpPr>
          <p:cNvPr id="3" name="Title 2"/>
          <p:cNvSpPr>
            <a:spLocks noGrp="1"/>
          </p:cNvSpPr>
          <p:nvPr>
            <p:ph type="title"/>
          </p:nvPr>
        </p:nvSpPr>
        <p:spPr/>
        <p:txBody>
          <a:bodyPr/>
          <a:lstStyle/>
          <a:p>
            <a:pPr>
              <a:defRPr/>
            </a:pPr>
            <a:r>
              <a:rPr lang="en-US" dirty="0" smtClean="0"/>
              <a:t>Key points</a:t>
            </a:r>
            <a:endParaRPr lang="en-US" dirty="0"/>
          </a:p>
        </p:txBody>
      </p:sp>
    </p:spTree>
    <p:extLst>
      <p:ext uri="{BB962C8B-B14F-4D97-AF65-F5344CB8AC3E}">
        <p14:creationId xmlns:p14="http://schemas.microsoft.com/office/powerpoint/2010/main" val="122894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effectLst/>
                <a:latin typeface="Myriad Pro SemiExt" panose="020B0505030403020204" pitchFamily="34" charset="0"/>
              </a:rPr>
              <a:t>Why teach agriculture?</a:t>
            </a:r>
            <a:endParaRPr lang="en-US" dirty="0">
              <a:solidFill>
                <a:schemeClr val="bg2"/>
              </a:solidFill>
              <a:effectLst/>
              <a:latin typeface="Myriad Pro SemiExt" panose="020B0505030403020204" pitchFamily="34" charset="0"/>
            </a:endParaRPr>
          </a:p>
        </p:txBody>
      </p:sp>
      <p:sp>
        <p:nvSpPr>
          <p:cNvPr id="3" name="Content Placeholder 2"/>
          <p:cNvSpPr>
            <a:spLocks noGrp="1"/>
          </p:cNvSpPr>
          <p:nvPr>
            <p:ph idx="1"/>
          </p:nvPr>
        </p:nvSpPr>
        <p:spPr>
          <a:xfrm>
            <a:off x="673100" y="2048933"/>
            <a:ext cx="11176000" cy="4038600"/>
          </a:xfrm>
        </p:spPr>
        <p:txBody>
          <a:bodyPr>
            <a:normAutofit fontScale="77500" lnSpcReduction="20000"/>
          </a:bodyPr>
          <a:lstStyle/>
          <a:p>
            <a:r>
              <a:rPr lang="en-US" sz="3600" dirty="0" smtClean="0"/>
              <a:t>Everyone eats, we are all involved in agriculture- easily transferred to students’ everyday lives</a:t>
            </a:r>
          </a:p>
          <a:p>
            <a:pPr marL="0" indent="0">
              <a:buNone/>
            </a:pPr>
            <a:endParaRPr lang="en-US" sz="3600" dirty="0" smtClean="0"/>
          </a:p>
          <a:p>
            <a:r>
              <a:rPr lang="en-US" sz="3600" dirty="0" smtClean="0"/>
              <a:t>Today’s kids are far-removed </a:t>
            </a:r>
            <a:r>
              <a:rPr lang="en-US" sz="3600" dirty="0"/>
              <a:t>from production agriculture (1% of Oregonians are farmers</a:t>
            </a:r>
            <a:r>
              <a:rPr lang="en-US" sz="3600" dirty="0" smtClean="0"/>
              <a:t>)</a:t>
            </a:r>
          </a:p>
          <a:p>
            <a:endParaRPr lang="en-US" sz="3600" dirty="0" smtClean="0"/>
          </a:p>
          <a:p>
            <a:r>
              <a:rPr lang="en-US" sz="3600" dirty="0" smtClean="0"/>
              <a:t>Agriculture provides an arena for real-world discovery and problem-solving</a:t>
            </a:r>
          </a:p>
          <a:p>
            <a:endParaRPr lang="en-US" sz="3600" dirty="0"/>
          </a:p>
          <a:p>
            <a:r>
              <a:rPr lang="en-US" sz="3600" dirty="0" smtClean="0"/>
              <a:t>Powerful context for experiential learning</a:t>
            </a:r>
          </a:p>
          <a:p>
            <a:endParaRPr lang="en-US" sz="3600" dirty="0" smtClean="0"/>
          </a:p>
        </p:txBody>
      </p:sp>
    </p:spTree>
    <p:extLst>
      <p:ext uri="{BB962C8B-B14F-4D97-AF65-F5344CB8AC3E}">
        <p14:creationId xmlns:p14="http://schemas.microsoft.com/office/powerpoint/2010/main" val="2111455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effectLst/>
                <a:latin typeface="Myriad Pro SemiExt" panose="020B0505030403020204" pitchFamily="34" charset="0"/>
              </a:rPr>
              <a:t>Why teach agriculture?</a:t>
            </a:r>
            <a:endParaRPr lang="en-US" dirty="0">
              <a:solidFill>
                <a:schemeClr val="bg2"/>
              </a:solidFill>
              <a:effectLst/>
              <a:latin typeface="Myriad Pro SemiExt" panose="020B0505030403020204" pitchFamily="34" charset="0"/>
            </a:endParaRPr>
          </a:p>
        </p:txBody>
      </p:sp>
      <p:sp>
        <p:nvSpPr>
          <p:cNvPr id="3" name="Content Placeholder 2"/>
          <p:cNvSpPr>
            <a:spLocks noGrp="1"/>
          </p:cNvSpPr>
          <p:nvPr>
            <p:ph idx="1"/>
          </p:nvPr>
        </p:nvSpPr>
        <p:spPr/>
        <p:txBody>
          <a:bodyPr/>
          <a:lstStyle/>
          <a:p>
            <a:pPr marL="0" indent="0">
              <a:buNone/>
            </a:pPr>
            <a:r>
              <a:rPr lang="en-US" dirty="0" smtClean="0"/>
              <a:t>Teach students about:</a:t>
            </a:r>
          </a:p>
          <a:p>
            <a:r>
              <a:rPr lang="en-US" dirty="0" smtClean="0"/>
              <a:t>Where their food/fiber comes from</a:t>
            </a:r>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1745" y="2748131"/>
            <a:ext cx="5783357" cy="3766762"/>
          </a:xfrm>
          <a:prstGeom prst="rect">
            <a:avLst/>
          </a:prstGeom>
        </p:spPr>
      </p:pic>
    </p:spTree>
    <p:extLst>
      <p:ext uri="{BB962C8B-B14F-4D97-AF65-F5344CB8AC3E}">
        <p14:creationId xmlns:p14="http://schemas.microsoft.com/office/powerpoint/2010/main" val="2367244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effectLst/>
                <a:latin typeface="Myriad Pro SemiExt" panose="020B0505030403020204" pitchFamily="34" charset="0"/>
              </a:rPr>
              <a:t>Why teach agriculture?</a:t>
            </a:r>
            <a:endParaRPr lang="en-US" dirty="0">
              <a:solidFill>
                <a:schemeClr val="bg2"/>
              </a:solidFill>
              <a:effectLst/>
              <a:latin typeface="Myriad Pro SemiExt" panose="020B0505030403020204" pitchFamily="34" charset="0"/>
            </a:endParaRPr>
          </a:p>
        </p:txBody>
      </p:sp>
      <p:sp>
        <p:nvSpPr>
          <p:cNvPr id="3" name="Content Placeholder 2"/>
          <p:cNvSpPr>
            <a:spLocks noGrp="1"/>
          </p:cNvSpPr>
          <p:nvPr>
            <p:ph idx="1"/>
          </p:nvPr>
        </p:nvSpPr>
        <p:spPr/>
        <p:txBody>
          <a:bodyPr/>
          <a:lstStyle/>
          <a:p>
            <a:pPr marL="0" indent="0">
              <a:buNone/>
            </a:pPr>
            <a:r>
              <a:rPr lang="en-US" dirty="0" smtClean="0"/>
              <a:t>Teach students about:</a:t>
            </a:r>
          </a:p>
          <a:p>
            <a:r>
              <a:rPr lang="en-US" dirty="0" smtClean="0"/>
              <a:t>Where their food/fiber comes from</a:t>
            </a:r>
          </a:p>
          <a:p>
            <a:r>
              <a:rPr lang="en-US" dirty="0" smtClean="0"/>
              <a:t>Jobs/Careers</a:t>
            </a:r>
          </a:p>
          <a:p>
            <a:pPr marL="0" indent="0">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8320" y="3729676"/>
            <a:ext cx="4491395" cy="300624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29676"/>
            <a:ext cx="4008320" cy="300624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0283" y="3729676"/>
            <a:ext cx="4552950" cy="3006240"/>
          </a:xfrm>
          <a:prstGeom prst="rect">
            <a:avLst/>
          </a:prstGeom>
        </p:spPr>
      </p:pic>
    </p:spTree>
    <p:extLst>
      <p:ext uri="{BB962C8B-B14F-4D97-AF65-F5344CB8AC3E}">
        <p14:creationId xmlns:p14="http://schemas.microsoft.com/office/powerpoint/2010/main" val="2274114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effectLst/>
                <a:latin typeface="Myriad Pro SemiExt" panose="020B0505030403020204" pitchFamily="34" charset="0"/>
              </a:rPr>
              <a:t>Why teach agriculture?</a:t>
            </a:r>
            <a:endParaRPr lang="en-US" dirty="0">
              <a:solidFill>
                <a:schemeClr val="bg2"/>
              </a:solidFill>
              <a:effectLst/>
              <a:latin typeface="Myriad Pro SemiExt" panose="020B0505030403020204" pitchFamily="34" charset="0"/>
            </a:endParaRPr>
          </a:p>
        </p:txBody>
      </p:sp>
      <p:sp>
        <p:nvSpPr>
          <p:cNvPr id="3" name="Content Placeholder 2"/>
          <p:cNvSpPr>
            <a:spLocks noGrp="1"/>
          </p:cNvSpPr>
          <p:nvPr>
            <p:ph idx="1"/>
          </p:nvPr>
        </p:nvSpPr>
        <p:spPr/>
        <p:txBody>
          <a:bodyPr/>
          <a:lstStyle/>
          <a:p>
            <a:pPr marL="0" indent="0">
              <a:buNone/>
            </a:pPr>
            <a:r>
              <a:rPr lang="en-US" dirty="0" smtClean="0"/>
              <a:t>Teach students about:</a:t>
            </a:r>
          </a:p>
          <a:p>
            <a:r>
              <a:rPr lang="en-US" dirty="0" smtClean="0"/>
              <a:t>Where their food/fiber comes from</a:t>
            </a:r>
          </a:p>
          <a:p>
            <a:r>
              <a:rPr lang="en-US" dirty="0" smtClean="0"/>
              <a:t>Jobs/Careers</a:t>
            </a:r>
          </a:p>
          <a:p>
            <a:r>
              <a:rPr lang="en-US" dirty="0" smtClean="0"/>
              <a:t>Hands-On Learning is fun!</a:t>
            </a:r>
          </a:p>
          <a:p>
            <a:endParaRPr lang="en-US" dirty="0" smtClean="0"/>
          </a:p>
          <a:p>
            <a:pPr marL="0" indent="0">
              <a:buNone/>
            </a:pPr>
            <a:endParaRPr lang="en-US" dirty="0" smtClean="0"/>
          </a:p>
          <a:p>
            <a:pPr marL="0" indent="0">
              <a:buNone/>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9580" y="1825625"/>
            <a:ext cx="4921093" cy="3675631"/>
          </a:xfrm>
          <a:prstGeom prst="rect">
            <a:avLst/>
          </a:prstGeom>
        </p:spPr>
      </p:pic>
    </p:spTree>
    <p:extLst>
      <p:ext uri="{BB962C8B-B14F-4D97-AF65-F5344CB8AC3E}">
        <p14:creationId xmlns:p14="http://schemas.microsoft.com/office/powerpoint/2010/main" val="2511894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effectLst/>
                <a:latin typeface="Myriad Pro SemiExt" panose="020B0505030403020204" pitchFamily="34" charset="0"/>
              </a:rPr>
              <a:t>Why teach agriculture?</a:t>
            </a:r>
            <a:endParaRPr lang="en-US" dirty="0">
              <a:solidFill>
                <a:schemeClr val="bg2"/>
              </a:solidFill>
              <a:effectLst/>
              <a:latin typeface="Myriad Pro SemiExt" panose="020B0505030403020204" pitchFamily="34" charset="0"/>
            </a:endParaRPr>
          </a:p>
        </p:txBody>
      </p:sp>
      <p:sp>
        <p:nvSpPr>
          <p:cNvPr id="3" name="Content Placeholder 2"/>
          <p:cNvSpPr>
            <a:spLocks noGrp="1"/>
          </p:cNvSpPr>
          <p:nvPr>
            <p:ph idx="1"/>
          </p:nvPr>
        </p:nvSpPr>
        <p:spPr/>
        <p:txBody>
          <a:bodyPr/>
          <a:lstStyle/>
          <a:p>
            <a:pPr marL="0" indent="0">
              <a:buNone/>
            </a:pPr>
            <a:r>
              <a:rPr lang="en-US" dirty="0" smtClean="0"/>
              <a:t>Teach students about:</a:t>
            </a:r>
          </a:p>
          <a:p>
            <a:r>
              <a:rPr lang="en-US" dirty="0" smtClean="0"/>
              <a:t>Where their food/fiber comes from</a:t>
            </a:r>
          </a:p>
          <a:p>
            <a:r>
              <a:rPr lang="en-US" dirty="0" smtClean="0"/>
              <a:t>Jobs/Careers</a:t>
            </a:r>
          </a:p>
          <a:p>
            <a:r>
              <a:rPr lang="en-US" dirty="0"/>
              <a:t>Hands-On Learning is fun!</a:t>
            </a:r>
          </a:p>
          <a:p>
            <a:r>
              <a:rPr lang="en-US" dirty="0"/>
              <a:t>Oregon history and geography</a:t>
            </a:r>
          </a:p>
          <a:p>
            <a:pPr marL="0" indent="0">
              <a:buNone/>
            </a:pPr>
            <a:endParaRPr lang="en-US" dirty="0" smtClean="0"/>
          </a:p>
          <a:p>
            <a:endParaRPr lang="en-US" dirty="0" smtClean="0"/>
          </a:p>
          <a:p>
            <a:pPr marL="0" indent="0">
              <a:buNone/>
            </a:pPr>
            <a:endParaRPr lang="en-US" dirty="0" smtClean="0"/>
          </a:p>
          <a:p>
            <a:pPr marL="0" indent="0">
              <a:buNone/>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86641">
            <a:off x="7653770" y="1733829"/>
            <a:ext cx="3480294" cy="4534930"/>
          </a:xfrm>
          <a:prstGeom prst="rect">
            <a:avLst/>
          </a:prstGeom>
        </p:spPr>
      </p:pic>
    </p:spTree>
    <p:extLst>
      <p:ext uri="{BB962C8B-B14F-4D97-AF65-F5344CB8AC3E}">
        <p14:creationId xmlns:p14="http://schemas.microsoft.com/office/powerpoint/2010/main" val="257472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29309">
            <a:off x="6912394" y="1807328"/>
            <a:ext cx="4346617" cy="3358750"/>
          </a:xfrm>
          <a:prstGeom prst="rect">
            <a:avLst/>
          </a:prstGeom>
        </p:spPr>
      </p:pic>
      <p:sp>
        <p:nvSpPr>
          <p:cNvPr id="2" name="Title 1"/>
          <p:cNvSpPr>
            <a:spLocks noGrp="1"/>
          </p:cNvSpPr>
          <p:nvPr>
            <p:ph type="title"/>
          </p:nvPr>
        </p:nvSpPr>
        <p:spPr/>
        <p:txBody>
          <a:bodyPr/>
          <a:lstStyle/>
          <a:p>
            <a:r>
              <a:rPr lang="en-US" dirty="0" smtClean="0">
                <a:solidFill>
                  <a:schemeClr val="bg2"/>
                </a:solidFill>
                <a:effectLst/>
                <a:latin typeface="Myriad Pro SemiExt" panose="020B0505030403020204" pitchFamily="34" charset="0"/>
              </a:rPr>
              <a:t>Why teach agriculture?</a:t>
            </a:r>
            <a:endParaRPr lang="en-US" dirty="0">
              <a:solidFill>
                <a:schemeClr val="bg2"/>
              </a:solidFill>
              <a:effectLst/>
              <a:latin typeface="Myriad Pro SemiExt" panose="020B0505030403020204" pitchFamily="34" charset="0"/>
            </a:endParaRPr>
          </a:p>
        </p:txBody>
      </p:sp>
      <p:sp>
        <p:nvSpPr>
          <p:cNvPr id="3" name="Content Placeholder 2"/>
          <p:cNvSpPr>
            <a:spLocks noGrp="1"/>
          </p:cNvSpPr>
          <p:nvPr>
            <p:ph idx="1"/>
          </p:nvPr>
        </p:nvSpPr>
        <p:spPr/>
        <p:txBody>
          <a:bodyPr/>
          <a:lstStyle/>
          <a:p>
            <a:pPr marL="0" indent="0">
              <a:buNone/>
            </a:pPr>
            <a:r>
              <a:rPr lang="en-US" dirty="0" smtClean="0"/>
              <a:t>Teach students about:</a:t>
            </a:r>
          </a:p>
          <a:p>
            <a:r>
              <a:rPr lang="en-US" dirty="0" smtClean="0"/>
              <a:t>Where their food/fiber comes from</a:t>
            </a:r>
          </a:p>
          <a:p>
            <a:r>
              <a:rPr lang="en-US" dirty="0" smtClean="0"/>
              <a:t>Jobs/Careers</a:t>
            </a:r>
          </a:p>
          <a:p>
            <a:r>
              <a:rPr lang="en-US" dirty="0"/>
              <a:t>Hands-On Learning is fun!</a:t>
            </a:r>
          </a:p>
          <a:p>
            <a:r>
              <a:rPr lang="en-US" dirty="0"/>
              <a:t>Oregon history and geography</a:t>
            </a:r>
          </a:p>
          <a:p>
            <a:r>
              <a:rPr lang="en-US" dirty="0" smtClean="0"/>
              <a:t>Writing, poetry, art</a:t>
            </a:r>
          </a:p>
          <a:p>
            <a:endParaRPr lang="en-US" dirty="0" smtClean="0"/>
          </a:p>
          <a:p>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223419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effectLst/>
                <a:latin typeface="Myriad Pro SemiExt" panose="020B0505030403020204" pitchFamily="34" charset="0"/>
              </a:rPr>
              <a:t>Why teach agriculture?</a:t>
            </a:r>
            <a:endParaRPr lang="en-US" dirty="0">
              <a:solidFill>
                <a:schemeClr val="bg2"/>
              </a:solidFill>
              <a:effectLst/>
              <a:latin typeface="Myriad Pro SemiExt" panose="020B0505030403020204" pitchFamily="34" charset="0"/>
            </a:endParaRPr>
          </a:p>
        </p:txBody>
      </p:sp>
      <p:sp>
        <p:nvSpPr>
          <p:cNvPr id="3" name="Content Placeholder 2"/>
          <p:cNvSpPr>
            <a:spLocks noGrp="1"/>
          </p:cNvSpPr>
          <p:nvPr>
            <p:ph idx="1"/>
          </p:nvPr>
        </p:nvSpPr>
        <p:spPr/>
        <p:txBody>
          <a:bodyPr/>
          <a:lstStyle/>
          <a:p>
            <a:pPr marL="0" indent="0">
              <a:buNone/>
            </a:pPr>
            <a:r>
              <a:rPr lang="en-US" dirty="0" smtClean="0"/>
              <a:t>Teach students about:</a:t>
            </a:r>
          </a:p>
          <a:p>
            <a:r>
              <a:rPr lang="en-US" dirty="0" smtClean="0"/>
              <a:t>Where their food/fiber comes from</a:t>
            </a:r>
          </a:p>
          <a:p>
            <a:r>
              <a:rPr lang="en-US" dirty="0" smtClean="0"/>
              <a:t>Jobs/Careers</a:t>
            </a:r>
          </a:p>
          <a:p>
            <a:r>
              <a:rPr lang="en-US" dirty="0"/>
              <a:t>Hands-On Learning is fun!</a:t>
            </a:r>
          </a:p>
          <a:p>
            <a:r>
              <a:rPr lang="en-US" dirty="0" smtClean="0"/>
              <a:t>Oregon </a:t>
            </a:r>
            <a:r>
              <a:rPr lang="en-US" dirty="0"/>
              <a:t>history and geography</a:t>
            </a:r>
          </a:p>
          <a:p>
            <a:r>
              <a:rPr lang="en-US" dirty="0"/>
              <a:t>Writing, poetry, art</a:t>
            </a:r>
          </a:p>
          <a:p>
            <a:r>
              <a:rPr lang="en-US" dirty="0" smtClean="0"/>
              <a:t>Real life application of core subjects</a:t>
            </a:r>
          </a:p>
          <a:p>
            <a:endParaRPr lang="en-US" dirty="0" smtClean="0"/>
          </a:p>
          <a:p>
            <a:pPr marL="0" indent="0">
              <a:buNone/>
            </a:pPr>
            <a:endParaRPr lang="en-US" dirty="0" smtClean="0"/>
          </a:p>
          <a:p>
            <a:pPr marL="0" indent="0">
              <a:buNone/>
            </a:pP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7557" r="23511" b="20192"/>
          <a:stretch/>
        </p:blipFill>
        <p:spPr>
          <a:xfrm>
            <a:off x="8154120" y="1900582"/>
            <a:ext cx="3609246" cy="3665838"/>
          </a:xfrm>
          <a:prstGeom prst="rect">
            <a:avLst/>
          </a:prstGeom>
        </p:spPr>
      </p:pic>
    </p:spTree>
    <p:extLst>
      <p:ext uri="{BB962C8B-B14F-4D97-AF65-F5344CB8AC3E}">
        <p14:creationId xmlns:p14="http://schemas.microsoft.com/office/powerpoint/2010/main" val="57667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Earth as an Apple</a:t>
            </a:r>
            <a:endParaRPr lang="en-US" dirty="0"/>
          </a:p>
        </p:txBody>
      </p:sp>
      <p:sp>
        <p:nvSpPr>
          <p:cNvPr id="3" name="Text Placeholder 2"/>
          <p:cNvSpPr>
            <a:spLocks noGrp="1"/>
          </p:cNvSpPr>
          <p:nvPr>
            <p:ph type="body" sz="quarter" idx="13"/>
          </p:nvPr>
        </p:nvSpPr>
        <p:spPr/>
        <p:txBody>
          <a:bodyPr/>
          <a:lstStyle/>
          <a:p>
            <a:endParaRPr lang="en-US" dirty="0"/>
          </a:p>
        </p:txBody>
      </p:sp>
      <p:pic>
        <p:nvPicPr>
          <p:cNvPr id="3074" name="Picture 2" descr="Image result for ap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851" y="1615408"/>
            <a:ext cx="4239445" cy="4239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7806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chemeClr val="bg2"/>
                </a:solidFill>
                <a:effectLst/>
              </a:rPr>
              <a:t>The 6 F’s of Oregon Agriculture </a:t>
            </a:r>
            <a:endParaRPr lang="en-US" dirty="0">
              <a:solidFill>
                <a:schemeClr val="bg2"/>
              </a:solidFill>
              <a:effectLst/>
            </a:endParaRPr>
          </a:p>
        </p:txBody>
      </p:sp>
      <p:sp>
        <p:nvSpPr>
          <p:cNvPr id="3" name="Content Placeholder 2"/>
          <p:cNvSpPr>
            <a:spLocks noGrp="1"/>
          </p:cNvSpPr>
          <p:nvPr>
            <p:ph idx="1"/>
          </p:nvPr>
        </p:nvSpPr>
        <p:spPr/>
        <p:txBody>
          <a:bodyPr/>
          <a:lstStyle/>
          <a:p>
            <a:endParaRPr lang="en-US"/>
          </a:p>
        </p:txBody>
      </p:sp>
      <p:sp>
        <p:nvSpPr>
          <p:cNvPr id="8" name="Rectangle 7"/>
          <p:cNvSpPr/>
          <p:nvPr/>
        </p:nvSpPr>
        <p:spPr>
          <a:xfrm rot="20876484">
            <a:off x="74769" y="1789584"/>
            <a:ext cx="3713364" cy="1107996"/>
          </a:xfrm>
          <a:prstGeom prst="rect">
            <a:avLst/>
          </a:prstGeom>
          <a:noFill/>
        </p:spPr>
        <p:txBody>
          <a:bodyPr wrap="square" lIns="91440" tIns="45720" rIns="91440" bIns="45720">
            <a:spAutoFit/>
          </a:bodyPr>
          <a:lstStyle/>
          <a:p>
            <a:pPr algn="ctr"/>
            <a:r>
              <a:rPr lang="en-US" sz="6600" b="0" cap="none" spc="0" dirty="0" smtClean="0">
                <a:ln w="0"/>
                <a:solidFill>
                  <a:schemeClr val="tx1"/>
                </a:solidFill>
                <a:effectLst>
                  <a:outerShdw blurRad="38100" dist="19050" dir="2700000" algn="tl" rotWithShape="0">
                    <a:schemeClr val="dk1">
                      <a:alpha val="40000"/>
                    </a:schemeClr>
                  </a:outerShdw>
                </a:effectLst>
              </a:rPr>
              <a:t>Farming</a:t>
            </a:r>
            <a:endParaRPr lang="en-US" sz="6600" b="0" cap="none" spc="0" dirty="0">
              <a:ln w="0"/>
              <a:solidFill>
                <a:schemeClr val="tx1"/>
              </a:solidFill>
              <a:effectLst>
                <a:outerShdw blurRad="38100" dist="19050" dir="2700000" algn="tl" rotWithShape="0">
                  <a:schemeClr val="dk1">
                    <a:alpha val="40000"/>
                  </a:schemeClr>
                </a:outerShdw>
              </a:effectLs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7829" y="1617847"/>
            <a:ext cx="4418174" cy="2945449"/>
          </a:xfrm>
          <a:prstGeom prst="rect">
            <a:avLst/>
          </a:prstGeom>
        </p:spPr>
      </p:pic>
      <p:pic>
        <p:nvPicPr>
          <p:cNvPr id="10" name="Picture 9" descr="018600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1331" y="4881525"/>
            <a:ext cx="26670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45" y="3132667"/>
            <a:ext cx="3447084" cy="2127030"/>
          </a:xfrm>
          <a:prstGeom prst="rect">
            <a:avLst/>
          </a:prstGeom>
        </p:spPr>
      </p:pic>
      <p:pic>
        <p:nvPicPr>
          <p:cNvPr id="2" name="Picture 1"/>
          <p:cNvPicPr>
            <a:picLocks noChangeAspect="1"/>
          </p:cNvPicPr>
          <p:nvPr/>
        </p:nvPicPr>
        <p:blipFill>
          <a:blip r:embed="rId6"/>
          <a:stretch>
            <a:fillRect/>
          </a:stretch>
        </p:blipFill>
        <p:spPr>
          <a:xfrm>
            <a:off x="7115658" y="3947475"/>
            <a:ext cx="3682715" cy="2468203"/>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57504" y="4210886"/>
            <a:ext cx="1750953" cy="2244811"/>
          </a:xfrm>
          <a:prstGeom prst="rect">
            <a:avLst/>
          </a:prstGeom>
        </p:spPr>
      </p:pic>
      <p:pic>
        <p:nvPicPr>
          <p:cNvPr id="11" name="Picture 6" descr="MR Brentano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36671" y="1530094"/>
            <a:ext cx="4014249" cy="265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59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effectLst/>
                <a:latin typeface="Myriad Pro SemiExt" panose="020B0505030403020204" pitchFamily="34" charset="0"/>
              </a:rPr>
              <a:t>Oregon Agriculture in the Classroom</a:t>
            </a:r>
            <a:endParaRPr lang="en-US" dirty="0">
              <a:solidFill>
                <a:schemeClr val="bg2"/>
              </a:solidFill>
              <a:effectLst/>
              <a:latin typeface="Myriad Pro SemiExt" panose="020B0505030403020204" pitchFamily="34" charset="0"/>
            </a:endParaRPr>
          </a:p>
        </p:txBody>
      </p:sp>
      <p:sp>
        <p:nvSpPr>
          <p:cNvPr id="3" name="Content Placeholder 2"/>
          <p:cNvSpPr>
            <a:spLocks noGrp="1"/>
          </p:cNvSpPr>
          <p:nvPr>
            <p:ph idx="1"/>
          </p:nvPr>
        </p:nvSpPr>
        <p:spPr/>
        <p:txBody>
          <a:bodyPr/>
          <a:lstStyle/>
          <a:p>
            <a:pPr algn="ctr">
              <a:buNone/>
            </a:pPr>
            <a:r>
              <a:rPr lang="en-US" altLang="en-US" dirty="0" smtClean="0">
                <a:latin typeface="Myriad Pro Light" panose="020B0603030403020204" pitchFamily="34" charset="0"/>
              </a:rPr>
              <a:t>Mission: </a:t>
            </a:r>
          </a:p>
          <a:p>
            <a:pPr algn="ctr">
              <a:buNone/>
            </a:pPr>
            <a:r>
              <a:rPr lang="en-US" altLang="en-US" dirty="0" smtClean="0">
                <a:latin typeface="Myriad Pro Light" panose="020B0603030403020204" pitchFamily="34" charset="0"/>
              </a:rPr>
              <a:t>To help students grow in their knowledge of agriculture, the environment, and natural resources for the benefit of Oregonians today and in the future. </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4751" y="4091609"/>
            <a:ext cx="2062716" cy="1928191"/>
          </a:xfrm>
          <a:prstGeom prst="rect">
            <a:avLst/>
          </a:prstGeom>
        </p:spPr>
      </p:pic>
    </p:spTree>
    <p:extLst>
      <p:ext uri="{BB962C8B-B14F-4D97-AF65-F5344CB8AC3E}">
        <p14:creationId xmlns:p14="http://schemas.microsoft.com/office/powerpoint/2010/main" val="2170588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2138383"/>
            <a:ext cx="11176000" cy="4038600"/>
          </a:xfrm>
        </p:spPr>
        <p:txBody>
          <a:bodyPr/>
          <a:lstStyle/>
          <a:p>
            <a:r>
              <a:rPr lang="en-US" dirty="0" smtClean="0"/>
              <a:t>100,000+ students annually for the past 8 years; 2016-17 SY 190,931 students</a:t>
            </a:r>
          </a:p>
          <a:p>
            <a:r>
              <a:rPr lang="en-US" dirty="0" smtClean="0"/>
              <a:t>Cross-curricular hands on materials and lessons</a:t>
            </a:r>
          </a:p>
          <a:p>
            <a:r>
              <a:rPr lang="en-US" dirty="0" smtClean="0"/>
              <a:t>K-12, public, private, homeschool, afterschool, extracurricular, in all 36 counties of Oregon.</a:t>
            </a:r>
          </a:p>
          <a:p>
            <a:r>
              <a:rPr lang="en-US" dirty="0" smtClean="0"/>
              <a:t>Supported by agriculture</a:t>
            </a:r>
          </a:p>
          <a:p>
            <a:r>
              <a:rPr lang="en-US" dirty="0" smtClean="0"/>
              <a:t>Aligned to NGSS and CCSS</a:t>
            </a:r>
          </a:p>
          <a:p>
            <a:endParaRPr lang="en-US" dirty="0" smtClean="0"/>
          </a:p>
          <a:p>
            <a:endParaRPr lang="en-US" dirty="0" smtClean="0"/>
          </a:p>
          <a:p>
            <a:endParaRPr lang="en-US" dirty="0" smtClean="0"/>
          </a:p>
          <a:p>
            <a:endParaRPr lang="en-US" dirty="0" smtClean="0"/>
          </a:p>
        </p:txBody>
      </p:sp>
      <p:sp>
        <p:nvSpPr>
          <p:cNvPr id="7"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yriad Pro" panose="020B0503030403020204" pitchFamily="34" charset="0"/>
                <a:ea typeface="+mj-ea"/>
                <a:cs typeface="+mj-cs"/>
              </a:defRPr>
            </a:lvl1pPr>
          </a:lstStyle>
          <a:p>
            <a:r>
              <a:rPr lang="en-US" dirty="0" smtClean="0">
                <a:solidFill>
                  <a:schemeClr val="bg2"/>
                </a:solidFill>
                <a:latin typeface="Myriad Pro SemiExt" panose="020B0505030403020204" pitchFamily="34" charset="0"/>
              </a:rPr>
              <a:t>Oregon Agriculture in the Classroom</a:t>
            </a:r>
            <a:endParaRPr lang="en-US" dirty="0">
              <a:solidFill>
                <a:schemeClr val="bg2"/>
              </a:solidFill>
              <a:latin typeface="Myriad Pro SemiExt" panose="020B0505030403020204" pitchFamily="34" charset="0"/>
            </a:endParaRPr>
          </a:p>
        </p:txBody>
      </p:sp>
    </p:spTree>
    <p:extLst>
      <p:ext uri="{BB962C8B-B14F-4D97-AF65-F5344CB8AC3E}">
        <p14:creationId xmlns:p14="http://schemas.microsoft.com/office/powerpoint/2010/main" val="2115213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2" y="253998"/>
            <a:ext cx="11176000" cy="914400"/>
          </a:xfrm>
        </p:spPr>
        <p:txBody>
          <a:bodyPr/>
          <a:lstStyle/>
          <a:p>
            <a:r>
              <a:rPr lang="en-US" dirty="0" smtClean="0">
                <a:solidFill>
                  <a:schemeClr val="bg2"/>
                </a:solidFill>
                <a:effectLst/>
                <a:latin typeface="Myriad Pro SemiExt" panose="020B0505030403020204" pitchFamily="34" charset="0"/>
              </a:rPr>
              <a:t>Oregon AITC Programs</a:t>
            </a:r>
            <a:endParaRPr lang="en-US" dirty="0">
              <a:solidFill>
                <a:schemeClr val="bg2"/>
              </a:solidFill>
              <a:effectLst/>
              <a:latin typeface="Myriad Pro SemiExt" panose="020B0505030403020204" pitchFamily="34" charset="0"/>
            </a:endParaRPr>
          </a:p>
        </p:txBody>
      </p:sp>
      <p:sp>
        <p:nvSpPr>
          <p:cNvPr id="3" name="Content Placeholder 2"/>
          <p:cNvSpPr>
            <a:spLocks noGrp="1"/>
          </p:cNvSpPr>
          <p:nvPr>
            <p:ph idx="1"/>
          </p:nvPr>
        </p:nvSpPr>
        <p:spPr>
          <a:xfrm>
            <a:off x="1005304" y="1697787"/>
            <a:ext cx="5090695" cy="786063"/>
          </a:xfrm>
        </p:spPr>
        <p:txBody>
          <a:bodyPr/>
          <a:lstStyle/>
          <a:p>
            <a:pPr marL="0" indent="0">
              <a:buNone/>
            </a:pPr>
            <a:r>
              <a:rPr lang="en-US" sz="4000" dirty="0" smtClean="0"/>
              <a:t>Free Loan Library</a:t>
            </a:r>
            <a:endParaRPr lang="en-US" sz="40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8184" b="2681"/>
          <a:stretch/>
        </p:blipFill>
        <p:spPr>
          <a:xfrm>
            <a:off x="1005304" y="2839452"/>
            <a:ext cx="5090695" cy="255236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9175" y="1524000"/>
            <a:ext cx="3474825" cy="333583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57423">
            <a:off x="6311950" y="2311354"/>
            <a:ext cx="2834313" cy="393961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0059" y="3454957"/>
            <a:ext cx="2796217" cy="3321906"/>
          </a:xfrm>
          <a:prstGeom prst="rect">
            <a:avLst/>
          </a:prstGeom>
        </p:spPr>
      </p:pic>
      <p:sp>
        <p:nvSpPr>
          <p:cNvPr id="9" name="TextBox 8"/>
          <p:cNvSpPr txBox="1"/>
          <p:nvPr/>
        </p:nvSpPr>
        <p:spPr>
          <a:xfrm>
            <a:off x="2823411" y="6273567"/>
            <a:ext cx="3609473" cy="369332"/>
          </a:xfrm>
          <a:prstGeom prst="rect">
            <a:avLst/>
          </a:prstGeom>
          <a:noFill/>
        </p:spPr>
        <p:txBody>
          <a:bodyPr wrap="square" rtlCol="0">
            <a:spAutoFit/>
          </a:bodyPr>
          <a:lstStyle/>
          <a:p>
            <a:r>
              <a:rPr lang="en-US" dirty="0" smtClean="0"/>
              <a:t>*These items need returned!</a:t>
            </a:r>
            <a:endParaRPr lang="en-US" dirty="0"/>
          </a:p>
        </p:txBody>
      </p:sp>
    </p:spTree>
    <p:extLst>
      <p:ext uri="{BB962C8B-B14F-4D97-AF65-F5344CB8AC3E}">
        <p14:creationId xmlns:p14="http://schemas.microsoft.com/office/powerpoint/2010/main" val="3229313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270931"/>
            <a:ext cx="11176000" cy="914400"/>
          </a:xfrm>
        </p:spPr>
        <p:txBody>
          <a:bodyPr/>
          <a:lstStyle/>
          <a:p>
            <a:r>
              <a:rPr lang="en-US" dirty="0">
                <a:solidFill>
                  <a:schemeClr val="bg2"/>
                </a:solidFill>
                <a:effectLst/>
                <a:latin typeface="Myriad Pro SemiExt" panose="020B0505030403020204" pitchFamily="34" charset="0"/>
              </a:rPr>
              <a:t>Oregon AITC Programs</a:t>
            </a:r>
          </a:p>
        </p:txBody>
      </p:sp>
      <p:sp>
        <p:nvSpPr>
          <p:cNvPr id="4" name="Content Placeholder 2"/>
          <p:cNvSpPr>
            <a:spLocks noGrp="1"/>
          </p:cNvSpPr>
          <p:nvPr>
            <p:ph idx="1"/>
          </p:nvPr>
        </p:nvSpPr>
        <p:spPr>
          <a:xfrm>
            <a:off x="1005304" y="1715614"/>
            <a:ext cx="1208507" cy="786063"/>
          </a:xfrm>
        </p:spPr>
        <p:txBody>
          <a:bodyPr/>
          <a:lstStyle/>
          <a:p>
            <a:pPr marL="0" indent="0">
              <a:buNone/>
            </a:pPr>
            <a:r>
              <a:rPr lang="en-US" sz="4000" dirty="0" smtClean="0"/>
              <a:t>Kits</a:t>
            </a:r>
            <a:endParaRPr lang="en-US" sz="4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919410" y="1985211"/>
            <a:ext cx="3433013" cy="257476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8371" y="1872916"/>
            <a:ext cx="3732465" cy="279934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146784" y="3471460"/>
            <a:ext cx="3473115" cy="259411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445" y="2342147"/>
            <a:ext cx="4144210" cy="3108158"/>
          </a:xfrm>
          <a:prstGeom prst="rect">
            <a:avLst/>
          </a:prstGeom>
        </p:spPr>
      </p:pic>
      <p:sp>
        <p:nvSpPr>
          <p:cNvPr id="9" name="TextBox 8"/>
          <p:cNvSpPr txBox="1"/>
          <p:nvPr/>
        </p:nvSpPr>
        <p:spPr>
          <a:xfrm>
            <a:off x="2568097" y="6135744"/>
            <a:ext cx="4780547" cy="369332"/>
          </a:xfrm>
          <a:prstGeom prst="rect">
            <a:avLst/>
          </a:prstGeom>
          <a:noFill/>
        </p:spPr>
        <p:txBody>
          <a:bodyPr wrap="square" rtlCol="0">
            <a:spAutoFit/>
          </a:bodyPr>
          <a:lstStyle/>
          <a:p>
            <a:r>
              <a:rPr lang="en-US" dirty="0" smtClean="0"/>
              <a:t>*These items do NOT need returned!</a:t>
            </a:r>
            <a:endParaRPr lang="en-US" dirty="0"/>
          </a:p>
        </p:txBody>
      </p:sp>
    </p:spTree>
    <p:extLst>
      <p:ext uri="{BB962C8B-B14F-4D97-AF65-F5344CB8AC3E}">
        <p14:creationId xmlns:p14="http://schemas.microsoft.com/office/powerpoint/2010/main" val="3213577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37065"/>
            <a:ext cx="11176000" cy="914400"/>
          </a:xfrm>
        </p:spPr>
        <p:txBody>
          <a:bodyPr/>
          <a:lstStyle/>
          <a:p>
            <a:r>
              <a:rPr lang="en-US" dirty="0">
                <a:solidFill>
                  <a:schemeClr val="bg2"/>
                </a:solidFill>
                <a:effectLst/>
                <a:latin typeface="Myriad Pro SemiExt" panose="020B0505030403020204" pitchFamily="34" charset="0"/>
              </a:rPr>
              <a:t>Oregon AITC Programs</a:t>
            </a:r>
          </a:p>
        </p:txBody>
      </p:sp>
      <p:sp>
        <p:nvSpPr>
          <p:cNvPr id="5" name="Content Placeholder 2"/>
          <p:cNvSpPr>
            <a:spLocks noGrp="1"/>
          </p:cNvSpPr>
          <p:nvPr>
            <p:ph idx="1"/>
          </p:nvPr>
        </p:nvSpPr>
        <p:spPr>
          <a:xfrm>
            <a:off x="1024020" y="1908325"/>
            <a:ext cx="3598780" cy="786063"/>
          </a:xfrm>
        </p:spPr>
        <p:txBody>
          <a:bodyPr/>
          <a:lstStyle/>
          <a:p>
            <a:pPr marL="0" indent="0">
              <a:buNone/>
            </a:pPr>
            <a:r>
              <a:rPr lang="en-US" sz="4000" dirty="0" smtClean="0"/>
              <a:t>Lesson Plans</a:t>
            </a:r>
            <a:endParaRPr lang="en-US" sz="4000" dirty="0"/>
          </a:p>
        </p:txBody>
      </p:sp>
      <p:sp>
        <p:nvSpPr>
          <p:cNvPr id="4" name="TextBox 3"/>
          <p:cNvSpPr txBox="1"/>
          <p:nvPr/>
        </p:nvSpPr>
        <p:spPr>
          <a:xfrm>
            <a:off x="2823410" y="6273567"/>
            <a:ext cx="4780547" cy="369332"/>
          </a:xfrm>
          <a:prstGeom prst="rect">
            <a:avLst/>
          </a:prstGeom>
          <a:noFill/>
        </p:spPr>
        <p:txBody>
          <a:bodyPr wrap="square" rtlCol="0">
            <a:spAutoFit/>
          </a:bodyPr>
          <a:lstStyle/>
          <a:p>
            <a:r>
              <a:rPr lang="en-US" dirty="0" smtClean="0"/>
              <a:t>Downloadable PDF files!</a:t>
            </a:r>
            <a:endParaRPr lang="en-US"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1738" b="2923"/>
          <a:stretch/>
        </p:blipFill>
        <p:spPr>
          <a:xfrm>
            <a:off x="807452" y="2910177"/>
            <a:ext cx="4919580" cy="236153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4716" y="1664399"/>
            <a:ext cx="5245768" cy="2950745"/>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1104302823"/>
              </p:ext>
            </p:extLst>
          </p:nvPr>
        </p:nvGraphicFramePr>
        <p:xfrm>
          <a:off x="8946209" y="2694388"/>
          <a:ext cx="3245791" cy="4200943"/>
        </p:xfrm>
        <a:graphic>
          <a:graphicData uri="http://schemas.openxmlformats.org/presentationml/2006/ole">
            <mc:AlternateContent xmlns:mc="http://schemas.openxmlformats.org/markup-compatibility/2006">
              <mc:Choice xmlns:v="urn:schemas-microsoft-com:vml" Requires="v">
                <p:oleObj spid="_x0000_s2112" name="Acrobat Document" r:id="rId6" imgW="5829199" imgH="7543800" progId="Acrobat.Document.11">
                  <p:embed/>
                </p:oleObj>
              </mc:Choice>
              <mc:Fallback>
                <p:oleObj name="Acrobat Document" r:id="rId6" imgW="5829199" imgH="7543800" progId="Acrobat.Document.11">
                  <p:embed/>
                  <p:pic>
                    <p:nvPicPr>
                      <p:cNvPr id="0" name=""/>
                      <p:cNvPicPr/>
                      <p:nvPr/>
                    </p:nvPicPr>
                    <p:blipFill>
                      <a:blip r:embed="rId7"/>
                      <a:stretch>
                        <a:fillRect/>
                      </a:stretch>
                    </p:blipFill>
                    <p:spPr>
                      <a:xfrm>
                        <a:off x="8946209" y="2694388"/>
                        <a:ext cx="3245791" cy="4200943"/>
                      </a:xfrm>
                      <a:prstGeom prst="rect">
                        <a:avLst/>
                      </a:prstGeom>
                    </p:spPr>
                  </p:pic>
                </p:oleObj>
              </mc:Fallback>
            </mc:AlternateContent>
          </a:graphicData>
        </a:graphic>
      </p:graphicFrame>
    </p:spTree>
    <p:extLst>
      <p:ext uri="{BB962C8B-B14F-4D97-AF65-F5344CB8AC3E}">
        <p14:creationId xmlns:p14="http://schemas.microsoft.com/office/powerpoint/2010/main" val="2964251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294" y="4084659"/>
            <a:ext cx="3986028" cy="2659428"/>
          </a:xfrm>
          <a:prstGeom prst="rect">
            <a:avLst/>
          </a:prstGeom>
        </p:spPr>
      </p:pic>
      <p:sp>
        <p:nvSpPr>
          <p:cNvPr id="2" name="Title 1"/>
          <p:cNvSpPr>
            <a:spLocks noGrp="1"/>
          </p:cNvSpPr>
          <p:nvPr>
            <p:ph type="title"/>
          </p:nvPr>
        </p:nvSpPr>
        <p:spPr>
          <a:xfrm>
            <a:off x="508000" y="237065"/>
            <a:ext cx="11176000" cy="914400"/>
          </a:xfrm>
        </p:spPr>
        <p:txBody>
          <a:bodyPr/>
          <a:lstStyle/>
          <a:p>
            <a:r>
              <a:rPr lang="en-US" dirty="0">
                <a:solidFill>
                  <a:schemeClr val="bg2"/>
                </a:solidFill>
                <a:effectLst/>
                <a:latin typeface="Myriad Pro SemiExt" panose="020B0505030403020204" pitchFamily="34" charset="0"/>
              </a:rPr>
              <a:t>Oregon AITC Programs</a:t>
            </a:r>
          </a:p>
        </p:txBody>
      </p:sp>
      <p:sp>
        <p:nvSpPr>
          <p:cNvPr id="4" name="Content Placeholder 2"/>
          <p:cNvSpPr>
            <a:spLocks noGrp="1"/>
          </p:cNvSpPr>
          <p:nvPr>
            <p:ph idx="1"/>
          </p:nvPr>
        </p:nvSpPr>
        <p:spPr>
          <a:xfrm>
            <a:off x="182880" y="1849600"/>
            <a:ext cx="6870300" cy="786063"/>
          </a:xfrm>
        </p:spPr>
        <p:txBody>
          <a:bodyPr/>
          <a:lstStyle/>
          <a:p>
            <a:pPr marL="0" indent="0">
              <a:buNone/>
            </a:pPr>
            <a:r>
              <a:rPr lang="en-US" sz="3600" dirty="0" smtClean="0"/>
              <a:t>Agricultural Literacy Project</a:t>
            </a:r>
            <a:endParaRPr lang="en-US" sz="36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1860" y="1849600"/>
            <a:ext cx="4182140" cy="313660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6686" y="2423593"/>
            <a:ext cx="3133928" cy="4028185"/>
          </a:xfrm>
          <a:prstGeom prst="rect">
            <a:avLst/>
          </a:prstGeom>
        </p:spPr>
      </p:pic>
    </p:spTree>
    <p:extLst>
      <p:ext uri="{BB962C8B-B14F-4D97-AF65-F5344CB8AC3E}">
        <p14:creationId xmlns:p14="http://schemas.microsoft.com/office/powerpoint/2010/main" val="2247955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03199"/>
            <a:ext cx="11176000" cy="914400"/>
          </a:xfrm>
        </p:spPr>
        <p:txBody>
          <a:bodyPr/>
          <a:lstStyle/>
          <a:p>
            <a:r>
              <a:rPr lang="en-US" dirty="0">
                <a:solidFill>
                  <a:schemeClr val="bg2"/>
                </a:solidFill>
                <a:effectLst/>
                <a:latin typeface="Myriad Pro SemiExt" panose="020B0505030403020204" pitchFamily="34" charset="0"/>
              </a:rPr>
              <a:t>Oregon AITC Programs</a:t>
            </a:r>
          </a:p>
        </p:txBody>
      </p:sp>
      <p:sp>
        <p:nvSpPr>
          <p:cNvPr id="4" name="Content Placeholder 2"/>
          <p:cNvSpPr>
            <a:spLocks noGrp="1"/>
          </p:cNvSpPr>
          <p:nvPr>
            <p:ph idx="1"/>
          </p:nvPr>
        </p:nvSpPr>
        <p:spPr>
          <a:xfrm>
            <a:off x="1005303" y="1723251"/>
            <a:ext cx="5904379" cy="786063"/>
          </a:xfrm>
        </p:spPr>
        <p:txBody>
          <a:bodyPr/>
          <a:lstStyle/>
          <a:p>
            <a:pPr marL="0" indent="0">
              <a:buNone/>
            </a:pPr>
            <a:r>
              <a:rPr lang="en-US" sz="4000" dirty="0" smtClean="0"/>
              <a:t>Art and Agriculture</a:t>
            </a:r>
            <a:endParaRPr lang="en-US" sz="4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303" y="2627283"/>
            <a:ext cx="3702660" cy="28611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1645" y="4488522"/>
            <a:ext cx="2899356" cy="224041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1645" y="2424975"/>
            <a:ext cx="2899355" cy="224041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6468" y="2242249"/>
            <a:ext cx="3466984" cy="4486685"/>
          </a:xfrm>
          <a:prstGeom prst="rect">
            <a:avLst/>
          </a:prstGeom>
        </p:spPr>
      </p:pic>
    </p:spTree>
    <p:extLst>
      <p:ext uri="{BB962C8B-B14F-4D97-AF65-F5344CB8AC3E}">
        <p14:creationId xmlns:p14="http://schemas.microsoft.com/office/powerpoint/2010/main" val="3659348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20132"/>
            <a:ext cx="11176000" cy="914400"/>
          </a:xfrm>
        </p:spPr>
        <p:txBody>
          <a:bodyPr/>
          <a:lstStyle/>
          <a:p>
            <a:r>
              <a:rPr lang="en-US" dirty="0">
                <a:solidFill>
                  <a:schemeClr val="bg2"/>
                </a:solidFill>
                <a:effectLst/>
                <a:latin typeface="Myriad Pro SemiExt" panose="020B0505030403020204" pitchFamily="34" charset="0"/>
              </a:rPr>
              <a:t>Oregon AITC Programs</a:t>
            </a:r>
          </a:p>
        </p:txBody>
      </p:sp>
      <p:sp>
        <p:nvSpPr>
          <p:cNvPr id="4" name="Content Placeholder 2"/>
          <p:cNvSpPr>
            <a:spLocks noGrp="1"/>
          </p:cNvSpPr>
          <p:nvPr>
            <p:ph idx="1"/>
          </p:nvPr>
        </p:nvSpPr>
        <p:spPr>
          <a:xfrm>
            <a:off x="508000" y="1723233"/>
            <a:ext cx="4176296" cy="786063"/>
          </a:xfrm>
        </p:spPr>
        <p:txBody>
          <a:bodyPr/>
          <a:lstStyle/>
          <a:p>
            <a:pPr marL="0" indent="0">
              <a:buNone/>
            </a:pPr>
            <a:r>
              <a:rPr lang="en-US" sz="4000" dirty="0" smtClean="0"/>
              <a:t>Get </a:t>
            </a:r>
            <a:r>
              <a:rPr lang="en-US" sz="4000" dirty="0" err="1" smtClean="0"/>
              <a:t>Oregonized</a:t>
            </a:r>
            <a:endParaRPr lang="en-US" sz="4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9410" y="2342147"/>
            <a:ext cx="3289284" cy="428603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8694" y="1556084"/>
            <a:ext cx="3328865" cy="451585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7559" y="2406316"/>
            <a:ext cx="3264441" cy="4253666"/>
          </a:xfrm>
          <a:prstGeom prst="rect">
            <a:avLst/>
          </a:prstGeom>
        </p:spPr>
      </p:pic>
    </p:spTree>
    <p:extLst>
      <p:ext uri="{BB962C8B-B14F-4D97-AF65-F5344CB8AC3E}">
        <p14:creationId xmlns:p14="http://schemas.microsoft.com/office/powerpoint/2010/main" val="65442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smtClean="0">
                <a:latin typeface="Myriad Pro SemiExt" panose="020B0505030403020204"/>
              </a:rPr>
              <a:t>Try it out!</a:t>
            </a:r>
            <a:endParaRPr lang="en-US" sz="6600" dirty="0">
              <a:latin typeface="Myriad Pro SemiExt" panose="020B0505030403020204"/>
            </a:endParaRPr>
          </a:p>
        </p:txBody>
      </p:sp>
      <p:sp>
        <p:nvSpPr>
          <p:cNvPr id="3" name="Text Placeholder 2"/>
          <p:cNvSpPr>
            <a:spLocks noGrp="1"/>
          </p:cNvSpPr>
          <p:nvPr>
            <p:ph type="body" sz="quarter" idx="13"/>
          </p:nvPr>
        </p:nvSpPr>
        <p:spPr/>
        <p:txBody>
          <a:bodyPr>
            <a:normAutofit/>
          </a:bodyPr>
          <a:lstStyle/>
          <a:p>
            <a:pPr>
              <a:lnSpc>
                <a:spcPct val="150000"/>
              </a:lnSpc>
            </a:pPr>
            <a:r>
              <a:rPr lang="en-US" b="1" dirty="0"/>
              <a:t>Step 1: Breakout into small </a:t>
            </a:r>
            <a:r>
              <a:rPr lang="en-US" b="1" dirty="0" smtClean="0"/>
              <a:t>groups</a:t>
            </a:r>
          </a:p>
          <a:p>
            <a:pPr>
              <a:lnSpc>
                <a:spcPct val="150000"/>
              </a:lnSpc>
            </a:pPr>
            <a:r>
              <a:rPr lang="en-US" b="1" dirty="0" smtClean="0"/>
              <a:t>Step </a:t>
            </a:r>
            <a:r>
              <a:rPr lang="en-US" b="1" dirty="0"/>
              <a:t>2: Work through </a:t>
            </a:r>
            <a:r>
              <a:rPr lang="en-US" b="1" dirty="0" smtClean="0"/>
              <a:t>the lesson </a:t>
            </a:r>
            <a:r>
              <a:rPr lang="en-US" b="1" dirty="0"/>
              <a:t>and </a:t>
            </a:r>
            <a:r>
              <a:rPr lang="en-US" b="1" dirty="0" smtClean="0"/>
              <a:t>activity</a:t>
            </a:r>
          </a:p>
          <a:p>
            <a:pPr>
              <a:lnSpc>
                <a:spcPct val="150000"/>
              </a:lnSpc>
            </a:pPr>
            <a:r>
              <a:rPr lang="en-US" b="1" dirty="0" smtClean="0"/>
              <a:t>Step </a:t>
            </a:r>
            <a:r>
              <a:rPr lang="en-US" b="1" dirty="0"/>
              <a:t>3: Answer the following </a:t>
            </a:r>
            <a:r>
              <a:rPr lang="en-US" b="1" dirty="0" smtClean="0"/>
              <a:t>questions as a group: </a:t>
            </a:r>
          </a:p>
          <a:p>
            <a:pPr marL="971550" lvl="1" indent="-514350">
              <a:buFont typeface="+mj-lt"/>
              <a:buAutoNum type="arabicPeriod"/>
            </a:pPr>
            <a:r>
              <a:rPr lang="en-US" dirty="0" smtClean="0"/>
              <a:t>Would </a:t>
            </a:r>
            <a:r>
              <a:rPr lang="en-US" dirty="0"/>
              <a:t>you keep the lesson as presented?</a:t>
            </a:r>
          </a:p>
          <a:p>
            <a:pPr marL="971550" lvl="1" indent="-514350">
              <a:buFont typeface="+mj-lt"/>
              <a:buAutoNum type="arabicPeriod"/>
            </a:pPr>
            <a:r>
              <a:rPr lang="en-US" dirty="0"/>
              <a:t>Would you change the lesson? If so, how?</a:t>
            </a:r>
          </a:p>
          <a:p>
            <a:pPr marL="971550" lvl="1" indent="-514350">
              <a:buFont typeface="+mj-lt"/>
              <a:buAutoNum type="arabicPeriod"/>
            </a:pPr>
            <a:r>
              <a:rPr lang="en-US" dirty="0" smtClean="0"/>
              <a:t>Are there any </a:t>
            </a:r>
            <a:r>
              <a:rPr lang="en-US" dirty="0"/>
              <a:t>extension </a:t>
            </a:r>
            <a:r>
              <a:rPr lang="en-US" dirty="0" smtClean="0"/>
              <a:t>activities or related lessons </a:t>
            </a:r>
            <a:r>
              <a:rPr lang="en-US" dirty="0"/>
              <a:t>that could branch out from the current activity?</a:t>
            </a:r>
          </a:p>
          <a:p>
            <a:r>
              <a:rPr lang="en-US" b="1" dirty="0" smtClean="0"/>
              <a:t>Step 4: Be ready to share with the rest of the group! </a:t>
            </a:r>
            <a:endParaRPr lang="en-US" b="1" dirty="0"/>
          </a:p>
        </p:txBody>
      </p:sp>
    </p:spTree>
    <p:extLst>
      <p:ext uri="{BB962C8B-B14F-4D97-AF65-F5344CB8AC3E}">
        <p14:creationId xmlns:p14="http://schemas.microsoft.com/office/powerpoint/2010/main" val="41286920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effectLst/>
                <a:latin typeface="Myriad Pro SemiExt" panose="020B0505030403020204" pitchFamily="34" charset="0"/>
              </a:rPr>
              <a:t>Website Tour</a:t>
            </a:r>
            <a:endParaRPr lang="en-US" dirty="0">
              <a:solidFill>
                <a:schemeClr val="bg2"/>
              </a:solidFill>
              <a:effectLst/>
              <a:latin typeface="Myriad Pro SemiExt" panose="020B0505030403020204" pitchFamily="34" charset="0"/>
            </a:endParaRPr>
          </a:p>
        </p:txBody>
      </p:sp>
      <p:sp>
        <p:nvSpPr>
          <p:cNvPr id="3" name="Content Placeholder 2"/>
          <p:cNvSpPr>
            <a:spLocks noGrp="1"/>
          </p:cNvSpPr>
          <p:nvPr>
            <p:ph idx="1"/>
          </p:nvPr>
        </p:nvSpPr>
        <p:spPr>
          <a:xfrm>
            <a:off x="508000" y="1976284"/>
            <a:ext cx="11176000" cy="705853"/>
          </a:xfrm>
        </p:spPr>
        <p:txBody>
          <a:bodyPr/>
          <a:lstStyle/>
          <a:p>
            <a:r>
              <a:rPr lang="en-US" dirty="0" smtClean="0">
                <a:hlinkClick r:id="rId2"/>
              </a:rPr>
              <a:t>www.oregonaitc.org</a:t>
            </a:r>
            <a:endParaRPr lang="en-US" dirty="0" smtClean="0"/>
          </a:p>
          <a:p>
            <a:endParaRPr lang="en-US" dirty="0" smtClean="0"/>
          </a:p>
          <a:p>
            <a:endParaRPr lang="en-US" dirty="0"/>
          </a:p>
        </p:txBody>
      </p:sp>
      <p:pic>
        <p:nvPicPr>
          <p:cNvPr id="5" name="Picture 4"/>
          <p:cNvPicPr>
            <a:picLocks noChangeAspect="1"/>
          </p:cNvPicPr>
          <p:nvPr/>
        </p:nvPicPr>
        <p:blipFill>
          <a:blip r:embed="rId3"/>
          <a:stretch>
            <a:fillRect/>
          </a:stretch>
        </p:blipFill>
        <p:spPr>
          <a:xfrm>
            <a:off x="2118684" y="2507644"/>
            <a:ext cx="8180877" cy="4182779"/>
          </a:xfrm>
          <a:prstGeom prst="rect">
            <a:avLst/>
          </a:prstGeom>
        </p:spPr>
      </p:pic>
    </p:spTree>
    <p:extLst>
      <p:ext uri="{BB962C8B-B14F-4D97-AF65-F5344CB8AC3E}">
        <p14:creationId xmlns:p14="http://schemas.microsoft.com/office/powerpoint/2010/main" val="1777780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20" y="1940302"/>
            <a:ext cx="3460683" cy="2253980"/>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3043" y="1616819"/>
            <a:ext cx="2689956" cy="1789974"/>
          </a:xfrm>
          <a:prstGeom prst="rect">
            <a:avLst/>
          </a:prstGeom>
        </p:spPr>
      </p:pic>
      <p:sp>
        <p:nvSpPr>
          <p:cNvPr id="2" name="Title 1"/>
          <p:cNvSpPr>
            <a:spLocks noGrp="1"/>
          </p:cNvSpPr>
          <p:nvPr>
            <p:ph type="title"/>
          </p:nvPr>
        </p:nvSpPr>
        <p:spPr/>
        <p:txBody>
          <a:bodyPr/>
          <a:lstStyle/>
          <a:p>
            <a:r>
              <a:rPr lang="en-US" dirty="0" smtClean="0">
                <a:solidFill>
                  <a:schemeClr val="bg2"/>
                </a:solidFill>
                <a:effectLst/>
              </a:rPr>
              <a:t>The 6 F’s of Oregon Agriculture </a:t>
            </a:r>
            <a:endParaRPr lang="en-US" dirty="0">
              <a:solidFill>
                <a:schemeClr val="bg2"/>
              </a:solidFill>
              <a:effectLst/>
            </a:endParaRPr>
          </a:p>
        </p:txBody>
      </p:sp>
      <p:sp>
        <p:nvSpPr>
          <p:cNvPr id="13" name="Rectangle 12"/>
          <p:cNvSpPr/>
          <p:nvPr/>
        </p:nvSpPr>
        <p:spPr>
          <a:xfrm rot="20876484">
            <a:off x="273541" y="1645758"/>
            <a:ext cx="2300920" cy="1107996"/>
          </a:xfrm>
          <a:prstGeom prst="rect">
            <a:avLst/>
          </a:prstGeom>
          <a:noFill/>
        </p:spPr>
        <p:txBody>
          <a:bodyPr wrap="square" lIns="91440" tIns="45720" rIns="91440" bIns="45720">
            <a:spAutoFit/>
          </a:bodyPr>
          <a:lstStyle/>
          <a:p>
            <a:pPr algn="ctr"/>
            <a:r>
              <a:rPr lang="en-US" sz="6600" b="0" cap="none" spc="0" dirty="0" smtClean="0">
                <a:ln w="0"/>
                <a:solidFill>
                  <a:schemeClr val="tx1"/>
                </a:solidFill>
                <a:effectLst>
                  <a:outerShdw blurRad="38100" dist="19050" dir="2700000" algn="tl" rotWithShape="0">
                    <a:schemeClr val="dk1">
                      <a:alpha val="40000"/>
                    </a:schemeClr>
                  </a:outerShdw>
                </a:effectLst>
              </a:rPr>
              <a:t>Food</a:t>
            </a:r>
            <a:endParaRPr lang="en-US" sz="6600" b="0" cap="none" spc="0" dirty="0">
              <a:ln w="0"/>
              <a:solidFill>
                <a:schemeClr val="tx1"/>
              </a:solidFill>
              <a:effectLst>
                <a:outerShdw blurRad="38100" dist="19050" dir="2700000" algn="tl" rotWithShape="0">
                  <a:schemeClr val="dk1">
                    <a:alpha val="40000"/>
                  </a:schemeClr>
                </a:outerShdw>
              </a:effectLst>
            </a:endParaRPr>
          </a:p>
        </p:txBody>
      </p:sp>
      <p:pic>
        <p:nvPicPr>
          <p:cNvPr id="14" name="Picture 10" descr="Asian Pe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64" y="3067292"/>
            <a:ext cx="251460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1806_00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2800" y="2394852"/>
            <a:ext cx="163353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9424" y="3790940"/>
            <a:ext cx="3278892" cy="21859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8" descr="GO Project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2398" y="1693069"/>
            <a:ext cx="1371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26921" t="33875" r="11271" b="2258"/>
          <a:stretch/>
        </p:blipFill>
        <p:spPr>
          <a:xfrm>
            <a:off x="4485008" y="4036540"/>
            <a:ext cx="3707027" cy="2553730"/>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12520" y="4716947"/>
            <a:ext cx="2453720" cy="1635211"/>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99627" y="2942372"/>
            <a:ext cx="2137309" cy="1434372"/>
          </a:xfrm>
          <a:prstGeom prst="rect">
            <a:avLst/>
          </a:prstGeom>
        </p:spPr>
      </p:pic>
    </p:spTree>
    <p:extLst>
      <p:ext uri="{BB962C8B-B14F-4D97-AF65-F5344CB8AC3E}">
        <p14:creationId xmlns:p14="http://schemas.microsoft.com/office/powerpoint/2010/main" val="3123573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effectLst/>
                <a:latin typeface="Myriad Pro SemiExt" panose="020B0505030403020204" pitchFamily="34" charset="0"/>
              </a:rPr>
              <a:t>Social Media</a:t>
            </a:r>
            <a:endParaRPr lang="en-US" dirty="0">
              <a:solidFill>
                <a:schemeClr val="bg2"/>
              </a:solidFill>
              <a:effectLst/>
              <a:latin typeface="Myriad Pro SemiExt" panose="020B0505030403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5623" t="14286" r="17573" b="20068"/>
          <a:stretch/>
        </p:blipFill>
        <p:spPr>
          <a:xfrm>
            <a:off x="0" y="1491916"/>
            <a:ext cx="3336758" cy="385625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462" y="1596716"/>
            <a:ext cx="4066673" cy="406667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6289" y="5663389"/>
            <a:ext cx="3176337" cy="1141496"/>
          </a:xfrm>
          <a:prstGeom prst="rect">
            <a:avLst/>
          </a:prstGeom>
        </p:spPr>
      </p:pic>
      <p:sp>
        <p:nvSpPr>
          <p:cNvPr id="9" name="TextBox 8"/>
          <p:cNvSpPr txBox="1"/>
          <p:nvPr/>
        </p:nvSpPr>
        <p:spPr>
          <a:xfrm>
            <a:off x="5509793" y="5804908"/>
            <a:ext cx="6509753" cy="1200329"/>
          </a:xfrm>
          <a:prstGeom prst="rect">
            <a:avLst/>
          </a:prstGeom>
          <a:noFill/>
        </p:spPr>
        <p:txBody>
          <a:bodyPr wrap="square" rtlCol="0">
            <a:spAutoFit/>
          </a:bodyPr>
          <a:lstStyle/>
          <a:p>
            <a:r>
              <a:rPr lang="en-US" b="1" dirty="0" smtClean="0"/>
              <a:t>Oregon Agriculture in the Classroom Foundation</a:t>
            </a:r>
          </a:p>
          <a:p>
            <a:r>
              <a:rPr lang="en-US" b="1" dirty="0" smtClean="0"/>
              <a:t>@</a:t>
            </a:r>
            <a:r>
              <a:rPr lang="en-US" b="1" dirty="0" err="1" smtClean="0"/>
              <a:t>OregonAITC</a:t>
            </a:r>
            <a:endParaRPr lang="en-US" b="1" dirty="0" smtClean="0"/>
          </a:p>
          <a:p>
            <a:r>
              <a:rPr lang="en-US" b="1" dirty="0" err="1" smtClean="0"/>
              <a:t>OregonAITC</a:t>
            </a:r>
            <a:endParaRPr lang="en-US" b="1" dirty="0" smtClean="0"/>
          </a:p>
          <a:p>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6333" y="1630804"/>
            <a:ext cx="4032585" cy="4032585"/>
          </a:xfrm>
          <a:prstGeom prst="rect">
            <a:avLst/>
          </a:prstGeom>
        </p:spPr>
      </p:pic>
    </p:spTree>
    <p:extLst>
      <p:ext uri="{BB962C8B-B14F-4D97-AF65-F5344CB8AC3E}">
        <p14:creationId xmlns:p14="http://schemas.microsoft.com/office/powerpoint/2010/main" val="1456385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effectLst/>
                <a:latin typeface="Myriad Pro SemiExt" panose="020B0505030403020204" pitchFamily="34" charset="0"/>
              </a:rPr>
              <a:t>Want More?</a:t>
            </a:r>
            <a:endParaRPr lang="en-US" dirty="0">
              <a:solidFill>
                <a:schemeClr val="bg2"/>
              </a:solidFill>
              <a:effectLst/>
              <a:latin typeface="Myriad Pro SemiExt" panose="020B0505030403020204" pitchFamily="34" charset="0"/>
            </a:endParaRPr>
          </a:p>
        </p:txBody>
      </p:sp>
      <p:sp>
        <p:nvSpPr>
          <p:cNvPr id="5" name="TextBox 4"/>
          <p:cNvSpPr txBox="1"/>
          <p:nvPr/>
        </p:nvSpPr>
        <p:spPr>
          <a:xfrm>
            <a:off x="838200" y="2021840"/>
            <a:ext cx="9291320" cy="1631216"/>
          </a:xfrm>
          <a:prstGeom prst="rect">
            <a:avLst/>
          </a:prstGeom>
          <a:noFill/>
        </p:spPr>
        <p:txBody>
          <a:bodyPr wrap="square" rtlCol="0">
            <a:spAutoFit/>
          </a:bodyPr>
          <a:lstStyle/>
          <a:p>
            <a:r>
              <a:rPr lang="en-US" sz="3200" dirty="0" smtClean="0">
                <a:latin typeface="Myriad Pro" panose="020B0503030403020204" pitchFamily="34" charset="0"/>
              </a:rPr>
              <a:t>Summer Agriculture Institute</a:t>
            </a:r>
          </a:p>
          <a:p>
            <a:r>
              <a:rPr lang="en-US" dirty="0">
                <a:latin typeface="Myriad Pro" panose="020B0503030403020204" pitchFamily="34" charset="0"/>
              </a:rPr>
              <a:t>	</a:t>
            </a:r>
          </a:p>
          <a:p>
            <a:endParaRPr lang="en-US" dirty="0">
              <a:latin typeface="Myriad Pro" panose="020B0503030403020204" pitchFamily="34" charset="0"/>
            </a:endParaRPr>
          </a:p>
          <a:p>
            <a:r>
              <a:rPr lang="en-US" sz="3200" dirty="0" smtClean="0">
                <a:latin typeface="Myriad Pro" panose="020B0503030403020204" pitchFamily="34" charset="0"/>
              </a:rPr>
              <a:t>National Agriculture in the Classroom Conference</a:t>
            </a:r>
          </a:p>
        </p:txBody>
      </p:sp>
      <p:pic>
        <p:nvPicPr>
          <p:cNvPr id="3078" name="Picture 6" descr="Image result for summer agriculture institu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495" y="3738880"/>
            <a:ext cx="2583123" cy="282448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summer agriculture institute oreg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218622"/>
            <a:ext cx="2857500" cy="160972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summer agriculture institute oreg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2458" y="3586480"/>
            <a:ext cx="2346960" cy="312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697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Autofit/>
          </a:bodyPr>
          <a:lstStyle/>
          <a:p>
            <a:r>
              <a:rPr lang="en-US" dirty="0" smtClean="0"/>
              <a:t>Jessica Jansen</a:t>
            </a:r>
          </a:p>
          <a:p>
            <a:r>
              <a:rPr lang="en-US" dirty="0" smtClean="0"/>
              <a:t>Jessica.Jansen@oregonstate.edu </a:t>
            </a:r>
          </a:p>
          <a:p>
            <a:r>
              <a:rPr lang="en-US" dirty="0" smtClean="0"/>
              <a:t>541-737-8629</a:t>
            </a:r>
            <a:endParaRPr lang="en-US" dirty="0"/>
          </a:p>
        </p:txBody>
      </p:sp>
    </p:spTree>
    <p:extLst>
      <p:ext uri="{BB962C8B-B14F-4D97-AF65-F5344CB8AC3E}">
        <p14:creationId xmlns:p14="http://schemas.microsoft.com/office/powerpoint/2010/main" val="86049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effectLst/>
              </a:rPr>
              <a:t>The 6 F’s of Oregon Agriculture </a:t>
            </a:r>
            <a:endParaRPr lang="en-US" dirty="0">
              <a:solidFill>
                <a:schemeClr val="bg2"/>
              </a:solidFill>
              <a:effectLst/>
            </a:endParaRPr>
          </a:p>
        </p:txBody>
      </p:sp>
      <p:pic>
        <p:nvPicPr>
          <p:cNvPr id="5" name="Picture 4" descr="sheep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648" y="1664043"/>
            <a:ext cx="3614351" cy="549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j04117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822357"/>
            <a:ext cx="23764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j04221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2691" y="1911178"/>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3926" y="4425778"/>
            <a:ext cx="2666913" cy="2335586"/>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984" y="3279347"/>
            <a:ext cx="3043365" cy="2028910"/>
          </a:xfrm>
          <a:prstGeom prst="rect">
            <a:avLst/>
          </a:prstGeom>
        </p:spPr>
      </p:pic>
      <p:sp>
        <p:nvSpPr>
          <p:cNvPr id="12" name="Rectangle 11"/>
          <p:cNvSpPr/>
          <p:nvPr/>
        </p:nvSpPr>
        <p:spPr>
          <a:xfrm rot="20876484">
            <a:off x="273541" y="1645758"/>
            <a:ext cx="2300920" cy="1107996"/>
          </a:xfrm>
          <a:prstGeom prst="rect">
            <a:avLst/>
          </a:prstGeom>
          <a:noFill/>
        </p:spPr>
        <p:txBody>
          <a:bodyPr wrap="square" lIns="91440" tIns="45720" rIns="91440" bIns="45720">
            <a:spAutoFit/>
          </a:bodyPr>
          <a:lstStyle/>
          <a:p>
            <a:pPr algn="ctr"/>
            <a:r>
              <a:rPr lang="en-US" sz="6600" b="0" cap="none" spc="0" dirty="0" smtClean="0">
                <a:ln w="0"/>
                <a:solidFill>
                  <a:schemeClr val="tx1"/>
                </a:solidFill>
                <a:effectLst>
                  <a:outerShdw blurRad="38100" dist="19050" dir="2700000" algn="tl" rotWithShape="0">
                    <a:schemeClr val="dk1">
                      <a:alpha val="40000"/>
                    </a:schemeClr>
                  </a:outerShdw>
                </a:effectLst>
              </a:rPr>
              <a:t>Fiber</a:t>
            </a:r>
            <a:endParaRPr lang="en-US" sz="6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1504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effectLst/>
              </a:rPr>
              <a:t>The 6 F’s of Oregon Agriculture </a:t>
            </a:r>
            <a:endParaRPr lang="en-US" dirty="0">
              <a:solidFill>
                <a:schemeClr val="bg2"/>
              </a:solidFill>
              <a:effectLst/>
            </a:endParaRPr>
          </a:p>
        </p:txBody>
      </p:sp>
      <p:sp>
        <p:nvSpPr>
          <p:cNvPr id="3" name="Rectangle 2"/>
          <p:cNvSpPr/>
          <p:nvPr/>
        </p:nvSpPr>
        <p:spPr>
          <a:xfrm rot="20876484">
            <a:off x="153311" y="1710213"/>
            <a:ext cx="3684582" cy="1107996"/>
          </a:xfrm>
          <a:prstGeom prst="rect">
            <a:avLst/>
          </a:prstGeom>
          <a:noFill/>
        </p:spPr>
        <p:txBody>
          <a:bodyPr wrap="square" lIns="91440" tIns="45720" rIns="91440" bIns="45720">
            <a:spAutoFit/>
          </a:bodyPr>
          <a:lstStyle/>
          <a:p>
            <a:pPr algn="ctr"/>
            <a:r>
              <a:rPr lang="en-US" sz="6600" b="0" cap="none" spc="0" dirty="0" smtClean="0">
                <a:ln w="0"/>
                <a:solidFill>
                  <a:schemeClr val="tx1"/>
                </a:solidFill>
                <a:effectLst>
                  <a:outerShdw blurRad="38100" dist="19050" dir="2700000" algn="tl" rotWithShape="0">
                    <a:schemeClr val="dk1">
                      <a:alpha val="40000"/>
                    </a:schemeClr>
                  </a:outerShdw>
                </a:effectLst>
              </a:rPr>
              <a:t>Forestry</a:t>
            </a:r>
            <a:endParaRPr lang="en-US" sz="6600" b="0" cap="none" spc="0" dirty="0">
              <a:ln w="0"/>
              <a:solidFill>
                <a:schemeClr val="tx1"/>
              </a:solidFill>
              <a:effectLst>
                <a:outerShdw blurRad="38100" dist="19050" dir="2700000" algn="tl" rotWithShape="0">
                  <a:schemeClr val="dk1">
                    <a:alpha val="40000"/>
                  </a:schemeClr>
                </a:outerShdw>
              </a:effectLst>
            </a:endParaRPr>
          </a:p>
        </p:txBody>
      </p:sp>
      <p:pic>
        <p:nvPicPr>
          <p:cNvPr id="4" name="Picture 4" descr="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8004" y="1799197"/>
            <a:ext cx="2671633" cy="383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027" y="1545204"/>
            <a:ext cx="2742814" cy="274281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5655" y="4242572"/>
            <a:ext cx="4978400" cy="24892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1283" y="2916611"/>
            <a:ext cx="3395561" cy="2255623"/>
          </a:xfrm>
          <a:prstGeom prst="rect">
            <a:avLst/>
          </a:prstGeom>
        </p:spPr>
      </p:pic>
    </p:spTree>
    <p:extLst>
      <p:ext uri="{BB962C8B-B14F-4D97-AF65-F5344CB8AC3E}">
        <p14:creationId xmlns:p14="http://schemas.microsoft.com/office/powerpoint/2010/main" val="232635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effectLst/>
              </a:rPr>
              <a:t>The 6 F’s of Oregon Agriculture </a:t>
            </a:r>
            <a:endParaRPr lang="en-US" dirty="0">
              <a:solidFill>
                <a:schemeClr val="bg2"/>
              </a:solidFill>
              <a:effectLst/>
            </a:endParaRPr>
          </a:p>
        </p:txBody>
      </p:sp>
      <p:sp>
        <p:nvSpPr>
          <p:cNvPr id="9" name="Content Placeholder 8"/>
          <p:cNvSpPr>
            <a:spLocks noGrp="1"/>
          </p:cNvSpPr>
          <p:nvPr>
            <p:ph idx="1"/>
          </p:nvPr>
        </p:nvSpPr>
        <p:spPr/>
        <p:txBody>
          <a:bodyPr/>
          <a:lstStyle/>
          <a:p>
            <a:endParaRPr lang="en-US"/>
          </a:p>
        </p:txBody>
      </p:sp>
      <p:sp>
        <p:nvSpPr>
          <p:cNvPr id="3" name="Rectangle 2"/>
          <p:cNvSpPr/>
          <p:nvPr/>
        </p:nvSpPr>
        <p:spPr>
          <a:xfrm rot="20768702">
            <a:off x="79838" y="1746975"/>
            <a:ext cx="3253768" cy="1107996"/>
          </a:xfrm>
          <a:prstGeom prst="rect">
            <a:avLst/>
          </a:prstGeom>
          <a:noFill/>
        </p:spPr>
        <p:txBody>
          <a:bodyPr wrap="square" lIns="91440" tIns="45720" rIns="91440" bIns="45720">
            <a:spAutoFit/>
          </a:bodyPr>
          <a:lstStyle/>
          <a:p>
            <a:pPr algn="ctr"/>
            <a:r>
              <a:rPr lang="en-US" sz="6600" b="0" cap="none" spc="0" dirty="0" smtClean="0">
                <a:ln w="0"/>
                <a:solidFill>
                  <a:schemeClr val="tx1"/>
                </a:solidFill>
                <a:effectLst>
                  <a:outerShdw blurRad="38100" dist="19050" dir="2700000" algn="tl" rotWithShape="0">
                    <a:schemeClr val="dk1">
                      <a:alpha val="40000"/>
                    </a:schemeClr>
                  </a:outerShdw>
                </a:effectLst>
              </a:rPr>
              <a:t>Fishing</a:t>
            </a:r>
            <a:endParaRPr lang="en-US" sz="6600" b="0" cap="none" spc="0" dirty="0">
              <a:ln w="0"/>
              <a:solidFill>
                <a:schemeClr val="tx1"/>
              </a:solidFill>
              <a:effectLst>
                <a:outerShdw blurRad="38100" dist="19050" dir="2700000" algn="tl" rotWithShape="0">
                  <a:schemeClr val="dk1">
                    <a:alpha val="40000"/>
                  </a:schemeClr>
                </a:outerShdw>
              </a:effectLst>
            </a:endParaRPr>
          </a:p>
        </p:txBody>
      </p:sp>
      <p:pic>
        <p:nvPicPr>
          <p:cNvPr id="4" name="Picture 4" descr="File0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5632" y="1696994"/>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Live Crab on r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0011" y="4143632"/>
            <a:ext cx="2506663" cy="159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3977" y="3539588"/>
            <a:ext cx="2857500" cy="31750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1868" y="3314152"/>
            <a:ext cx="4194590" cy="279639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3529" y="1657971"/>
            <a:ext cx="3424584" cy="2568438"/>
          </a:xfrm>
          <a:prstGeom prst="rect">
            <a:avLst/>
          </a:prstGeom>
        </p:spPr>
      </p:pic>
    </p:spTree>
    <p:extLst>
      <p:ext uri="{BB962C8B-B14F-4D97-AF65-F5344CB8AC3E}">
        <p14:creationId xmlns:p14="http://schemas.microsoft.com/office/powerpoint/2010/main" val="3564106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Workshop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shop Template.pptx" id="{484B9DC0-4F8E-44D1-AA0B-054DC01852B2}" vid="{40987DD8-C3E4-498D-93CB-0823438BD1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Workshop Template</Template>
  <TotalTime>1887</TotalTime>
  <Words>3426</Words>
  <Application>Microsoft Office PowerPoint</Application>
  <PresentationFormat>Widescreen</PresentationFormat>
  <Paragraphs>490</Paragraphs>
  <Slides>62</Slides>
  <Notes>49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70" baseType="lpstr">
      <vt:lpstr>Arial</vt:lpstr>
      <vt:lpstr>Calibri</vt:lpstr>
      <vt:lpstr>Myriad Pro</vt:lpstr>
      <vt:lpstr>Myriad Pro Light</vt:lpstr>
      <vt:lpstr>Myriad Pro SemiExt</vt:lpstr>
      <vt:lpstr>Times New Roman</vt:lpstr>
      <vt:lpstr>Workshop Template</vt:lpstr>
      <vt:lpstr>Acrobat Document</vt:lpstr>
      <vt:lpstr>PowerPoint Presentation</vt:lpstr>
      <vt:lpstr>Workshop Overview</vt:lpstr>
      <vt:lpstr>What is  agriculture?</vt:lpstr>
      <vt:lpstr>Agriculture is…</vt:lpstr>
      <vt:lpstr>The 6 F’s of Oregon Agriculture </vt:lpstr>
      <vt:lpstr>The 6 F’s of Oregon Agriculture </vt:lpstr>
      <vt:lpstr>The 6 F’s of Oregon Agriculture </vt:lpstr>
      <vt:lpstr>The 6 F’s of Oregon Agriculture </vt:lpstr>
      <vt:lpstr>The 6 F’s of Oregon Agriculture </vt:lpstr>
      <vt:lpstr>The 6 F’s of Oregon Agriculture </vt:lpstr>
      <vt:lpstr>Oregon farms &amp; ranches</vt:lpstr>
      <vt:lpstr>Farm size</vt:lpstr>
      <vt:lpstr>Talk about sustainability</vt:lpstr>
      <vt:lpstr>Oregon farmers &amp; ranchers</vt:lpstr>
      <vt:lpstr>PowerPoint Presentation</vt:lpstr>
      <vt:lpstr>Commodities</vt:lpstr>
      <vt:lpstr>Top 10 ag commodities</vt:lpstr>
      <vt:lpstr>Top ag commodities (11 – 20)</vt:lpstr>
      <vt:lpstr>Name the top 5 counties  (based value of production)</vt:lpstr>
      <vt:lpstr>Top 10 ag producing counties</vt:lpstr>
      <vt:lpstr>PowerPoint Presentation</vt:lpstr>
      <vt:lpstr>Coastal Oregon</vt:lpstr>
      <vt:lpstr>Willamette Valley</vt:lpstr>
      <vt:lpstr>Southern Oregon</vt:lpstr>
      <vt:lpstr>High Desert</vt:lpstr>
      <vt:lpstr>Columbia Basin</vt:lpstr>
      <vt:lpstr>Northeast Oregon</vt:lpstr>
      <vt:lpstr>Southeast Oregon</vt:lpstr>
      <vt:lpstr>We’re number one!</vt:lpstr>
      <vt:lpstr>PowerPoint Presentation</vt:lpstr>
      <vt:lpstr>Oregon agriculture markets</vt:lpstr>
      <vt:lpstr>Local</vt:lpstr>
      <vt:lpstr>Local</vt:lpstr>
      <vt:lpstr>Domestic (within US)  </vt:lpstr>
      <vt:lpstr>Exports  </vt:lpstr>
      <vt:lpstr>Where is it going? </vt:lpstr>
      <vt:lpstr>What is exported?</vt:lpstr>
      <vt:lpstr>Ag processors</vt:lpstr>
      <vt:lpstr>The economic impact…</vt:lpstr>
      <vt:lpstr>Challenges</vt:lpstr>
      <vt:lpstr>Key points</vt:lpstr>
      <vt:lpstr>Why teach agriculture?</vt:lpstr>
      <vt:lpstr>Why teach agriculture?</vt:lpstr>
      <vt:lpstr>Why teach agriculture?</vt:lpstr>
      <vt:lpstr>Why teach agriculture?</vt:lpstr>
      <vt:lpstr>Why teach agriculture?</vt:lpstr>
      <vt:lpstr>Why teach agriculture?</vt:lpstr>
      <vt:lpstr>Why teach agriculture?</vt:lpstr>
      <vt:lpstr>Earth as an Apple</vt:lpstr>
      <vt:lpstr>Oregon Agriculture in the Classroom</vt:lpstr>
      <vt:lpstr>PowerPoint Presentation</vt:lpstr>
      <vt:lpstr>Oregon AITC Programs</vt:lpstr>
      <vt:lpstr>Oregon AITC Programs</vt:lpstr>
      <vt:lpstr>Oregon AITC Programs</vt:lpstr>
      <vt:lpstr>Oregon AITC Programs</vt:lpstr>
      <vt:lpstr>Oregon AITC Programs</vt:lpstr>
      <vt:lpstr>Oregon AITC Programs</vt:lpstr>
      <vt:lpstr>Try it out!</vt:lpstr>
      <vt:lpstr>Website Tour</vt:lpstr>
      <vt:lpstr>Social Media</vt:lpstr>
      <vt:lpstr>Want More?</vt:lpstr>
      <vt:lpstr>PowerPoint Presentation</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Cllient Services</dc:creator>
  <cp:lastModifiedBy>Jansen, Jessica Michelle</cp:lastModifiedBy>
  <cp:revision>100</cp:revision>
  <dcterms:created xsi:type="dcterms:W3CDTF">2017-01-11T17:25:08Z</dcterms:created>
  <dcterms:modified xsi:type="dcterms:W3CDTF">2019-01-26T16:04:43Z</dcterms:modified>
</cp:coreProperties>
</file>