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56" r:id="rId3"/>
    <p:sldId id="257" r:id="rId4"/>
    <p:sldId id="260" r:id="rId5"/>
    <p:sldId id="261" r:id="rId6"/>
    <p:sldId id="262" r:id="rId7"/>
    <p:sldId id="263" r:id="rId8"/>
    <p:sldId id="266" r:id="rId9"/>
    <p:sldId id="267" r:id="rId10"/>
    <p:sldId id="264" r:id="rId11"/>
    <p:sldId id="265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922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7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92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9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94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0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0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5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6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69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B660B3-1502-4340-85BB-A66DF79C157F}" type="datetimeFigureOut">
              <a:rPr lang="en-US" smtClean="0"/>
              <a:t>8/24/21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A4BA778-AB63-488C-941B-927BF483A19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59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Food Science lessons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Glen Li</a:t>
            </a:r>
          </a:p>
          <a:p>
            <a:r>
              <a:rPr lang="en-US" dirty="0"/>
              <a:t>OSU Food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382524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2:</a:t>
            </a:r>
            <a:br>
              <a:rPr lang="en-US" dirty="0"/>
            </a:br>
            <a:r>
              <a:rPr lang="en-US" dirty="0"/>
              <a:t>No knead bread, in 10 minutes?</a:t>
            </a:r>
          </a:p>
        </p:txBody>
      </p:sp>
      <p:pic>
        <p:nvPicPr>
          <p:cNvPr id="3074" name="Picture 2" descr="No-Knead Bread Recipe - NYT Cook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9" y="2185606"/>
            <a:ext cx="3232003" cy="181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ive Yeast a Chance | al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9" y="4391434"/>
            <a:ext cx="3547111" cy="22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41800" y="2637108"/>
            <a:ext cx="428982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Control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Cooked yeast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Microwave yeast granule high, 1 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Hydrated yeast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100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°F water, 5 minutes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Adding table sugar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sucrose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Adding soda beverage (e.g. Sprite)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fructose</a:t>
            </a:r>
          </a:p>
        </p:txBody>
      </p:sp>
    </p:spTree>
    <p:extLst>
      <p:ext uri="{BB962C8B-B14F-4D97-AF65-F5344CB8AC3E}">
        <p14:creationId xmlns:p14="http://schemas.microsoft.com/office/powerpoint/2010/main" val="244361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287004" cy="1499616"/>
          </a:xfrm>
        </p:spPr>
        <p:txBody>
          <a:bodyPr/>
          <a:lstStyle/>
          <a:p>
            <a:r>
              <a:rPr lang="en-US" dirty="0"/>
              <a:t>Effect of yeast metabolism on baking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Hydration in warm water</a:t>
            </a:r>
          </a:p>
          <a:p>
            <a:pPr lvl="1"/>
            <a:r>
              <a:rPr lang="en-US" dirty="0"/>
              <a:t>helps yeast adapt to changes in osmotic pressure</a:t>
            </a:r>
          </a:p>
          <a:p>
            <a:r>
              <a:rPr lang="en-US" dirty="0"/>
              <a:t>Microwave (this would kill the yeast)</a:t>
            </a:r>
          </a:p>
          <a:p>
            <a:r>
              <a:rPr lang="en-US" dirty="0"/>
              <a:t>Addition of nutrients (fructose, sucrose)</a:t>
            </a:r>
          </a:p>
          <a:p>
            <a:pPr lvl="1"/>
            <a:r>
              <a:rPr lang="en-US" dirty="0"/>
              <a:t>Sugars can be metabolized by yeast as carbon source</a:t>
            </a:r>
          </a:p>
          <a:p>
            <a:pPr lvl="1"/>
            <a:r>
              <a:rPr lang="en-US" dirty="0"/>
              <a:t>Boosts CO</a:t>
            </a:r>
            <a:r>
              <a:rPr lang="en-US" baseline="-25000" dirty="0"/>
              <a:t>2</a:t>
            </a:r>
            <a:r>
              <a:rPr lang="en-US" dirty="0"/>
              <a:t> generation and leavening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Yeast's Crucial Roles in Breadbaking - Article - FineCook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180" y="3187700"/>
            <a:ext cx="324612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225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3:</a:t>
            </a:r>
            <a:br>
              <a:rPr lang="en-US" dirty="0"/>
            </a:br>
            <a:r>
              <a:rPr lang="en-US" dirty="0"/>
              <a:t>Moldy bread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use the leftover bread from Activity 2</a:t>
            </a:r>
          </a:p>
          <a:p>
            <a:endParaRPr lang="en-US" dirty="0"/>
          </a:p>
        </p:txBody>
      </p:sp>
      <p:pic>
        <p:nvPicPr>
          <p:cNvPr id="6146" name="Picture 2" descr="White Bread Mold Experiment Teaches the Importance of Washing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50" y="3047670"/>
            <a:ext cx="6623050" cy="346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95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expect from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does the mold come from?</a:t>
            </a:r>
          </a:p>
          <a:p>
            <a:pPr lvl="1"/>
            <a:r>
              <a:rPr lang="en-US" dirty="0"/>
              <a:t>Mold spores are common in our living environment</a:t>
            </a:r>
          </a:p>
          <a:p>
            <a:pPr lvl="1"/>
            <a:r>
              <a:rPr lang="en-US" dirty="0"/>
              <a:t>They grow into mold under favorable conditions</a:t>
            </a:r>
          </a:p>
          <a:p>
            <a:r>
              <a:rPr lang="en-US" dirty="0"/>
              <a:t>Can I still eat it?</a:t>
            </a:r>
          </a:p>
          <a:p>
            <a:pPr lvl="1"/>
            <a:r>
              <a:rPr lang="en-US" dirty="0"/>
              <a:t>Allergen</a:t>
            </a:r>
          </a:p>
          <a:p>
            <a:pPr lvl="1"/>
            <a:r>
              <a:rPr lang="en-US" dirty="0"/>
              <a:t>Toxins</a:t>
            </a:r>
          </a:p>
          <a:p>
            <a:r>
              <a:rPr lang="en-US" dirty="0"/>
              <a:t>How can we suppress mold growth?</a:t>
            </a:r>
          </a:p>
          <a:p>
            <a:pPr lvl="1"/>
            <a:r>
              <a:rPr lang="en-US" dirty="0"/>
              <a:t>Antifungal food additives</a:t>
            </a:r>
          </a:p>
          <a:p>
            <a:pPr lvl="1"/>
            <a:r>
              <a:rPr lang="en-US" dirty="0"/>
              <a:t>Food sanitation practices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2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Food Science before college -</a:t>
            </a:r>
            <a:br>
              <a:rPr lang="en-US" dirty="0"/>
            </a:br>
            <a:r>
              <a:rPr lang="en-US" dirty="0"/>
              <a:t>Unique opportunities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Food safety</a:t>
            </a:r>
          </a:p>
          <a:p>
            <a:pPr lvl="1"/>
            <a:r>
              <a:rPr lang="en-US" dirty="0"/>
              <a:t>Outbreaks, recalls</a:t>
            </a:r>
          </a:p>
          <a:p>
            <a:r>
              <a:rPr lang="en-US" dirty="0"/>
              <a:t>Nutrition</a:t>
            </a:r>
          </a:p>
          <a:p>
            <a:pPr lvl="1"/>
            <a:r>
              <a:rPr lang="en-US" dirty="0"/>
              <a:t>Healthy diet, healthy eating habits</a:t>
            </a:r>
          </a:p>
          <a:p>
            <a:pPr lvl="1"/>
            <a:r>
              <a:rPr lang="en-US" dirty="0"/>
              <a:t>Malnutrition epidemic</a:t>
            </a:r>
          </a:p>
          <a:p>
            <a:r>
              <a:rPr lang="en-US" dirty="0"/>
              <a:t>Environment protection</a:t>
            </a:r>
          </a:p>
          <a:p>
            <a:r>
              <a:rPr lang="en-US" dirty="0"/>
              <a:t>Marketing claims in consumer foods</a:t>
            </a:r>
          </a:p>
          <a:p>
            <a:r>
              <a:rPr lang="en-US" dirty="0"/>
              <a:t>Formation of regulations and policies</a:t>
            </a:r>
          </a:p>
          <a:p>
            <a:r>
              <a:rPr lang="en-US" dirty="0"/>
              <a:t>Engaging and fun!</a:t>
            </a:r>
          </a:p>
          <a:p>
            <a:endParaRPr lang="en-US" dirty="0"/>
          </a:p>
        </p:txBody>
      </p:sp>
      <p:pic>
        <p:nvPicPr>
          <p:cNvPr id="1026" name="Picture 2" descr="Almark Foods voluntarily expands recall of boiled egg product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581" y="2286000"/>
            <a:ext cx="1714501" cy="96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mpty Grocery Shelves and Rotting, Wasted Vegetables: Two Sides of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117" y="3911600"/>
            <a:ext cx="2976033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6223000" y="1955800"/>
            <a:ext cx="60960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26189" y="1687957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See </a:t>
            </a:r>
            <a:r>
              <a:rPr lang="en-US" dirty="0" err="1"/>
              <a:t>samonella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7407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teach food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Contextualizing science via food science</a:t>
            </a:r>
          </a:p>
          <a:p>
            <a:pPr lvl="1"/>
            <a:r>
              <a:rPr lang="en-US" dirty="0"/>
              <a:t>Chemistry</a:t>
            </a:r>
          </a:p>
          <a:p>
            <a:pPr lvl="1"/>
            <a:r>
              <a:rPr lang="en-US" dirty="0"/>
              <a:t>Biology (and microbiology)</a:t>
            </a:r>
          </a:p>
          <a:p>
            <a:pPr lvl="1"/>
            <a:r>
              <a:rPr lang="en-US" dirty="0"/>
              <a:t>Engineering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Inspiring students to become food scientists and technologists</a:t>
            </a:r>
          </a:p>
          <a:p>
            <a:pPr lvl="1"/>
            <a:r>
              <a:rPr lang="en-US" dirty="0"/>
              <a:t>Those with culinary interest</a:t>
            </a:r>
          </a:p>
          <a:p>
            <a:pPr lvl="1"/>
            <a:r>
              <a:rPr lang="en-US" dirty="0"/>
              <a:t>Foodies</a:t>
            </a:r>
          </a:p>
          <a:p>
            <a:pPr lvl="1"/>
            <a:r>
              <a:rPr lang="en-US" dirty="0"/>
              <a:t>Research in chemistry, human health,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7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food-science themed lessons suitable for remote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1 - Sweet Jell-O's</a:t>
            </a:r>
          </a:p>
          <a:p>
            <a:pPr lvl="1"/>
            <a:r>
              <a:rPr lang="en-US" dirty="0"/>
              <a:t>Examine the sensory properties of sugar substitutes</a:t>
            </a:r>
          </a:p>
          <a:p>
            <a:r>
              <a:rPr lang="en-US" dirty="0"/>
              <a:t>2 – Quick bread</a:t>
            </a:r>
          </a:p>
          <a:p>
            <a:pPr lvl="1">
              <a:buClr>
                <a:srgbClr val="99CB38"/>
              </a:buClr>
            </a:pPr>
            <a:r>
              <a:rPr lang="en-US" dirty="0">
                <a:solidFill>
                  <a:prstClr val="black"/>
                </a:solidFill>
              </a:rPr>
              <a:t>Experiment with different recipes, and analyze how different recipes affect yeast</a:t>
            </a:r>
          </a:p>
          <a:p>
            <a:r>
              <a:rPr lang="en-US" dirty="0"/>
              <a:t>3 – Moldy bread</a:t>
            </a:r>
          </a:p>
          <a:p>
            <a:pPr lvl="1">
              <a:buClr>
                <a:srgbClr val="99CB38"/>
              </a:buClr>
            </a:pPr>
            <a:r>
              <a:rPr lang="en-US" dirty="0">
                <a:solidFill>
                  <a:prstClr val="black"/>
                </a:solidFill>
              </a:rPr>
              <a:t>Identify the connection between storage condition and food spoilage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7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Science Schemes and NGSS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Sensory Science</a:t>
            </a:r>
          </a:p>
          <a:p>
            <a:pPr lvl="1"/>
            <a:r>
              <a:rPr lang="en-US" dirty="0"/>
              <a:t>Scale, proportion, and quantity (CCC)</a:t>
            </a:r>
          </a:p>
          <a:p>
            <a:r>
              <a:rPr lang="en-US" dirty="0"/>
              <a:t>Fermentation and Food Processing</a:t>
            </a:r>
          </a:p>
          <a:p>
            <a:pPr lvl="1"/>
            <a:r>
              <a:rPr lang="en-US" dirty="0"/>
              <a:t>Chemical Reactions</a:t>
            </a:r>
          </a:p>
          <a:p>
            <a:r>
              <a:rPr lang="en-US" dirty="0"/>
              <a:t>Food Safety and Sanitation</a:t>
            </a:r>
          </a:p>
          <a:p>
            <a:pPr lvl="1"/>
            <a:r>
              <a:rPr lang="en-US" dirty="0"/>
              <a:t>Cause and effect</a:t>
            </a:r>
          </a:p>
        </p:txBody>
      </p:sp>
    </p:spTree>
    <p:extLst>
      <p:ext uri="{BB962C8B-B14F-4D97-AF65-F5344CB8AC3E}">
        <p14:creationId xmlns:p14="http://schemas.microsoft.com/office/powerpoint/2010/main" val="1268481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The SWEETEST JELLO</a:t>
            </a:r>
          </a:p>
        </p:txBody>
      </p:sp>
      <p:pic>
        <p:nvPicPr>
          <p:cNvPr id="2050" name="Picture 2" descr="What Is Jello Made Of? Ingredients and Nutr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" y="2650331"/>
            <a:ext cx="3415664" cy="256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weeteners: Time to rethink your choices? - Harvard Health Blog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176" y="2650331"/>
            <a:ext cx="3842624" cy="256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50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Sugar substitutes: </a:t>
            </a:r>
            <a:br>
              <a:rPr lang="en-US" dirty="0"/>
            </a:br>
            <a:r>
              <a:rPr lang="en-US" dirty="0"/>
              <a:t>How Sweet are they?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696456"/>
              </p:ext>
            </p:extLst>
          </p:nvPr>
        </p:nvGraphicFramePr>
        <p:xfrm>
          <a:off x="768350" y="2286000"/>
          <a:ext cx="7289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2092994488"/>
                    </a:ext>
                  </a:extLst>
                </a:gridCol>
                <a:gridCol w="3644900">
                  <a:extLst>
                    <a:ext uri="{9D8B030D-6E8A-4147-A177-3AD203B41FA5}">
                      <a16:colId xmlns:a16="http://schemas.microsoft.com/office/drawing/2014/main" val="2860228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Sweeter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Sweetness</a:t>
                      </a:r>
                      <a:r>
                        <a:rPr lang="en-US" baseline="0" dirty="0"/>
                        <a:t> compared to table sugar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630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Coconut sugar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26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Fructose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 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97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Maple syrup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705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Sweet’n’Low</a:t>
                      </a:r>
                      <a:r>
                        <a:rPr lang="en-US" dirty="0"/>
                        <a:t> (saccharin)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300-400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04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Truvia</a:t>
                      </a:r>
                      <a:r>
                        <a:rPr lang="en-US" baseline="0" dirty="0"/>
                        <a:t> 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erythritol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0.6-0.7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41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Sucralose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320-1000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120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Neotame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436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003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of sensory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Texture</a:t>
            </a:r>
          </a:p>
          <a:p>
            <a:r>
              <a:rPr lang="en-US" dirty="0"/>
              <a:t>Mouthfeel</a:t>
            </a:r>
          </a:p>
          <a:p>
            <a:r>
              <a:rPr lang="en-US" dirty="0"/>
              <a:t>Sweetness</a:t>
            </a:r>
          </a:p>
          <a:p>
            <a:r>
              <a:rPr lang="en-US" dirty="0"/>
              <a:t>Aftertaste</a:t>
            </a:r>
          </a:p>
        </p:txBody>
      </p:sp>
      <p:pic>
        <p:nvPicPr>
          <p:cNvPr id="5122" name="Picture 2" descr="Calibrating Sensory Standards - STiR Coffee and Tea Industr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99" y="2286000"/>
            <a:ext cx="6124575" cy="3568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47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questions from Your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sweetness = less healthy?</a:t>
            </a:r>
          </a:p>
          <a:p>
            <a:pPr lvl="1"/>
            <a:r>
              <a:rPr lang="en-US" dirty="0"/>
              <a:t>Not necessarily</a:t>
            </a:r>
          </a:p>
          <a:p>
            <a:r>
              <a:rPr lang="en-US" dirty="0"/>
              <a:t>Do sugar substitutes contain sugar?</a:t>
            </a:r>
          </a:p>
          <a:p>
            <a:pPr lvl="1"/>
            <a:r>
              <a:rPr lang="en-US" dirty="0"/>
              <a:t>Dextrose (a.k.a. glucose), dextrin, and </a:t>
            </a:r>
            <a:r>
              <a:rPr lang="en-US" dirty="0" err="1"/>
              <a:t>maltooligosaccharides</a:t>
            </a:r>
            <a:r>
              <a:rPr lang="en-US" dirty="0"/>
              <a:t> are common ingredients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6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3968</TotalTime>
  <Words>415</Words>
  <Application>Microsoft Macintosh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 3</vt:lpstr>
      <vt:lpstr>Integral</vt:lpstr>
      <vt:lpstr>Food Science lessons</vt:lpstr>
      <vt:lpstr>Learning Food Science before college - Unique opportunities</vt:lpstr>
      <vt:lpstr>Why teach food science?</vt:lpstr>
      <vt:lpstr>Three food-science themed lessons suitable for remote delivery</vt:lpstr>
      <vt:lpstr>Food Science Schemes and NGSS</vt:lpstr>
      <vt:lpstr>ACTIVITY 1: The SWEETEST JELLO</vt:lpstr>
      <vt:lpstr>Sugar substitutes:  How Sweet are they?</vt:lpstr>
      <vt:lpstr>Dimensions of sensory properties</vt:lpstr>
      <vt:lpstr>Possible questions from Your class</vt:lpstr>
      <vt:lpstr>Activity 2: No knead bread, in 10 minutes?</vt:lpstr>
      <vt:lpstr>Effect of yeast metabolism on baking</vt:lpstr>
      <vt:lpstr>Activity 3: Moldy bread</vt:lpstr>
      <vt:lpstr>Questions to expect from students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Food Science: A public health imperative</dc:title>
  <dc:creator>Li, Zhenglun</dc:creator>
  <cp:lastModifiedBy>SMILE</cp:lastModifiedBy>
  <cp:revision>20</cp:revision>
  <dcterms:created xsi:type="dcterms:W3CDTF">2020-06-04T02:25:47Z</dcterms:created>
  <dcterms:modified xsi:type="dcterms:W3CDTF">2021-08-24T23:16:19Z</dcterms:modified>
</cp:coreProperties>
</file>