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2" r:id="rId1"/>
  </p:sldMasterIdLst>
  <p:notesMasterIdLst>
    <p:notesMasterId r:id="rId21"/>
  </p:notesMasterIdLst>
  <p:sldIdLst>
    <p:sldId id="256" r:id="rId2"/>
    <p:sldId id="257" r:id="rId3"/>
    <p:sldId id="258" r:id="rId4"/>
    <p:sldId id="259" r:id="rId5"/>
    <p:sldId id="260" r:id="rId6"/>
    <p:sldId id="261" r:id="rId7"/>
    <p:sldId id="262" r:id="rId8"/>
    <p:sldId id="273" r:id="rId9"/>
    <p:sldId id="263" r:id="rId10"/>
    <p:sldId id="272" r:id="rId11"/>
    <p:sldId id="271" r:id="rId12"/>
    <p:sldId id="264" r:id="rId13"/>
    <p:sldId id="269" r:id="rId14"/>
    <p:sldId id="270" r:id="rId15"/>
    <p:sldId id="265" r:id="rId16"/>
    <p:sldId id="267" r:id="rId17"/>
    <p:sldId id="268" r:id="rId18"/>
    <p:sldId id="266"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ery, Elizabeth R" initials="ER" lastIdx="2" clrIdx="0">
    <p:extLst>
      <p:ext uri="{19B8F6BF-5375-455C-9EA6-DF929625EA0E}">
        <p15:presenceInfo xmlns:p15="http://schemas.microsoft.com/office/powerpoint/2012/main" userId="S::emeryel@oregonstate.edu::4004ba68-14ba-4dbb-a50b-8165efa5f0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04770-AF52-A9D4-5E1E-D913051989EF}" v="107" dt="2018-08-05T22:13:54.178"/>
    <p1510:client id="{DE037A9D-7D25-1863-A835-EDFF377EDB9D}" v="117" dt="2018-08-05T23:03:48.763"/>
    <p1510:client id="{6101C2E7-D040-7908-2FFE-9E9F8BF3DEE4}" v="6" dt="2018-08-05T23:11:00.348"/>
    <p1510:client id="{8D3D298C-6CDD-946B-EC1F-2BF39099627E}" v="203" dt="2018-08-05T23:46:03.404"/>
    <p1510:client id="{976C00F5-1D6F-7C20-0EF3-F2CB70FFEF12}" v="1" dt="2018-08-06T15:18:58.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ery, Elizabeth R" userId="S::emeryel@oregonstate.edu::4004ba68-14ba-4dbb-a50b-8165efa5f0ed" providerId="AD" clId="Web-{976C00F5-1D6F-7C20-0EF3-F2CB70FFEF12}"/>
    <pc:docChg chg="modSld">
      <pc:chgData name="Emery, Elizabeth R" userId="S::emeryel@oregonstate.edu::4004ba68-14ba-4dbb-a50b-8165efa5f0ed" providerId="AD" clId="Web-{976C00F5-1D6F-7C20-0EF3-F2CB70FFEF12}" dt="2018-08-06T15:33:09.901" v="12" actId="14100"/>
      <pc:docMkLst>
        <pc:docMk/>
      </pc:docMkLst>
      <pc:sldChg chg="modSp">
        <pc:chgData name="Emery, Elizabeth R" userId="S::emeryel@oregonstate.edu::4004ba68-14ba-4dbb-a50b-8165efa5f0ed" providerId="AD" clId="Web-{976C00F5-1D6F-7C20-0EF3-F2CB70FFEF12}" dt="2018-08-06T15:33:09.901" v="12" actId="14100"/>
        <pc:sldMkLst>
          <pc:docMk/>
          <pc:sldMk cId="1729179913" sldId="271"/>
        </pc:sldMkLst>
        <pc:spChg chg="mod">
          <ac:chgData name="Emery, Elizabeth R" userId="S::emeryel@oregonstate.edu::4004ba68-14ba-4dbb-a50b-8165efa5f0ed" providerId="AD" clId="Web-{976C00F5-1D6F-7C20-0EF3-F2CB70FFEF12}" dt="2018-08-06T15:33:05.698" v="11" actId="1076"/>
          <ac:spMkLst>
            <pc:docMk/>
            <pc:sldMk cId="1729179913" sldId="271"/>
            <ac:spMk id="2" creationId="{572B6095-E600-4195-A648-D00768F8AEFE}"/>
          </ac:spMkLst>
        </pc:spChg>
        <pc:spChg chg="mod">
          <ac:chgData name="Emery, Elizabeth R" userId="S::emeryel@oregonstate.edu::4004ba68-14ba-4dbb-a50b-8165efa5f0ed" providerId="AD" clId="Web-{976C00F5-1D6F-7C20-0EF3-F2CB70FFEF12}" dt="2018-08-06T15:33:09.901" v="12" actId="14100"/>
          <ac:spMkLst>
            <pc:docMk/>
            <pc:sldMk cId="1729179913" sldId="271"/>
            <ac:spMk id="3" creationId="{59ECFD30-DAC4-4326-BED1-265ABBEED4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99828-68AA-4FE3-AFCC-1EC456C4B866}" type="datetimeFigureOut">
              <a:rPr lang="en-US"/>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1D8A6-9290-4EE9-A0AE-8BF66E846748}" type="slidenum">
              <a:rPr lang="en-US"/>
              <a:t>‹#›</a:t>
            </a:fld>
            <a:endParaRPr lang="en-US"/>
          </a:p>
        </p:txBody>
      </p:sp>
    </p:spTree>
    <p:extLst>
      <p:ext uri="{BB962C8B-B14F-4D97-AF65-F5344CB8AC3E}">
        <p14:creationId xmlns:p14="http://schemas.microsoft.com/office/powerpoint/2010/main" val="3156442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curriculum presented here is directly related to the themes that have come out of the surveys and focus groups conducted in the Spring.</a:t>
            </a:r>
          </a:p>
          <a:p>
            <a:r>
              <a:rPr lang="en-US">
                <a:cs typeface="Calibri"/>
              </a:rPr>
              <a:t>This curriculum is a rough draft and with your feedback both today and in through club logs, and at the Winter teacher workshop we will be able to improve it.</a:t>
            </a:r>
          </a:p>
          <a:p>
            <a:r>
              <a:rPr lang="en-US"/>
              <a:t>Today, you can provide feedback on the white boards.  In the clubs, you can provide feedback in the logs, and we will be getting more feedback during each workshop and as you implement it in your classroom.</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88A1D8A6-9290-4EE9-A0AE-8BF66E846748}" type="slidenum">
              <a:rPr lang="en-US"/>
              <a:t>4</a:t>
            </a:fld>
            <a:endParaRPr lang="en-US"/>
          </a:p>
        </p:txBody>
      </p:sp>
    </p:spTree>
    <p:extLst>
      <p:ext uri="{BB962C8B-B14F-4D97-AF65-F5344CB8AC3E}">
        <p14:creationId xmlns:p14="http://schemas.microsoft.com/office/powerpoint/2010/main" val="335148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Survey question indicated that teachers’ self-assessed knowledge of genetic technology and the associated issues is low in most topics, including: </a:t>
            </a:r>
          </a:p>
          <a:p>
            <a:pPr marL="173990"/>
            <a:r>
              <a:rPr lang="en-US"/>
              <a:t>-Human health effects of GM foods</a:t>
            </a:r>
          </a:p>
          <a:p>
            <a:pPr marL="173990"/>
            <a:r>
              <a:rPr lang="en-US"/>
              <a:t>-Environmental impacts of GM plants in ag</a:t>
            </a:r>
          </a:p>
          <a:p>
            <a:pPr marL="173990"/>
            <a:r>
              <a:rPr lang="en-US"/>
              <a:t>-Economic impacts of GM plants in ag</a:t>
            </a:r>
          </a:p>
          <a:p>
            <a:pPr marL="173990"/>
            <a:r>
              <a:rPr lang="en-US"/>
              <a:t>-GM of animals</a:t>
            </a:r>
          </a:p>
          <a:p>
            <a:pPr marL="173990"/>
            <a:r>
              <a:rPr lang="en-US"/>
              <a:t>-GM of plants</a:t>
            </a:r>
          </a:p>
          <a:p>
            <a:pPr marL="173990"/>
            <a:r>
              <a:rPr lang="en-US"/>
              <a:t>-eating GM foods</a:t>
            </a:r>
          </a:p>
          <a:p>
            <a:pPr marL="173990"/>
            <a:r>
              <a:rPr lang="en-US"/>
              <a:t>-GM foods being beneficial</a:t>
            </a:r>
          </a:p>
          <a:p>
            <a:pPr marL="173990"/>
            <a:r>
              <a:rPr lang="en-US"/>
              <a:t>-biotech companies don’t care enough about negatives</a:t>
            </a:r>
          </a:p>
          <a:p>
            <a:pPr marL="173990"/>
            <a:r>
              <a:rPr lang="en-US"/>
              <a:t>-hard to find trustworthy science about GM crops</a:t>
            </a:r>
          </a:p>
          <a:p>
            <a:pPr marL="173990"/>
            <a:r>
              <a:rPr lang="en-US"/>
              <a:t>-GM crops are necessary to feed the world</a:t>
            </a:r>
          </a:p>
          <a:p>
            <a:pPr marL="173990"/>
            <a:r>
              <a:rPr lang="en-US"/>
              <a:t>-growing GM crops benefits farmers</a:t>
            </a:r>
          </a:p>
          <a:p>
            <a:pPr marL="173990"/>
            <a:r>
              <a:rPr lang="en-US"/>
              <a:t>-GM foods are as safe as traditional foods</a:t>
            </a:r>
          </a:p>
          <a:p>
            <a:pPr marL="173990"/>
            <a:r>
              <a:rPr lang="en-US"/>
              <a:t>-</a:t>
            </a:r>
          </a:p>
          <a:p>
            <a:pPr marL="173990"/>
            <a:r>
              <a:rPr lang="en-US"/>
              <a:t>-However, teachers did indicate that they are moderately/very Knowledgeable about the science of genetics, providing a foundation for this type of curriculum. </a:t>
            </a:r>
          </a:p>
          <a:p>
            <a:pPr marL="173990"/>
            <a:r>
              <a:rPr lang="en-US"/>
              <a:t>-</a:t>
            </a:r>
          </a:p>
          <a:p>
            <a:pPr marL="173990"/>
            <a:r>
              <a:rPr lang="en-US"/>
              <a:t>-HOW WE WILL ADDRESS: </a:t>
            </a:r>
          </a:p>
          <a:p>
            <a:pPr marL="631190"/>
            <a:r>
              <a:rPr lang="en-US"/>
              <a:t>-robust curriculum guides with additional resources to learn more about each topic and significant background information sections</a:t>
            </a:r>
          </a:p>
          <a:p>
            <a:pPr marL="631190"/>
            <a:r>
              <a:rPr lang="en-US"/>
              <a:t>-Future workshops will also include professional development opportunities focused on helping teachers get comfortable with the lessons we have/will be developing</a:t>
            </a:r>
          </a:p>
          <a:p>
            <a:pPr marL="631190"/>
            <a:r>
              <a:rPr lang="en-US"/>
              <a:t>-Trying to keep the information at a higher theoretical level to avoid a lot of the intricacies of the technology. First packet of curriculum is meant to build a foundation that can be built upon. </a:t>
            </a:r>
          </a:p>
          <a:p>
            <a:r>
              <a:rPr lang="en-US"/>
              <a:t>2. Surveys and focus groups indicated that teachers are either interested or already do bring relevant SSI topics into class. Teachers referenced using multiple tactics to help students engage in these types of conversations, including:</a:t>
            </a:r>
          </a:p>
          <a:p>
            <a:pPr marL="173990"/>
            <a:r>
              <a:rPr lang="en-US"/>
              <a:t>-Incorporating relevant material that ties in with class content</a:t>
            </a:r>
          </a:p>
          <a:p>
            <a:pPr marL="173990"/>
            <a:r>
              <a:rPr lang="en-US"/>
              <a:t>-developing a community or personal connection with the issue </a:t>
            </a:r>
          </a:p>
          <a:p>
            <a:pPr marL="173990"/>
            <a:r>
              <a:rPr lang="en-US"/>
              <a:t>-Establishing a baseline of trust and respect throughout the school year so students feel comfortable</a:t>
            </a:r>
          </a:p>
          <a:p>
            <a:pPr marL="173990"/>
            <a:r>
              <a:rPr lang="en-US"/>
              <a:t>-Thanking students for sharing their opinions </a:t>
            </a:r>
          </a:p>
          <a:p>
            <a:pPr marL="173990"/>
            <a:r>
              <a:rPr lang="en-US"/>
              <a:t>-Presenting facts about the topic before diving into the sides of the issue</a:t>
            </a:r>
          </a:p>
          <a:p>
            <a:pPr marL="173990"/>
            <a:r>
              <a:rPr lang="en-US"/>
              <a:t>-</a:t>
            </a:r>
          </a:p>
          <a:p>
            <a:pPr marL="173990"/>
            <a:r>
              <a:rPr lang="en-US"/>
              <a:t>-HOW WE WILL ADDRESS/BUILD UPON…</a:t>
            </a:r>
          </a:p>
          <a:p>
            <a:pPr marL="631190"/>
            <a:r>
              <a:rPr lang="en-US"/>
              <a:t>-Using a variety of teaching techniques and activities to engage students in the materials</a:t>
            </a:r>
          </a:p>
          <a:p>
            <a:pPr marL="631190"/>
            <a:r>
              <a:rPr lang="en-US"/>
              <a:t>-Building upon existing skills with new activities and lessons that are based in recent research about education and knowledge creation. </a:t>
            </a:r>
          </a:p>
          <a:p>
            <a:pPr marL="173990"/>
            <a:r>
              <a:rPr lang="en-US"/>
              <a:t>-</a:t>
            </a:r>
          </a:p>
          <a:p>
            <a:pPr marL="173990"/>
            <a:r>
              <a:rPr lang="en-US"/>
              <a:t>-</a:t>
            </a:r>
          </a:p>
          <a:p>
            <a:r>
              <a:rPr lang="en-US"/>
              <a:t>3. Students have difficulty understanding what credible sources are or assessing the information they receive to determine if it is truthful.</a:t>
            </a:r>
          </a:p>
          <a:p>
            <a:pPr marL="173990"/>
            <a:r>
              <a:rPr lang="en-US"/>
              <a:t>-Cited repeatedly in recent research as well.</a:t>
            </a:r>
          </a:p>
          <a:p>
            <a:pPr marL="173990"/>
            <a:r>
              <a:rPr lang="en-US"/>
              <a:t>-Strong connection between thinking critically about the information we receive and an individual’s scientific literacy. </a:t>
            </a:r>
          </a:p>
          <a:p>
            <a:pPr marL="173990"/>
            <a:r>
              <a:rPr lang="en-US"/>
              <a:t>-Especially important given the shift from “paper-based news” to electronic and social media news sources. </a:t>
            </a:r>
          </a:p>
          <a:p>
            <a:pPr marL="173990"/>
            <a:r>
              <a:rPr lang="en-US"/>
              <a:t>-</a:t>
            </a:r>
          </a:p>
          <a:p>
            <a:pPr marL="173990"/>
            <a:r>
              <a:rPr lang="en-US"/>
              <a:t>-HOW WE WILL ADDRESS/BUILD UPON…</a:t>
            </a:r>
          </a:p>
          <a:p>
            <a:pPr marL="631190"/>
            <a:r>
              <a:rPr lang="en-US"/>
              <a:t>-Specific lesson dedicated to discussing and practicing these skills</a:t>
            </a:r>
          </a:p>
          <a:p>
            <a:pPr marL="1088390"/>
            <a:r>
              <a:rPr lang="en-US"/>
              <a:t>-Independent and small group activities focused on assessing claims made via multiple social media cites and a basic test of credibility (CRAAP Test) that students can use to begin thinking about whether a source is credible</a:t>
            </a:r>
          </a:p>
          <a:p>
            <a:pPr marL="631190"/>
            <a:r>
              <a:rPr lang="en-US"/>
              <a:t>-Foundational skills developed in Unit 1 will be built upon in subsequent case studies when students are required to find their own sources</a:t>
            </a:r>
          </a:p>
          <a:p>
            <a:pPr marL="173990"/>
            <a:r>
              <a:rPr lang="en-US"/>
              <a:t>-</a:t>
            </a:r>
          </a:p>
          <a:p>
            <a:endParaRPr lang="en-US">
              <a:cs typeface="Calibri"/>
            </a:endParaRPr>
          </a:p>
        </p:txBody>
      </p:sp>
      <p:sp>
        <p:nvSpPr>
          <p:cNvPr id="4" name="Slide Number Placeholder 3"/>
          <p:cNvSpPr>
            <a:spLocks noGrp="1"/>
          </p:cNvSpPr>
          <p:nvPr>
            <p:ph type="sldNum" sz="quarter" idx="10"/>
          </p:nvPr>
        </p:nvSpPr>
        <p:spPr/>
        <p:txBody>
          <a:bodyPr/>
          <a:lstStyle/>
          <a:p>
            <a:fld id="{88A1D8A6-9290-4EE9-A0AE-8BF66E846748}" type="slidenum">
              <a:rPr lang="en-US"/>
              <a:t>5</a:t>
            </a:fld>
            <a:endParaRPr lang="en-US"/>
          </a:p>
        </p:txBody>
      </p:sp>
    </p:spTree>
    <p:extLst>
      <p:ext uri="{BB962C8B-B14F-4D97-AF65-F5344CB8AC3E}">
        <p14:creationId xmlns:p14="http://schemas.microsoft.com/office/powerpoint/2010/main" val="1439119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US"/>
              <a:t>1.Time is a major constraint in finding/developing appropriate materials and adequately covering the details of the topic and positions.</a:t>
            </a:r>
          </a:p>
          <a:p>
            <a:r>
              <a:rPr lang="en-US"/>
              <a:t>- This theme came up in a variety of ways and seems to be a ubiquitous concern for teachers, especially for those that do not feel that they have a baseline understanding of the topic. </a:t>
            </a:r>
            <a:endParaRPr lang="en-US">
              <a:cs typeface="Calibri"/>
            </a:endParaRPr>
          </a:p>
          <a:p>
            <a:r>
              <a:rPr lang="en-US"/>
              <a:t>HOW WE WILL ADDRESS:</a:t>
            </a:r>
            <a:endParaRPr lang="en-US">
              <a:cs typeface="Calibri"/>
            </a:endParaRPr>
          </a:p>
          <a:p>
            <a:pPr marL="173990"/>
            <a:r>
              <a:rPr lang="en-US"/>
              <a:t>-All materials developed as part of this project will tie in with specific Next Generation Science Standards so that can easily be incorporated into the classroom or after-school settings. </a:t>
            </a:r>
            <a:endParaRPr lang="en-US">
              <a:cs typeface="Calibri"/>
            </a:endParaRPr>
          </a:p>
          <a:p>
            <a:pPr marL="173990"/>
            <a:r>
              <a:rPr lang="en-US"/>
              <a:t>-All of the activities are built in with scaffolding and opportunities to extend the activity based on time available and student comprehension level. </a:t>
            </a:r>
            <a:endParaRPr lang="en-US">
              <a:cs typeface="Calibri"/>
            </a:endParaRPr>
          </a:p>
          <a:p>
            <a:pPr marL="173990"/>
            <a:r>
              <a:rPr lang="en-US"/>
              <a:t>-Materials will incorporate multiple types of aids and activities (hands-on activities, videos, engaging texts), all of which will be developed and provided to teachers within the curriculum guides. </a:t>
            </a:r>
            <a:endParaRPr lang="en-US">
              <a:cs typeface="Calibri"/>
            </a:endParaRPr>
          </a:p>
          <a:p>
            <a:pPr marL="173990"/>
            <a:r>
              <a:rPr lang="en-US"/>
              <a:t>-</a:t>
            </a:r>
            <a:endParaRPr lang="en-US">
              <a:cs typeface="Calibri"/>
            </a:endParaRPr>
          </a:p>
          <a:p>
            <a:r>
              <a:rPr lang="en-US"/>
              <a:t>2. General consensus that most students have a vague idea of what GMOs are, but do not understand the details of the issue or have a strong stance.</a:t>
            </a:r>
          </a:p>
          <a:p>
            <a:pPr marL="173990"/>
            <a:r>
              <a:rPr lang="en-US"/>
              <a:t>-Location dependent: teachers indicated that students in rural areas with farms tend to have a better understanding of what GMOs are, as opposed to more urban areas or rural areas without farms.</a:t>
            </a:r>
            <a:endParaRPr lang="en-US">
              <a:cs typeface="Calibri"/>
            </a:endParaRPr>
          </a:p>
          <a:p>
            <a:pPr marL="173990"/>
            <a:r>
              <a:rPr lang="en-US"/>
              <a:t>-Teachers mentioned that students generally have the same opinions as their parents and do not know enough to develop their own opinion on the topic. </a:t>
            </a:r>
            <a:endParaRPr lang="en-US">
              <a:cs typeface="Calibri"/>
            </a:endParaRPr>
          </a:p>
          <a:p>
            <a:pPr marL="173990"/>
            <a:r>
              <a:rPr lang="en-US"/>
              <a:t>-</a:t>
            </a:r>
            <a:endParaRPr lang="en-US">
              <a:cs typeface="Calibri"/>
            </a:endParaRPr>
          </a:p>
          <a:p>
            <a:r>
              <a:rPr lang="en-US"/>
              <a:t>HOW WE WILL ADDRESS: </a:t>
            </a:r>
          </a:p>
          <a:p>
            <a:pPr marL="173990"/>
            <a:r>
              <a:rPr lang="en-US"/>
              <a:t>-The subsequent 2 case studies we will be developing will provide opportunities for students to learn about the details associated with GM technologies, applications, and implications to provide context for critical thinking and decision making. </a:t>
            </a:r>
            <a:endParaRPr lang="en-US">
              <a:cs typeface="Calibri"/>
            </a:endParaRPr>
          </a:p>
          <a:p>
            <a:pPr marL="173990"/>
            <a:r>
              <a:rPr lang="en-US"/>
              <a:t>-Ultimately we are trying to assess whether the lessons affect how a student thinks about the topic, as opposed to “changing their minds”. We want to know if these types of lessons make students think more critically about the various positions without focusing on the “right” or “wrong” answer.</a:t>
            </a:r>
            <a:endParaRPr lang="en-US">
              <a:cs typeface="Calibri"/>
            </a:endParaRPr>
          </a:p>
          <a:p>
            <a:r>
              <a:rPr lang="en-US"/>
              <a:t>3. Overall concern about the feasibility of growing plants and spraying roundup in a school setting. </a:t>
            </a:r>
          </a:p>
          <a:p>
            <a:r>
              <a:rPr lang="en-US"/>
              <a:t>- Concerns related to principal/school district approval, growing space, time required for growing out plants, spraying chemicals around students. </a:t>
            </a:r>
          </a:p>
          <a:p>
            <a:r>
              <a:rPr lang="en-US"/>
              <a:t>HOW WE WILL ADDRESS: </a:t>
            </a:r>
          </a:p>
          <a:p>
            <a:r>
              <a:rPr lang="en-US"/>
              <a:t>- Investigating alternative hands-on activities for case studies</a:t>
            </a:r>
          </a:p>
          <a:p>
            <a:endParaRPr lang="en-US">
              <a:cs typeface="Calibri"/>
            </a:endParaRPr>
          </a:p>
        </p:txBody>
      </p:sp>
      <p:sp>
        <p:nvSpPr>
          <p:cNvPr id="4" name="Slide Number Placeholder 3"/>
          <p:cNvSpPr>
            <a:spLocks noGrp="1"/>
          </p:cNvSpPr>
          <p:nvPr>
            <p:ph type="sldNum" sz="quarter" idx="10"/>
          </p:nvPr>
        </p:nvSpPr>
        <p:spPr/>
        <p:txBody>
          <a:bodyPr/>
          <a:lstStyle/>
          <a:p>
            <a:fld id="{88A1D8A6-9290-4EE9-A0AE-8BF66E846748}" type="slidenum">
              <a:rPr lang="en-US"/>
              <a:t>6</a:t>
            </a:fld>
            <a:endParaRPr lang="en-US"/>
          </a:p>
        </p:txBody>
      </p:sp>
    </p:spTree>
    <p:extLst>
      <p:ext uri="{BB962C8B-B14F-4D97-AF65-F5344CB8AC3E}">
        <p14:creationId xmlns:p14="http://schemas.microsoft.com/office/powerpoint/2010/main" val="2650166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88A1D8A6-9290-4EE9-A0AE-8BF66E846748}" type="slidenum">
              <a:rPr lang="en-US"/>
              <a:t>9</a:t>
            </a:fld>
            <a:endParaRPr lang="en-US"/>
          </a:p>
        </p:txBody>
      </p:sp>
    </p:spTree>
    <p:extLst>
      <p:ext uri="{BB962C8B-B14F-4D97-AF65-F5344CB8AC3E}">
        <p14:creationId xmlns:p14="http://schemas.microsoft.com/office/powerpoint/2010/main" val="219974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88A1D8A6-9290-4EE9-A0AE-8BF66E846748}" type="slidenum">
              <a:rPr lang="en-US"/>
              <a:t>12</a:t>
            </a:fld>
            <a:endParaRPr lang="en-US"/>
          </a:p>
        </p:txBody>
      </p:sp>
    </p:spTree>
    <p:extLst>
      <p:ext uri="{BB962C8B-B14F-4D97-AF65-F5344CB8AC3E}">
        <p14:creationId xmlns:p14="http://schemas.microsoft.com/office/powerpoint/2010/main" val="3948798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for feedback on the board about what is missing</a:t>
            </a:r>
          </a:p>
        </p:txBody>
      </p:sp>
      <p:sp>
        <p:nvSpPr>
          <p:cNvPr id="4" name="Slide Number Placeholder 3"/>
          <p:cNvSpPr>
            <a:spLocks noGrp="1"/>
          </p:cNvSpPr>
          <p:nvPr>
            <p:ph type="sldNum" sz="quarter" idx="10"/>
          </p:nvPr>
        </p:nvSpPr>
        <p:spPr/>
        <p:txBody>
          <a:bodyPr/>
          <a:lstStyle/>
          <a:p>
            <a:fld id="{88A1D8A6-9290-4EE9-A0AE-8BF66E846748}" type="slidenum">
              <a:rPr lang="en-US"/>
              <a:t>15</a:t>
            </a:fld>
            <a:endParaRPr lang="en-US"/>
          </a:p>
        </p:txBody>
      </p:sp>
    </p:spTree>
    <p:extLst>
      <p:ext uri="{BB962C8B-B14F-4D97-AF65-F5344CB8AC3E}">
        <p14:creationId xmlns:p14="http://schemas.microsoft.com/office/powerpoint/2010/main" val="407340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88A1D8A6-9290-4EE9-A0AE-8BF66E846748}" type="slidenum">
              <a:rPr lang="en-US"/>
              <a:t>17</a:t>
            </a:fld>
            <a:endParaRPr lang="en-US"/>
          </a:p>
        </p:txBody>
      </p:sp>
    </p:spTree>
    <p:extLst>
      <p:ext uri="{BB962C8B-B14F-4D97-AF65-F5344CB8AC3E}">
        <p14:creationId xmlns:p14="http://schemas.microsoft.com/office/powerpoint/2010/main" val="136616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pPr/>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2474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04898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1979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7429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751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8438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65803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69868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00383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4897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4406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dirty="0"/>
              <a:pPr/>
              <a:t>8/6/2018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1511669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heg.stanford.edu/civic-online-reasoning/evaluating-wikipedia" TargetMode="External"/><Relationship Id="rId2" Type="http://schemas.openxmlformats.org/officeDocument/2006/relationships/hyperlink" Target="https://sheg.stanford.edu/civic-online-reasoning/claims-youtube"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sheg.stanford.edu/civic-online-reasoning/website-reliability" TargetMode="External"/><Relationship Id="rId4" Type="http://schemas.openxmlformats.org/officeDocument/2006/relationships/hyperlink" Target="https://sheg.stanford.edu/civic-online-reasoning/claims-twitte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PAdJyRa6asQ" TargetMode="External"/><Relationship Id="rId2" Type="http://schemas.openxmlformats.org/officeDocument/2006/relationships/hyperlink" Target="https://www.youtube.com/watch?v=5rysVKetHYU"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youtube.com/watch?v=1vArfwlX04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elizabeth.emery@oregonstate.edu" TargetMode="External"/><Relationship Id="rId2" Type="http://schemas.openxmlformats.org/officeDocument/2006/relationships/hyperlink" Target="mailto:troy.hall@oregonstate.edu"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mailto:jay.well@oregonstate.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time_continue=175&amp;v=cSKGa_7XJk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52FD7-76EF-4EBF-8807-5A08A9C8EA09}"/>
              </a:ext>
            </a:extLst>
          </p:cNvPr>
          <p:cNvSpPr>
            <a:spLocks noGrp="1"/>
          </p:cNvSpPr>
          <p:nvPr>
            <p:ph type="ctrTitle"/>
          </p:nvPr>
        </p:nvSpPr>
        <p:spPr>
          <a:xfrm>
            <a:off x="642257" y="4525347"/>
            <a:ext cx="6939722" cy="1737360"/>
          </a:xfrm>
        </p:spPr>
        <p:txBody>
          <a:bodyPr anchor="ctr">
            <a:normAutofit/>
          </a:bodyPr>
          <a:lstStyle/>
          <a:p>
            <a:pPr algn="r"/>
            <a:r>
              <a:rPr lang="en-US">
                <a:cs typeface="Calibri Light"/>
              </a:rPr>
              <a:t>Digital Literacy and GMOs</a:t>
            </a:r>
          </a:p>
        </p:txBody>
      </p:sp>
      <p:sp>
        <p:nvSpPr>
          <p:cNvPr id="3" name="Subtitle 2">
            <a:extLst>
              <a:ext uri="{FF2B5EF4-FFF2-40B4-BE49-F238E27FC236}">
                <a16:creationId xmlns:a16="http://schemas.microsoft.com/office/drawing/2014/main" id="{F4C8D8C1-1062-49B2-BB56-D9F8E5DA6EB6}"/>
              </a:ext>
            </a:extLst>
          </p:cNvPr>
          <p:cNvSpPr>
            <a:spLocks noGrp="1"/>
          </p:cNvSpPr>
          <p:nvPr>
            <p:ph type="subTitle" idx="1"/>
          </p:nvPr>
        </p:nvSpPr>
        <p:spPr>
          <a:xfrm>
            <a:off x="8050762" y="4525347"/>
            <a:ext cx="3211288" cy="1737360"/>
          </a:xfrm>
        </p:spPr>
        <p:txBody>
          <a:bodyPr vert="horz" lIns="91440" tIns="0" rIns="91440" bIns="45720" rtlCol="0" anchor="ctr">
            <a:normAutofit fontScale="77500" lnSpcReduction="20000"/>
          </a:bodyPr>
          <a:lstStyle/>
          <a:p>
            <a:pPr algn="l"/>
            <a:endParaRPr lang="tr-TR" sz="1900"/>
          </a:p>
          <a:p>
            <a:pPr algn="l"/>
            <a:r>
              <a:rPr lang="en-US" sz="1900">
                <a:cs typeface="Calibri"/>
              </a:rPr>
              <a:t>Troy Hall, Forest Ecosystems and Society</a:t>
            </a:r>
          </a:p>
          <a:p>
            <a:pPr algn="l"/>
            <a:r>
              <a:rPr lang="en-US" sz="1900"/>
              <a:t>Betsy Emery, Graduate Research Assistant</a:t>
            </a:r>
            <a:endParaRPr lang="en-US" sz="1900">
              <a:cs typeface="Calibri"/>
            </a:endParaRPr>
          </a:p>
          <a:p>
            <a:pPr algn="l"/>
            <a:r>
              <a:rPr lang="en-US" sz="1900"/>
              <a:t>Jay Well, SMILE</a:t>
            </a:r>
            <a:endParaRPr lang="en-US"/>
          </a:p>
          <a:p>
            <a:pPr algn="l"/>
            <a:r>
              <a:rPr lang="en-US" sz="1900"/>
              <a:t>August 2018</a:t>
            </a:r>
            <a:endParaRPr lang="en-US" sz="1900">
              <a:cs typeface="Calibri"/>
            </a:endParaRP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5B5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FF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BD271AE-6743-408A-97DE-2010C3EA8B34}"/>
              </a:ext>
            </a:extLst>
          </p:cNvPr>
          <p:cNvPicPr>
            <a:picLocks noChangeAspect="1"/>
          </p:cNvPicPr>
          <p:nvPr/>
        </p:nvPicPr>
        <p:blipFill rotWithShape="1">
          <a:blip r:embed="rId2"/>
          <a:srcRect l="7769" r="13246"/>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868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FC77-2E2C-4034-A1A2-45A4A7E46788}"/>
              </a:ext>
            </a:extLst>
          </p:cNvPr>
          <p:cNvSpPr>
            <a:spLocks noGrp="1"/>
          </p:cNvSpPr>
          <p:nvPr>
            <p:ph type="title"/>
          </p:nvPr>
        </p:nvSpPr>
        <p:spPr>
          <a:xfrm>
            <a:off x="227531" y="-142875"/>
            <a:ext cx="5120114" cy="1692794"/>
          </a:xfrm>
        </p:spPr>
        <p:txBody>
          <a:bodyPr>
            <a:normAutofit/>
          </a:bodyPr>
          <a:lstStyle/>
          <a:p>
            <a:r>
              <a:rPr lang="en-US" b="1" u="sng">
                <a:cs typeface="Calibri Light"/>
              </a:rPr>
              <a:t>Fact Checking in an Era of Fake News</a:t>
            </a:r>
            <a:r>
              <a:rPr lang="en-US" b="1">
                <a:cs typeface="Calibri Light"/>
              </a:rPr>
              <a:t> </a:t>
            </a:r>
            <a:endParaRPr lang="en-US" b="1" u="sng">
              <a:cs typeface="Calibri Light"/>
            </a:endParaRPr>
          </a:p>
        </p:txBody>
      </p:sp>
      <p:sp>
        <p:nvSpPr>
          <p:cNvPr id="3" name="Content Placeholder 2">
            <a:extLst>
              <a:ext uri="{FF2B5EF4-FFF2-40B4-BE49-F238E27FC236}">
                <a16:creationId xmlns:a16="http://schemas.microsoft.com/office/drawing/2014/main" id="{EB2F2AB1-1AA6-4DC7-950C-74F74F09C40A}"/>
              </a:ext>
            </a:extLst>
          </p:cNvPr>
          <p:cNvSpPr>
            <a:spLocks noGrp="1"/>
          </p:cNvSpPr>
          <p:nvPr>
            <p:ph idx="1"/>
          </p:nvPr>
        </p:nvSpPr>
        <p:spPr>
          <a:xfrm>
            <a:off x="67110" y="1492191"/>
            <a:ext cx="6176218" cy="3729597"/>
          </a:xfrm>
        </p:spPr>
        <p:txBody>
          <a:bodyPr vert="horz" lIns="91440" tIns="45720" rIns="91440" bIns="45720" rtlCol="0" anchor="t">
            <a:noAutofit/>
          </a:bodyPr>
          <a:lstStyle/>
          <a:p>
            <a:r>
              <a:rPr lang="en-US" sz="2000" u="sng">
                <a:cs typeface="Calibri"/>
              </a:rPr>
              <a:t>Procedure:</a:t>
            </a:r>
          </a:p>
          <a:p>
            <a:pPr lvl="1"/>
            <a:r>
              <a:rPr lang="en-US" sz="2000">
                <a:cs typeface="Calibri"/>
              </a:rPr>
              <a:t>Stanford History Education Group Assessments</a:t>
            </a:r>
          </a:p>
          <a:p>
            <a:pPr lvl="2"/>
            <a:r>
              <a:rPr lang="en-US">
                <a:cs typeface="Calibri"/>
                <a:hlinkClick r:id="rId2"/>
              </a:rPr>
              <a:t>Claims on YouTube</a:t>
            </a:r>
            <a:r>
              <a:rPr lang="en-US">
                <a:cs typeface="Calibri"/>
                <a:hlinkClick r:id="rId3"/>
              </a:rPr>
              <a:t>, Evaluating Wikipedia</a:t>
            </a:r>
            <a:r>
              <a:rPr lang="en-US">
                <a:cs typeface="Calibri"/>
                <a:hlinkClick r:id="rId4"/>
              </a:rPr>
              <a:t>, Claims on Twitter</a:t>
            </a:r>
            <a:r>
              <a:rPr lang="en-US">
                <a:cs typeface="Calibri"/>
                <a:hlinkClick r:id="rId5"/>
              </a:rPr>
              <a:t>, Website Reliability</a:t>
            </a:r>
            <a:endParaRPr lang="en-US">
              <a:cs typeface="Calibri"/>
            </a:endParaRPr>
          </a:p>
          <a:p>
            <a:pPr lvl="1"/>
            <a:r>
              <a:rPr lang="en-US" sz="2000">
                <a:cs typeface="Calibri"/>
              </a:rPr>
              <a:t>Do you think this is a credible source? Why?</a:t>
            </a:r>
          </a:p>
          <a:p>
            <a:pPr lvl="1"/>
            <a:r>
              <a:rPr lang="en-US" sz="2000">
                <a:cs typeface="Calibri"/>
              </a:rPr>
              <a:t>Discuss additional SHEG assessments in small groups of 3-4</a:t>
            </a:r>
          </a:p>
          <a:p>
            <a:pPr lvl="1"/>
            <a:r>
              <a:rPr lang="en-US" sz="2000">
                <a:cs typeface="Calibri"/>
              </a:rPr>
              <a:t>Introduce the CRAAP Test as one way to assess the credibility of information or a source</a:t>
            </a:r>
          </a:p>
          <a:p>
            <a:pPr lvl="2"/>
            <a:r>
              <a:rPr lang="en-US" i="1">
                <a:cs typeface="Calibri"/>
              </a:rPr>
              <a:t>Currency</a:t>
            </a:r>
            <a:r>
              <a:rPr lang="en-US">
                <a:cs typeface="Calibri"/>
              </a:rPr>
              <a:t>: the timeliness of the information</a:t>
            </a:r>
          </a:p>
          <a:p>
            <a:pPr lvl="2"/>
            <a:r>
              <a:rPr lang="en-US" i="1">
                <a:cs typeface="Calibri"/>
              </a:rPr>
              <a:t>Relevancy</a:t>
            </a:r>
            <a:r>
              <a:rPr lang="en-US">
                <a:cs typeface="Calibri"/>
              </a:rPr>
              <a:t>: the importance of the information for your needs</a:t>
            </a:r>
          </a:p>
          <a:p>
            <a:pPr lvl="2"/>
            <a:r>
              <a:rPr lang="en-US" i="1">
                <a:cs typeface="Calibri"/>
              </a:rPr>
              <a:t>Authority</a:t>
            </a:r>
            <a:r>
              <a:rPr lang="en-US">
                <a:cs typeface="Calibri"/>
              </a:rPr>
              <a:t>: the source of the information</a:t>
            </a:r>
          </a:p>
          <a:p>
            <a:pPr lvl="2"/>
            <a:r>
              <a:rPr lang="en-US" i="1">
                <a:cs typeface="Calibri"/>
              </a:rPr>
              <a:t>Accuracy</a:t>
            </a:r>
            <a:r>
              <a:rPr lang="en-US">
                <a:cs typeface="Calibri"/>
              </a:rPr>
              <a:t>: the reliability, truthfulness, and correctness of the information</a:t>
            </a:r>
          </a:p>
          <a:p>
            <a:pPr lvl="2"/>
            <a:r>
              <a:rPr lang="en-US" i="1">
                <a:cs typeface="Calibri"/>
              </a:rPr>
              <a:t>Purpose</a:t>
            </a:r>
            <a:r>
              <a:rPr lang="en-US">
                <a:cs typeface="Calibri"/>
              </a:rPr>
              <a:t>: the reason the information exists</a:t>
            </a:r>
          </a:p>
          <a:p>
            <a:pPr lvl="1"/>
            <a:endParaRPr lang="en-US" sz="2000">
              <a:cs typeface="Calibri"/>
            </a:endParaRPr>
          </a:p>
        </p:txBody>
      </p:sp>
      <p:pic>
        <p:nvPicPr>
          <p:cNvPr id="4" name="Picture 4" descr="A close up of a newspaper&#10;&#10;Description generated with high confidence">
            <a:extLst>
              <a:ext uri="{FF2B5EF4-FFF2-40B4-BE49-F238E27FC236}">
                <a16:creationId xmlns:a16="http://schemas.microsoft.com/office/drawing/2014/main" id="{DE57AC58-0447-4FFD-8D03-3527CB73C151}"/>
              </a:ext>
            </a:extLst>
          </p:cNvPr>
          <p:cNvPicPr>
            <a:picLocks noChangeAspect="1"/>
          </p:cNvPicPr>
          <p:nvPr/>
        </p:nvPicPr>
        <p:blipFill rotWithShape="1">
          <a:blip r:embed="rId6"/>
          <a:srcRect l="6206" r="173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54926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64309"/>
            <a:ext cx="5813174" cy="6150797"/>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2B6095-E600-4195-A648-D00768F8AEFE}"/>
              </a:ext>
            </a:extLst>
          </p:cNvPr>
          <p:cNvSpPr>
            <a:spLocks noGrp="1"/>
          </p:cNvSpPr>
          <p:nvPr>
            <p:ph type="title"/>
          </p:nvPr>
        </p:nvSpPr>
        <p:spPr>
          <a:xfrm>
            <a:off x="674237" y="273976"/>
            <a:ext cx="5167222" cy="1133542"/>
          </a:xfrm>
        </p:spPr>
        <p:txBody>
          <a:bodyPr vert="horz" lIns="91440" tIns="45720" rIns="91440" bIns="45720" rtlCol="0" anchor="b">
            <a:normAutofit/>
          </a:bodyPr>
          <a:lstStyle/>
          <a:p>
            <a:pPr algn="ctr"/>
            <a:r>
              <a:rPr lang="en-US" sz="3200" b="1" u="sng" kern="1200">
                <a:solidFill>
                  <a:srgbClr val="FFFFFF"/>
                </a:solidFill>
                <a:latin typeface="+mj-lt"/>
                <a:ea typeface="+mj-ea"/>
                <a:cs typeface="+mj-cs"/>
              </a:rPr>
              <a:t>Fact Checking in an Era of Fake News</a:t>
            </a:r>
            <a:r>
              <a:rPr lang="en-US" sz="3200" b="1" kern="1200">
                <a:solidFill>
                  <a:srgbClr val="FFFFFF"/>
                </a:solidFill>
                <a:latin typeface="+mj-lt"/>
                <a:ea typeface="+mj-ea"/>
                <a:cs typeface="+mj-cs"/>
              </a:rPr>
              <a:t> </a:t>
            </a:r>
            <a:endParaRPr lang="en-US" sz="3200" b="1" u="sng"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59ECFD30-DAC4-4326-BED1-265ABBEED422}"/>
              </a:ext>
            </a:extLst>
          </p:cNvPr>
          <p:cNvSpPr>
            <a:spLocks noGrp="1"/>
          </p:cNvSpPr>
          <p:nvPr>
            <p:ph idx="1"/>
          </p:nvPr>
        </p:nvSpPr>
        <p:spPr>
          <a:xfrm>
            <a:off x="343558" y="1418625"/>
            <a:ext cx="5816472" cy="4816749"/>
          </a:xfrm>
        </p:spPr>
        <p:txBody>
          <a:bodyPr vert="horz" lIns="91440" tIns="45720" rIns="91440" bIns="45720" rtlCol="0" anchor="t">
            <a:noAutofit/>
          </a:bodyPr>
          <a:lstStyle/>
          <a:p>
            <a:r>
              <a:rPr lang="en-US" sz="2200" dirty="0">
                <a:solidFill>
                  <a:srgbClr val="FFFFFF"/>
                </a:solidFill>
                <a:cs typeface="Calibri"/>
              </a:rPr>
              <a:t>What are the limitations of checklists like the CRAAP Test?</a:t>
            </a:r>
            <a:endParaRPr lang="en-US" sz="2200">
              <a:solidFill>
                <a:srgbClr val="000000"/>
              </a:solidFill>
              <a:cs typeface="Calibri"/>
            </a:endParaRPr>
          </a:p>
          <a:p>
            <a:endParaRPr lang="en-US" sz="2200" dirty="0">
              <a:solidFill>
                <a:srgbClr val="FFFFFF"/>
              </a:solidFill>
              <a:cs typeface="Calibri"/>
            </a:endParaRPr>
          </a:p>
          <a:p>
            <a:r>
              <a:rPr lang="en-US" sz="2200" dirty="0">
                <a:solidFill>
                  <a:srgbClr val="FFFFFF"/>
                </a:solidFill>
                <a:cs typeface="Calibri"/>
              </a:rPr>
              <a:t>Who is responsible to fact check information: the producer or the consumer?</a:t>
            </a:r>
            <a:endParaRPr lang="en-US" sz="2200">
              <a:cs typeface="Calibri"/>
            </a:endParaRPr>
          </a:p>
          <a:p>
            <a:endParaRPr lang="en-US" sz="2200" dirty="0">
              <a:solidFill>
                <a:srgbClr val="FFFFFF"/>
              </a:solidFill>
              <a:cs typeface="Calibri"/>
            </a:endParaRPr>
          </a:p>
          <a:p>
            <a:r>
              <a:rPr lang="en-US" sz="2200" dirty="0">
                <a:solidFill>
                  <a:srgbClr val="FFFFFF"/>
                </a:solidFill>
                <a:cs typeface="Calibri"/>
              </a:rPr>
              <a:t>What are the consequences if you do not fact check information?</a:t>
            </a:r>
            <a:endParaRPr lang="en-US" sz="2200">
              <a:solidFill>
                <a:srgbClr val="000000"/>
              </a:solidFill>
              <a:cs typeface="Calibri"/>
            </a:endParaRPr>
          </a:p>
          <a:p>
            <a:endParaRPr lang="en-US" sz="2200" dirty="0">
              <a:solidFill>
                <a:srgbClr val="FFFFFF"/>
              </a:solidFill>
              <a:cs typeface="Calibri"/>
            </a:endParaRPr>
          </a:p>
          <a:p>
            <a:r>
              <a:rPr lang="en-US" sz="2200" dirty="0">
                <a:solidFill>
                  <a:srgbClr val="FFFFFF"/>
                </a:solidFill>
                <a:cs typeface="Calibri"/>
              </a:rPr>
              <a:t>What other subjects could you use these lessons with?</a:t>
            </a:r>
            <a:endParaRPr lang="en-US" sz="2200">
              <a:cs typeface="Calibri"/>
            </a:endParaRPr>
          </a:p>
          <a:p>
            <a:endParaRPr lang="en-US" sz="2200" dirty="0">
              <a:solidFill>
                <a:srgbClr val="FFFFFF"/>
              </a:solidFill>
              <a:cs typeface="Calibri"/>
            </a:endParaRPr>
          </a:p>
          <a:p>
            <a:r>
              <a:rPr lang="en-US" sz="2200" dirty="0">
                <a:solidFill>
                  <a:srgbClr val="FFFFFF"/>
                </a:solidFill>
                <a:cs typeface="Calibri"/>
              </a:rPr>
              <a:t>Do you have any suggestions or changes that could make the lesson stronger?</a:t>
            </a:r>
          </a:p>
        </p:txBody>
      </p:sp>
      <p:pic>
        <p:nvPicPr>
          <p:cNvPr id="4" name="Picture 4" descr="A picture containing text, book, indoor&#10;&#10;Description generated with high confidence">
            <a:extLst>
              <a:ext uri="{FF2B5EF4-FFF2-40B4-BE49-F238E27FC236}">
                <a16:creationId xmlns:a16="http://schemas.microsoft.com/office/drawing/2014/main" id="{E508267C-85B9-4374-9FBA-B43830C79064}"/>
              </a:ext>
            </a:extLst>
          </p:cNvPr>
          <p:cNvPicPr>
            <a:picLocks noChangeAspect="1"/>
          </p:cNvPicPr>
          <p:nvPr/>
        </p:nvPicPr>
        <p:blipFill>
          <a:blip r:embed="rId2"/>
          <a:stretch>
            <a:fillRect/>
          </a:stretch>
        </p:blipFill>
        <p:spPr>
          <a:xfrm>
            <a:off x="6584291" y="320045"/>
            <a:ext cx="5403513" cy="6197097"/>
          </a:xfrm>
          <a:prstGeom prst="rect">
            <a:avLst/>
          </a:prstGeom>
        </p:spPr>
      </p:pic>
    </p:spTree>
    <p:extLst>
      <p:ext uri="{BB962C8B-B14F-4D97-AF65-F5344CB8AC3E}">
        <p14:creationId xmlns:p14="http://schemas.microsoft.com/office/powerpoint/2010/main" val="172917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EFD4-A7EC-4FF7-82D4-C5C7F98F392F}"/>
              </a:ext>
            </a:extLst>
          </p:cNvPr>
          <p:cNvSpPr>
            <a:spLocks noGrp="1"/>
          </p:cNvSpPr>
          <p:nvPr>
            <p:ph type="title"/>
          </p:nvPr>
        </p:nvSpPr>
        <p:spPr>
          <a:xfrm>
            <a:off x="5521707" y="285740"/>
            <a:ext cx="6162799" cy="1325563"/>
          </a:xfrm>
        </p:spPr>
        <p:txBody>
          <a:bodyPr>
            <a:normAutofit/>
          </a:bodyPr>
          <a:lstStyle/>
          <a:p>
            <a:pPr algn="ctr"/>
            <a:r>
              <a:rPr lang="en-US" b="1" u="sng" dirty="0">
                <a:cs typeface="Calibri Light"/>
              </a:rPr>
              <a:t>Nature of Science</a:t>
            </a:r>
            <a:endParaRPr lang="en-US" dirty="0"/>
          </a:p>
        </p:txBody>
      </p:sp>
      <p:sp>
        <p:nvSpPr>
          <p:cNvPr id="9" name="Freeform: Shape 8">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close up of a logo&#10;&#10;Description generated with high confidence">
            <a:extLst>
              <a:ext uri="{FF2B5EF4-FFF2-40B4-BE49-F238E27FC236}">
                <a16:creationId xmlns:a16="http://schemas.microsoft.com/office/drawing/2014/main" id="{0352D2BB-4ACF-4694-A16D-0639CA56E603}"/>
              </a:ext>
            </a:extLst>
          </p:cNvPr>
          <p:cNvPicPr>
            <a:picLocks noChangeAspect="1"/>
          </p:cNvPicPr>
          <p:nvPr/>
        </p:nvPicPr>
        <p:blipFill>
          <a:blip r:embed="rId3"/>
          <a:stretch>
            <a:fillRect/>
          </a:stretch>
        </p:blipFill>
        <p:spPr>
          <a:xfrm>
            <a:off x="321733" y="428774"/>
            <a:ext cx="3835488" cy="4064209"/>
          </a:xfrm>
          <a:prstGeom prst="rect">
            <a:avLst/>
          </a:prstGeom>
        </p:spPr>
      </p:pic>
      <p:sp>
        <p:nvSpPr>
          <p:cNvPr id="3" name="Content Placeholder 2">
            <a:extLst>
              <a:ext uri="{FF2B5EF4-FFF2-40B4-BE49-F238E27FC236}">
                <a16:creationId xmlns:a16="http://schemas.microsoft.com/office/drawing/2014/main" id="{AFBD28F3-33E3-46F6-8780-9A28849C2177}"/>
              </a:ext>
            </a:extLst>
          </p:cNvPr>
          <p:cNvSpPr>
            <a:spLocks noGrp="1"/>
          </p:cNvSpPr>
          <p:nvPr>
            <p:ph idx="1"/>
          </p:nvPr>
        </p:nvSpPr>
        <p:spPr>
          <a:xfrm>
            <a:off x="5521704" y="1373244"/>
            <a:ext cx="6162807" cy="3965391"/>
          </a:xfrm>
        </p:spPr>
        <p:txBody>
          <a:bodyPr vert="horz" lIns="91440" tIns="45720" rIns="91440" bIns="45720" rtlCol="0" anchor="t">
            <a:noAutofit/>
          </a:bodyPr>
          <a:lstStyle/>
          <a:p>
            <a:r>
              <a:rPr lang="en-US" sz="2400" u="sng">
                <a:cs typeface="Calibri"/>
              </a:rPr>
              <a:t>Goal:</a:t>
            </a:r>
            <a:r>
              <a:rPr lang="en-US" sz="2400">
                <a:cs typeface="Calibri"/>
              </a:rPr>
              <a:t>  Address the multiple misconceptions students have about the nature of science and help students understand how science happens, as opposed to memorizing the end-products or results.</a:t>
            </a:r>
          </a:p>
          <a:p>
            <a:endParaRPr lang="en-US" sz="2400">
              <a:cs typeface="Calibri"/>
            </a:endParaRPr>
          </a:p>
          <a:p>
            <a:r>
              <a:rPr lang="en-US" sz="2400">
                <a:cs typeface="Calibri"/>
              </a:rPr>
              <a:t>Lesson includes 3 small activities that can be used as stand-alone activities or coupled together to fill an entire class period.</a:t>
            </a:r>
          </a:p>
          <a:p>
            <a:endParaRPr lang="en-US" sz="2400">
              <a:cs typeface="Calibri"/>
            </a:endParaRPr>
          </a:p>
          <a:p>
            <a:r>
              <a:rPr lang="en-US" sz="2400" u="sng">
                <a:cs typeface="Calibri"/>
              </a:rPr>
              <a:t>Getting Started:</a:t>
            </a:r>
          </a:p>
          <a:p>
            <a:pPr lvl="1"/>
            <a:r>
              <a:rPr lang="en-US">
                <a:cs typeface="Calibri"/>
              </a:rPr>
              <a:t>Using Science in Your Everday Life</a:t>
            </a:r>
            <a:endParaRPr lang="en-US" u="sng">
              <a:cs typeface="Calibri"/>
            </a:endParaRPr>
          </a:p>
        </p:txBody>
      </p:sp>
    </p:spTree>
    <p:extLst>
      <p:ext uri="{BB962C8B-B14F-4D97-AF65-F5344CB8AC3E}">
        <p14:creationId xmlns:p14="http://schemas.microsoft.com/office/powerpoint/2010/main" val="84038083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erson wearing a suit and tie&#10;&#10;Description generated with very high confidence">
            <a:extLst>
              <a:ext uri="{FF2B5EF4-FFF2-40B4-BE49-F238E27FC236}">
                <a16:creationId xmlns:a16="http://schemas.microsoft.com/office/drawing/2014/main" id="{0E63AEFE-9F3D-421A-BE4F-6A17DFDC9DFA}"/>
              </a:ext>
            </a:extLst>
          </p:cNvPr>
          <p:cNvPicPr>
            <a:picLocks noChangeAspect="1"/>
          </p:cNvPicPr>
          <p:nvPr/>
        </p:nvPicPr>
        <p:blipFill rotWithShape="1">
          <a:blip r:embed="rId2">
            <a:alphaModFix/>
            <a:extLst/>
          </a:blip>
          <a:srcRect r="6764"/>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310FC77-2E2C-4034-A1A2-45A4A7E46788}"/>
              </a:ext>
            </a:extLst>
          </p:cNvPr>
          <p:cNvSpPr>
            <a:spLocks noGrp="1"/>
          </p:cNvSpPr>
          <p:nvPr>
            <p:ph type="title"/>
          </p:nvPr>
        </p:nvSpPr>
        <p:spPr>
          <a:xfrm>
            <a:off x="51363" y="74362"/>
            <a:ext cx="5982579" cy="1311664"/>
          </a:xfrm>
        </p:spPr>
        <p:txBody>
          <a:bodyPr>
            <a:normAutofit/>
          </a:bodyPr>
          <a:lstStyle/>
          <a:p>
            <a:pPr algn="ctr"/>
            <a:r>
              <a:rPr lang="en-US" b="1" u="sng" dirty="0">
                <a:solidFill>
                  <a:srgbClr val="000000"/>
                </a:solidFill>
                <a:cs typeface="Calibri Light"/>
              </a:rPr>
              <a:t>Nature of Science</a:t>
            </a:r>
            <a:endParaRPr lang="en-US"/>
          </a:p>
        </p:txBody>
      </p:sp>
      <p:sp>
        <p:nvSpPr>
          <p:cNvPr id="3" name="Content Placeholder 2">
            <a:extLst>
              <a:ext uri="{FF2B5EF4-FFF2-40B4-BE49-F238E27FC236}">
                <a16:creationId xmlns:a16="http://schemas.microsoft.com/office/drawing/2014/main" id="{EB2F2AB1-1AA6-4DC7-950C-74F74F09C40A}"/>
              </a:ext>
            </a:extLst>
          </p:cNvPr>
          <p:cNvSpPr>
            <a:spLocks noGrp="1"/>
          </p:cNvSpPr>
          <p:nvPr>
            <p:ph idx="1"/>
          </p:nvPr>
        </p:nvSpPr>
        <p:spPr>
          <a:xfrm>
            <a:off x="52077" y="1458184"/>
            <a:ext cx="5751053" cy="4589420"/>
          </a:xfrm>
        </p:spPr>
        <p:txBody>
          <a:bodyPr vert="horz" lIns="91440" tIns="45720" rIns="91440" bIns="45720" rtlCol="0" anchor="ctr">
            <a:noAutofit/>
          </a:bodyPr>
          <a:lstStyle/>
          <a:p>
            <a:r>
              <a:rPr lang="en-US" sz="2000" u="sng" dirty="0">
                <a:solidFill>
                  <a:srgbClr val="000000"/>
                </a:solidFill>
                <a:cs typeface="Calibri"/>
              </a:rPr>
              <a:t>Procedure:</a:t>
            </a:r>
          </a:p>
          <a:p>
            <a:pPr lvl="1"/>
            <a:r>
              <a:rPr lang="en-US" sz="2000" dirty="0">
                <a:solidFill>
                  <a:srgbClr val="000000"/>
                </a:solidFill>
                <a:cs typeface="Calibri"/>
              </a:rPr>
              <a:t>Puzzle Activity</a:t>
            </a:r>
            <a:endParaRPr lang="en-US" sz="2000" u="sng" dirty="0">
              <a:solidFill>
                <a:srgbClr val="000000"/>
              </a:solidFill>
              <a:cs typeface="Calibri"/>
            </a:endParaRPr>
          </a:p>
          <a:p>
            <a:pPr marL="457200" lvl="1" indent="0">
              <a:buNone/>
            </a:pPr>
            <a:endParaRPr lang="en-US" sz="2000">
              <a:solidFill>
                <a:srgbClr val="000000"/>
              </a:solidFill>
              <a:cs typeface="Calibri"/>
            </a:endParaRPr>
          </a:p>
          <a:p>
            <a:pPr lvl="1"/>
            <a:r>
              <a:rPr lang="en-US" sz="2000" dirty="0">
                <a:solidFill>
                  <a:srgbClr val="000000"/>
                </a:solidFill>
                <a:cs typeface="Calibri"/>
              </a:rPr>
              <a:t>Social Nature of Science Activity</a:t>
            </a:r>
          </a:p>
          <a:p>
            <a:pPr lvl="2"/>
            <a:r>
              <a:rPr lang="en-US" dirty="0">
                <a:solidFill>
                  <a:srgbClr val="000000"/>
                </a:solidFill>
                <a:cs typeface="Calibri"/>
              </a:rPr>
              <a:t>Independently complete the "Statements About the Social Nature of Science" </a:t>
            </a:r>
          </a:p>
          <a:p>
            <a:pPr lvl="2"/>
            <a:r>
              <a:rPr lang="en-US" dirty="0">
                <a:solidFill>
                  <a:srgbClr val="000000"/>
                </a:solidFill>
                <a:cs typeface="Calibri"/>
              </a:rPr>
              <a:t>Discuss your answers with your neighbor</a:t>
            </a:r>
          </a:p>
          <a:p>
            <a:pPr lvl="2"/>
            <a:r>
              <a:rPr lang="en-US" dirty="0">
                <a:solidFill>
                  <a:srgbClr val="000000"/>
                </a:solidFill>
                <a:cs typeface="Calibri"/>
              </a:rPr>
              <a:t>Continuum from "Strongly Disagree" to "Strongly Agree" along the wall</a:t>
            </a:r>
          </a:p>
          <a:p>
            <a:pPr lvl="2"/>
            <a:r>
              <a:rPr lang="en-US" dirty="0">
                <a:solidFill>
                  <a:srgbClr val="000000"/>
                </a:solidFill>
                <a:cs typeface="Calibri"/>
              </a:rPr>
              <a:t>After reading each statement, stand at the point along the continuum that corresponds to how you feel about the truthfulness of the statement</a:t>
            </a:r>
          </a:p>
          <a:p>
            <a:pPr lvl="2"/>
            <a:r>
              <a:rPr lang="en-US" dirty="0">
                <a:solidFill>
                  <a:srgbClr val="000000"/>
                </a:solidFill>
                <a:cs typeface="Calibri"/>
              </a:rPr>
              <a:t>One person from each side of the spectrum to share why they feel the way they do</a:t>
            </a:r>
          </a:p>
          <a:p>
            <a:pPr lvl="2"/>
            <a:endParaRPr lang="en-US">
              <a:solidFill>
                <a:srgbClr val="000000"/>
              </a:solidFill>
              <a:cs typeface="Calibri"/>
            </a:endParaRPr>
          </a:p>
        </p:txBody>
      </p:sp>
    </p:spTree>
    <p:extLst>
      <p:ext uri="{BB962C8B-B14F-4D97-AF65-F5344CB8AC3E}">
        <p14:creationId xmlns:p14="http://schemas.microsoft.com/office/powerpoint/2010/main" val="122765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6095-E600-4195-A648-D00768F8AEFE}"/>
              </a:ext>
            </a:extLst>
          </p:cNvPr>
          <p:cNvSpPr>
            <a:spLocks noGrp="1"/>
          </p:cNvSpPr>
          <p:nvPr>
            <p:ph type="title"/>
          </p:nvPr>
        </p:nvSpPr>
        <p:spPr/>
        <p:txBody>
          <a:bodyPr/>
          <a:lstStyle/>
          <a:p>
            <a:pPr algn="ctr"/>
            <a:r>
              <a:rPr lang="en-US" b="1" u="sng">
                <a:cs typeface="Calibri Light"/>
              </a:rPr>
              <a:t>Nature of Science</a:t>
            </a:r>
          </a:p>
        </p:txBody>
      </p:sp>
      <p:sp>
        <p:nvSpPr>
          <p:cNvPr id="3" name="Content Placeholder 2">
            <a:extLst>
              <a:ext uri="{FF2B5EF4-FFF2-40B4-BE49-F238E27FC236}">
                <a16:creationId xmlns:a16="http://schemas.microsoft.com/office/drawing/2014/main" id="{59ECFD30-DAC4-4326-BED1-265ABBEED422}"/>
              </a:ext>
            </a:extLst>
          </p:cNvPr>
          <p:cNvSpPr>
            <a:spLocks noGrp="1"/>
          </p:cNvSpPr>
          <p:nvPr>
            <p:ph idx="1"/>
          </p:nvPr>
        </p:nvSpPr>
        <p:spPr/>
        <p:txBody>
          <a:bodyPr vert="horz" lIns="91440" tIns="45720" rIns="91440" bIns="45720" rtlCol="0" anchor="t">
            <a:normAutofit/>
          </a:bodyPr>
          <a:lstStyle/>
          <a:p>
            <a:r>
              <a:rPr lang="en-US" u="sng" dirty="0">
                <a:cs typeface="Calibri"/>
              </a:rPr>
              <a:t>Discussion Questions:</a:t>
            </a:r>
          </a:p>
          <a:p>
            <a:pPr marL="0" indent="0">
              <a:buNone/>
            </a:pPr>
            <a:endParaRPr lang="en-US" u="sng">
              <a:cs typeface="Calibri"/>
            </a:endParaRPr>
          </a:p>
          <a:p>
            <a:pPr lvl="1"/>
            <a:r>
              <a:rPr lang="en-US" dirty="0">
                <a:cs typeface="Calibri"/>
              </a:rPr>
              <a:t>How does the puzzle activity relate to actually "doing science"?</a:t>
            </a:r>
          </a:p>
          <a:p>
            <a:pPr lvl="1"/>
            <a:endParaRPr lang="en-US">
              <a:cs typeface="Calibri"/>
            </a:endParaRPr>
          </a:p>
          <a:p>
            <a:pPr lvl="1"/>
            <a:r>
              <a:rPr lang="en-US" dirty="0">
                <a:cs typeface="Calibri"/>
              </a:rPr>
              <a:t>Add one statement to the "Statements About the Social Nature of Science" sheet and answer it.</a:t>
            </a:r>
          </a:p>
          <a:p>
            <a:pPr lvl="1"/>
            <a:endParaRPr lang="en-US">
              <a:cs typeface="Calibri"/>
            </a:endParaRPr>
          </a:p>
          <a:p>
            <a:pPr lvl="1"/>
            <a:r>
              <a:rPr lang="en-US" dirty="0">
                <a:cs typeface="Calibri"/>
              </a:rPr>
              <a:t>Is there anything missing from this activity or edits you think should be made?</a:t>
            </a:r>
          </a:p>
          <a:p>
            <a:pPr marL="457200" lvl="1" indent="0">
              <a:buNone/>
            </a:pPr>
            <a:br>
              <a:rPr lang="en-US" dirty="0">
                <a:ea typeface="+mn-lt"/>
                <a:cs typeface="+mn-lt"/>
              </a:rPr>
            </a:br>
            <a:endParaRPr lang="en-US">
              <a:cs typeface="Calibri"/>
            </a:endParaRPr>
          </a:p>
          <a:p>
            <a:endParaRPr lang="en-US" u="sng">
              <a:cs typeface="Calibri"/>
            </a:endParaRPr>
          </a:p>
        </p:txBody>
      </p:sp>
    </p:spTree>
    <p:extLst>
      <p:ext uri="{BB962C8B-B14F-4D97-AF65-F5344CB8AC3E}">
        <p14:creationId xmlns:p14="http://schemas.microsoft.com/office/powerpoint/2010/main" val="2723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4501DF-0D77-4FE1-8DA6-0EA8147A8A14}"/>
              </a:ext>
            </a:extLst>
          </p:cNvPr>
          <p:cNvSpPr>
            <a:spLocks noGrp="1"/>
          </p:cNvSpPr>
          <p:nvPr>
            <p:ph type="title"/>
          </p:nvPr>
        </p:nvSpPr>
        <p:spPr>
          <a:xfrm>
            <a:off x="4384039" y="365125"/>
            <a:ext cx="7164493" cy="1325563"/>
          </a:xfrm>
        </p:spPr>
        <p:txBody>
          <a:bodyPr>
            <a:normAutofit/>
          </a:bodyPr>
          <a:lstStyle/>
          <a:p>
            <a:r>
              <a:rPr lang="en-US" b="1" u="sng">
                <a:cs typeface="Calibri Light"/>
              </a:rPr>
              <a:t>Methods of Food Modification</a:t>
            </a:r>
          </a:p>
        </p:txBody>
      </p:sp>
      <p:pic>
        <p:nvPicPr>
          <p:cNvPr id="4" name="Picture 4" descr="A screenshot of a cell phone&#10;&#10;Description generated with very high confidence">
            <a:extLst>
              <a:ext uri="{FF2B5EF4-FFF2-40B4-BE49-F238E27FC236}">
                <a16:creationId xmlns:a16="http://schemas.microsoft.com/office/drawing/2014/main" id="{ED568B50-B520-4115-8AA8-465D981BAE67}"/>
              </a:ext>
            </a:extLst>
          </p:cNvPr>
          <p:cNvPicPr>
            <a:picLocks noChangeAspect="1"/>
          </p:cNvPicPr>
          <p:nvPr/>
        </p:nvPicPr>
        <p:blipFill>
          <a:blip r:embed="rId3"/>
          <a:stretch>
            <a:fillRect/>
          </a:stretch>
        </p:blipFill>
        <p:spPr>
          <a:xfrm>
            <a:off x="455096" y="240422"/>
            <a:ext cx="3130827" cy="6276033"/>
          </a:xfrm>
          <a:prstGeom prst="rect">
            <a:avLst/>
          </a:prstGeom>
        </p:spPr>
      </p:pic>
      <p:sp>
        <p:nvSpPr>
          <p:cNvPr id="3" name="Content Placeholder 2">
            <a:extLst>
              <a:ext uri="{FF2B5EF4-FFF2-40B4-BE49-F238E27FC236}">
                <a16:creationId xmlns:a16="http://schemas.microsoft.com/office/drawing/2014/main" id="{BA35F871-441D-40B1-BA47-DDA9B0EC5ACD}"/>
              </a:ext>
            </a:extLst>
          </p:cNvPr>
          <p:cNvSpPr>
            <a:spLocks noGrp="1"/>
          </p:cNvSpPr>
          <p:nvPr>
            <p:ph idx="1"/>
          </p:nvPr>
        </p:nvSpPr>
        <p:spPr>
          <a:xfrm>
            <a:off x="4286874" y="1706299"/>
            <a:ext cx="7161017" cy="4154361"/>
          </a:xfrm>
        </p:spPr>
        <p:txBody>
          <a:bodyPr vert="horz" lIns="91440" tIns="45720" rIns="91440" bIns="45720" rtlCol="0">
            <a:normAutofit/>
          </a:bodyPr>
          <a:lstStyle/>
          <a:p>
            <a:r>
              <a:rPr lang="en-US" sz="2400" u="sng">
                <a:cs typeface="Calibri"/>
              </a:rPr>
              <a:t>Goal</a:t>
            </a:r>
            <a:r>
              <a:rPr lang="en-US" sz="2400">
                <a:cs typeface="Calibri"/>
              </a:rPr>
              <a:t>: Introduce students to the multiple ways foods have been or can be modified, either naturally or with human intervention, including natural selection, selective breeding, induced mutations, genome duplications, and gene editing.</a:t>
            </a:r>
          </a:p>
          <a:p>
            <a:endParaRPr lang="en-US" sz="2400">
              <a:cs typeface="Calibri"/>
            </a:endParaRPr>
          </a:p>
          <a:p>
            <a:r>
              <a:rPr lang="en-US" sz="2400" u="sng">
                <a:cs typeface="Calibri"/>
              </a:rPr>
              <a:t>Getting Started</a:t>
            </a:r>
            <a:r>
              <a:rPr lang="en-US" sz="2400">
                <a:cs typeface="Calibri"/>
              </a:rPr>
              <a:t>: </a:t>
            </a:r>
          </a:p>
          <a:p>
            <a:pPr lvl="1"/>
            <a:r>
              <a:rPr lang="en-US">
                <a:cs typeface="Calibri"/>
              </a:rPr>
              <a:t>In what way would you want to modify a plant you eat?</a:t>
            </a:r>
          </a:p>
          <a:p>
            <a:endParaRPr lang="en-US" sz="2400">
              <a:cs typeface="Calibri"/>
            </a:endParaRPr>
          </a:p>
          <a:p>
            <a:endParaRPr lang="en-US" sz="2400">
              <a:cs typeface="Calibri"/>
            </a:endParaRPr>
          </a:p>
        </p:txBody>
      </p:sp>
    </p:spTree>
    <p:extLst>
      <p:ext uri="{BB962C8B-B14F-4D97-AF65-F5344CB8AC3E}">
        <p14:creationId xmlns:p14="http://schemas.microsoft.com/office/powerpoint/2010/main" val="112670812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B68B-0250-41B7-9EC3-5E45015E41B9}"/>
              </a:ext>
            </a:extLst>
          </p:cNvPr>
          <p:cNvSpPr>
            <a:spLocks noGrp="1"/>
          </p:cNvSpPr>
          <p:nvPr>
            <p:ph type="title"/>
          </p:nvPr>
        </p:nvSpPr>
        <p:spPr>
          <a:xfrm>
            <a:off x="-5116" y="-362267"/>
            <a:ext cx="7497309" cy="1676603"/>
          </a:xfrm>
        </p:spPr>
        <p:txBody>
          <a:bodyPr>
            <a:normAutofit/>
          </a:bodyPr>
          <a:lstStyle/>
          <a:p>
            <a:pPr algn="ctr"/>
            <a:r>
              <a:rPr lang="en-US" b="1" u="sng" dirty="0">
                <a:cs typeface="Calibri Light"/>
              </a:rPr>
              <a:t>Methods of Food Modification</a:t>
            </a:r>
            <a:endParaRPr lang="en-US"/>
          </a:p>
        </p:txBody>
      </p:sp>
      <p:sp>
        <p:nvSpPr>
          <p:cNvPr id="3" name="Content Placeholder 2">
            <a:extLst>
              <a:ext uri="{FF2B5EF4-FFF2-40B4-BE49-F238E27FC236}">
                <a16:creationId xmlns:a16="http://schemas.microsoft.com/office/drawing/2014/main" id="{BAC477C9-17C2-4CAF-99BF-38CCE5E7A87B}"/>
              </a:ext>
            </a:extLst>
          </p:cNvPr>
          <p:cNvSpPr>
            <a:spLocks noGrp="1"/>
          </p:cNvSpPr>
          <p:nvPr>
            <p:ph idx="1"/>
          </p:nvPr>
        </p:nvSpPr>
        <p:spPr>
          <a:xfrm>
            <a:off x="194405" y="974936"/>
            <a:ext cx="7184788" cy="3731946"/>
          </a:xfrm>
        </p:spPr>
        <p:txBody>
          <a:bodyPr vert="horz" lIns="91440" tIns="45720" rIns="91440" bIns="45720" rtlCol="0" anchor="t">
            <a:noAutofit/>
          </a:bodyPr>
          <a:lstStyle/>
          <a:p>
            <a:pPr marL="0" indent="0">
              <a:buNone/>
            </a:pPr>
            <a:r>
              <a:rPr lang="en-US" sz="1900" u="sng">
                <a:cs typeface="Calibri"/>
              </a:rPr>
              <a:t>Procedure</a:t>
            </a:r>
            <a:r>
              <a:rPr lang="en-US" sz="1900">
                <a:cs typeface="Calibri"/>
              </a:rPr>
              <a:t>: </a:t>
            </a:r>
          </a:p>
          <a:p>
            <a:pPr marL="0" indent="0">
              <a:buNone/>
            </a:pPr>
            <a:r>
              <a:rPr lang="en-US" sz="1900">
                <a:cs typeface="Calibri"/>
              </a:rPr>
              <a:t>1. Pass out </a:t>
            </a:r>
            <a:r>
              <a:rPr lang="en-US" sz="1900" i="1">
                <a:cs typeface="Calibri"/>
              </a:rPr>
              <a:t>Crop Modification Technique Introduction Cards </a:t>
            </a:r>
            <a:r>
              <a:rPr lang="en-US" sz="1900">
                <a:cs typeface="Calibri"/>
              </a:rPr>
              <a:t>– one card for each student.</a:t>
            </a:r>
          </a:p>
          <a:p>
            <a:pPr marL="0" indent="0">
              <a:buNone/>
            </a:pPr>
            <a:r>
              <a:rPr lang="en-US" sz="1900">
                <a:cs typeface="Calibri"/>
              </a:rPr>
              <a:t>2. There are three types of cards: the term, definition, and a graphic associated with each method. Discuss the cards with your classmates to find the matching term, definition, and graphic. Stand together as a group. </a:t>
            </a:r>
          </a:p>
          <a:p>
            <a:pPr marL="0" indent="0">
              <a:buNone/>
            </a:pPr>
            <a:r>
              <a:rPr lang="en-US" sz="1900">
                <a:cs typeface="Calibri"/>
              </a:rPr>
              <a:t>3. Each group will share their outcomes and the process that led them to believe they were a group. </a:t>
            </a:r>
          </a:p>
          <a:p>
            <a:pPr marL="0" indent="0">
              <a:buNone/>
            </a:pPr>
            <a:r>
              <a:rPr lang="en-US" sz="1900">
                <a:cs typeface="Calibri"/>
              </a:rPr>
              <a:t>4. Pass out the associated </a:t>
            </a:r>
            <a:r>
              <a:rPr lang="en-US" sz="1900" i="1">
                <a:cs typeface="Calibri"/>
              </a:rPr>
              <a:t>Crop Modification Technique Fact Card</a:t>
            </a:r>
            <a:r>
              <a:rPr lang="en-US" sz="1900">
                <a:cs typeface="Calibri"/>
              </a:rPr>
              <a:t> to each group (e.g. Natural Selection fact card to the Natural Selection group). </a:t>
            </a:r>
          </a:p>
          <a:p>
            <a:pPr marL="0" indent="0">
              <a:buNone/>
            </a:pPr>
            <a:r>
              <a:rPr lang="en-US" sz="1900">
                <a:cs typeface="Calibri"/>
              </a:rPr>
              <a:t>5. As a group, review the fact card and brainstorm a list of advantages and considerations that may be associated with your method. </a:t>
            </a:r>
          </a:p>
          <a:p>
            <a:pPr marL="0" indent="0">
              <a:buNone/>
            </a:pPr>
            <a:r>
              <a:rPr lang="en-US" sz="1900">
                <a:cs typeface="Calibri"/>
              </a:rPr>
              <a:t>6. Each group will share their list of potential advantages and considerations to the class.</a:t>
            </a:r>
          </a:p>
          <a:p>
            <a:pPr marL="0" indent="0">
              <a:buNone/>
            </a:pPr>
            <a:r>
              <a:rPr lang="en-US" sz="1900">
                <a:cs typeface="Calibri"/>
              </a:rPr>
              <a:t>7. As a class, discuss the benefits and potential drawbacks of each plant modification method and emphasize that a variety of these methods can be used simultaneously. </a:t>
            </a:r>
            <a:br>
              <a:rPr lang="en-US" sz="1900">
                <a:cs typeface="Calibri"/>
              </a:rPr>
            </a:br>
            <a:endParaRPr lang="en-US" sz="1900">
              <a:cs typeface="Calibri"/>
            </a:endParaRPr>
          </a:p>
          <a:p>
            <a:endParaRPr lang="en-US" sz="2000">
              <a:cs typeface="Calibri"/>
            </a:endParaRPr>
          </a:p>
        </p:txBody>
      </p:sp>
      <p:pic>
        <p:nvPicPr>
          <p:cNvPr id="4" name="Picture 4" descr="A close up of a sandwich on a plate&#10;&#10;Description generated with very high confidence">
            <a:extLst>
              <a:ext uri="{FF2B5EF4-FFF2-40B4-BE49-F238E27FC236}">
                <a16:creationId xmlns:a16="http://schemas.microsoft.com/office/drawing/2014/main" id="{4F74AC29-5273-4CCA-A3AB-70502E1172FE}"/>
              </a:ext>
            </a:extLst>
          </p:cNvPr>
          <p:cNvPicPr>
            <a:picLocks noChangeAspect="1"/>
          </p:cNvPicPr>
          <p:nvPr/>
        </p:nvPicPr>
        <p:blipFill rotWithShape="1">
          <a:blip r:embed="rId2"/>
          <a:srcRect l="27771" r="27279"/>
          <a:stretch/>
        </p:blipFill>
        <p:spPr>
          <a:xfrm>
            <a:off x="7556408" y="10"/>
            <a:ext cx="4635591" cy="6857990"/>
          </a:xfrm>
          <a:prstGeom prst="rect">
            <a:avLst/>
          </a:prstGeom>
          <a:effectLst/>
        </p:spPr>
      </p:pic>
    </p:spTree>
    <p:extLst>
      <p:ext uri="{BB962C8B-B14F-4D97-AF65-F5344CB8AC3E}">
        <p14:creationId xmlns:p14="http://schemas.microsoft.com/office/powerpoint/2010/main" val="536321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B68B-0250-41B7-9EC3-5E45015E41B9}"/>
              </a:ext>
            </a:extLst>
          </p:cNvPr>
          <p:cNvSpPr>
            <a:spLocks noGrp="1"/>
          </p:cNvSpPr>
          <p:nvPr>
            <p:ph type="title"/>
          </p:nvPr>
        </p:nvSpPr>
        <p:spPr/>
        <p:txBody>
          <a:bodyPr/>
          <a:lstStyle/>
          <a:p>
            <a:pPr algn="ctr"/>
            <a:r>
              <a:rPr lang="en-US" b="1" u="sng">
                <a:cs typeface="Calibri Light"/>
              </a:rPr>
              <a:t>Methods of Food Modification</a:t>
            </a:r>
          </a:p>
        </p:txBody>
      </p:sp>
      <p:sp>
        <p:nvSpPr>
          <p:cNvPr id="3" name="Content Placeholder 2">
            <a:extLst>
              <a:ext uri="{FF2B5EF4-FFF2-40B4-BE49-F238E27FC236}">
                <a16:creationId xmlns:a16="http://schemas.microsoft.com/office/drawing/2014/main" id="{BAC477C9-17C2-4CAF-99BF-38CCE5E7A87B}"/>
              </a:ext>
            </a:extLst>
          </p:cNvPr>
          <p:cNvSpPr>
            <a:spLocks noGrp="1"/>
          </p:cNvSpPr>
          <p:nvPr>
            <p:ph idx="1"/>
          </p:nvPr>
        </p:nvSpPr>
        <p:spPr>
          <a:xfrm>
            <a:off x="838200" y="1466192"/>
            <a:ext cx="10515600" cy="4710771"/>
          </a:xfrm>
        </p:spPr>
        <p:txBody>
          <a:bodyPr vert="horz" lIns="91440" tIns="45720" rIns="91440" bIns="45720" rtlCol="0" anchor="t">
            <a:normAutofit fontScale="92500" lnSpcReduction="20000"/>
          </a:bodyPr>
          <a:lstStyle/>
          <a:p>
            <a:pPr marL="0" indent="0">
              <a:buNone/>
            </a:pPr>
            <a:r>
              <a:rPr lang="en-US" u="sng">
                <a:cs typeface="Calibri"/>
              </a:rPr>
              <a:t>Discussion Questions</a:t>
            </a:r>
            <a:r>
              <a:rPr lang="en-US">
                <a:cs typeface="Calibri"/>
              </a:rPr>
              <a:t>: </a:t>
            </a:r>
          </a:p>
          <a:p>
            <a:pPr marL="457200" indent="-457200"/>
            <a:endParaRPr lang="en-US">
              <a:ea typeface="+mn-lt"/>
              <a:cs typeface="+mn-lt"/>
            </a:endParaRPr>
          </a:p>
          <a:p>
            <a:pPr marL="457200" indent="-457200"/>
            <a:r>
              <a:rPr lang="en-US">
                <a:ea typeface="+mn-lt"/>
                <a:cs typeface="+mn-lt"/>
              </a:rPr>
              <a:t>What is the responsibility of society in influencing how foods are modified?</a:t>
            </a:r>
          </a:p>
          <a:p>
            <a:pPr marL="457200" indent="-457200"/>
            <a:endParaRPr lang="en-US">
              <a:ea typeface="+mn-lt"/>
              <a:cs typeface="+mn-lt"/>
            </a:endParaRPr>
          </a:p>
          <a:p>
            <a:pPr marL="457200" indent="-457200"/>
            <a:r>
              <a:rPr lang="en-US">
                <a:ea typeface="+mn-lt"/>
                <a:cs typeface="+mn-lt"/>
              </a:rPr>
              <a:t>Why is there more controversy in food modification than in the production of medicine when they use many of the same techniques? (Example—Artificial insulin was first produced by Genetech in 1978 using GMOs)</a:t>
            </a:r>
            <a:endParaRPr lang="en-US"/>
          </a:p>
          <a:p>
            <a:pPr marL="0" indent="0">
              <a:buNone/>
            </a:pPr>
            <a:endParaRPr lang="en-US">
              <a:ea typeface="+mn-lt"/>
              <a:cs typeface="+mn-lt"/>
            </a:endParaRPr>
          </a:p>
          <a:p>
            <a:pPr marL="457200" indent="-457200"/>
            <a:r>
              <a:rPr lang="en-US">
                <a:ea typeface="+mn-lt"/>
                <a:cs typeface="+mn-lt"/>
              </a:rPr>
              <a:t>Is there </a:t>
            </a:r>
            <a:r>
              <a:rPr lang="en-US">
                <a:cs typeface="Calibri"/>
              </a:rPr>
              <a:t>anything missing from this activity or edits you think should be made?</a:t>
            </a:r>
            <a:br>
              <a:rPr lang="en-US">
                <a:cs typeface="Calibri"/>
              </a:rPr>
            </a:br>
            <a:endParaRPr lang="en-US">
              <a:cs typeface="Calibri"/>
            </a:endParaRPr>
          </a:p>
          <a:p>
            <a:endParaRPr lang="en-US">
              <a:cs typeface="Calibri"/>
            </a:endParaRPr>
          </a:p>
        </p:txBody>
      </p:sp>
    </p:spTree>
    <p:extLst>
      <p:ext uri="{BB962C8B-B14F-4D97-AF65-F5344CB8AC3E}">
        <p14:creationId xmlns:p14="http://schemas.microsoft.com/office/powerpoint/2010/main" val="632095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A130-4025-430A-AB3A-E95B01FD7AFF}"/>
              </a:ext>
            </a:extLst>
          </p:cNvPr>
          <p:cNvSpPr>
            <a:spLocks noGrp="1"/>
          </p:cNvSpPr>
          <p:nvPr>
            <p:ph type="title"/>
          </p:nvPr>
        </p:nvSpPr>
        <p:spPr>
          <a:xfrm>
            <a:off x="289233" y="75084"/>
            <a:ext cx="5714375" cy="1676603"/>
          </a:xfrm>
        </p:spPr>
        <p:txBody>
          <a:bodyPr>
            <a:normAutofit/>
          </a:bodyPr>
          <a:lstStyle/>
          <a:p>
            <a:pPr algn="ctr"/>
            <a:r>
              <a:rPr lang="en-US" b="1" u="sng" dirty="0">
                <a:cs typeface="Calibri Light"/>
              </a:rPr>
              <a:t>Looking Forward</a:t>
            </a:r>
            <a:endParaRPr lang="en-US"/>
          </a:p>
        </p:txBody>
      </p:sp>
      <p:sp>
        <p:nvSpPr>
          <p:cNvPr id="3" name="Content Placeholder 2">
            <a:extLst>
              <a:ext uri="{FF2B5EF4-FFF2-40B4-BE49-F238E27FC236}">
                <a16:creationId xmlns:a16="http://schemas.microsoft.com/office/drawing/2014/main" id="{59FD7820-511E-4C3D-BC41-9626881A36FA}"/>
              </a:ext>
            </a:extLst>
          </p:cNvPr>
          <p:cNvSpPr>
            <a:spLocks noGrp="1"/>
          </p:cNvSpPr>
          <p:nvPr>
            <p:ph idx="1"/>
          </p:nvPr>
        </p:nvSpPr>
        <p:spPr>
          <a:xfrm>
            <a:off x="283292" y="1574557"/>
            <a:ext cx="5719970" cy="4377160"/>
          </a:xfrm>
        </p:spPr>
        <p:txBody>
          <a:bodyPr vert="horz" lIns="91440" tIns="45720" rIns="91440" bIns="45720" rtlCol="0" anchor="t">
            <a:noAutofit/>
          </a:bodyPr>
          <a:lstStyle/>
          <a:p>
            <a:r>
              <a:rPr lang="en-US" sz="2400" dirty="0">
                <a:cs typeface="Calibri"/>
              </a:rPr>
              <a:t>Building student argumentation skills through subsequent case studies. </a:t>
            </a:r>
          </a:p>
          <a:p>
            <a:endParaRPr lang="en-US" sz="2400">
              <a:cs typeface="Calibri"/>
            </a:endParaRPr>
          </a:p>
          <a:p>
            <a:r>
              <a:rPr lang="en-US" sz="2400" dirty="0">
                <a:cs typeface="Calibri"/>
              </a:rPr>
              <a:t>Next set of curriculum will include a lesson about argumentation and a case study related to genetic modification (January 2019)</a:t>
            </a:r>
          </a:p>
          <a:p>
            <a:endParaRPr lang="en-US" sz="2400">
              <a:cs typeface="Calibri"/>
            </a:endParaRPr>
          </a:p>
          <a:p>
            <a:r>
              <a:rPr lang="en-US" sz="2400" dirty="0">
                <a:cs typeface="Calibri"/>
              </a:rPr>
              <a:t>Trying to move students from </a:t>
            </a:r>
            <a:r>
              <a:rPr lang="en-US" sz="2400" dirty="0">
                <a:cs typeface="Calibri"/>
                <a:hlinkClick r:id="rId2"/>
              </a:rPr>
              <a:t>this</a:t>
            </a:r>
            <a:r>
              <a:rPr lang="en-US" sz="2400" dirty="0">
                <a:cs typeface="Calibri"/>
              </a:rPr>
              <a:t>...to </a:t>
            </a:r>
            <a:r>
              <a:rPr lang="en-US" sz="2400" dirty="0">
                <a:cs typeface="Calibri"/>
                <a:hlinkClick r:id="rId3"/>
              </a:rPr>
              <a:t>this</a:t>
            </a:r>
            <a:r>
              <a:rPr lang="en-US" sz="2400" dirty="0">
                <a:cs typeface="Calibri"/>
              </a:rPr>
              <a:t> using </a:t>
            </a:r>
            <a:r>
              <a:rPr lang="en-US" sz="2400" dirty="0">
                <a:cs typeface="Calibri"/>
                <a:hlinkClick r:id="rId4"/>
              </a:rPr>
              <a:t>Toulmin's Model of Argumentation</a:t>
            </a:r>
            <a:r>
              <a:rPr lang="en-US" sz="2400" dirty="0">
                <a:cs typeface="Calibri"/>
              </a:rPr>
              <a:t>.</a:t>
            </a:r>
          </a:p>
        </p:txBody>
      </p:sp>
      <p:pic>
        <p:nvPicPr>
          <p:cNvPr id="4" name="Picture 4" descr="A drawing of a person&#10;&#10;Description generated with high confidence">
            <a:extLst>
              <a:ext uri="{FF2B5EF4-FFF2-40B4-BE49-F238E27FC236}">
                <a16:creationId xmlns:a16="http://schemas.microsoft.com/office/drawing/2014/main" id="{B12B5712-7A9C-4B4C-B63A-F0435D24C1F1}"/>
              </a:ext>
            </a:extLst>
          </p:cNvPr>
          <p:cNvPicPr>
            <a:picLocks noChangeAspect="1"/>
          </p:cNvPicPr>
          <p:nvPr/>
        </p:nvPicPr>
        <p:blipFill rotWithShape="1">
          <a:blip r:embed="rId5"/>
          <a:srcRect l="1198" r="-1" b="-1"/>
          <a:stretch/>
        </p:blipFill>
        <p:spPr>
          <a:xfrm>
            <a:off x="5998578" y="711969"/>
            <a:ext cx="5539382" cy="4468259"/>
          </a:xfrm>
          <a:prstGeom prst="rect">
            <a:avLst/>
          </a:prstGeom>
          <a:effectLst/>
        </p:spPr>
      </p:pic>
    </p:spTree>
    <p:extLst>
      <p:ext uri="{BB962C8B-B14F-4D97-AF65-F5344CB8AC3E}">
        <p14:creationId xmlns:p14="http://schemas.microsoft.com/office/powerpoint/2010/main" val="314756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782C-30D3-4B56-B394-E9D69B6DB4CA}"/>
              </a:ext>
            </a:extLst>
          </p:cNvPr>
          <p:cNvSpPr>
            <a:spLocks noGrp="1"/>
          </p:cNvSpPr>
          <p:nvPr>
            <p:ph type="title"/>
          </p:nvPr>
        </p:nvSpPr>
        <p:spPr>
          <a:xfrm>
            <a:off x="409219" y="365245"/>
            <a:ext cx="4183429" cy="1676603"/>
          </a:xfrm>
        </p:spPr>
        <p:txBody>
          <a:bodyPr/>
          <a:lstStyle/>
          <a:p>
            <a:pPr algn="ctr"/>
            <a:r>
              <a:rPr lang="en-US" b="1" u="sng" dirty="0">
                <a:cs typeface="Calibri Light"/>
              </a:rPr>
              <a:t>Questions?</a:t>
            </a:r>
            <a:endParaRPr lang="en-US">
              <a:cs typeface="Calibri Light"/>
            </a:endParaRPr>
          </a:p>
        </p:txBody>
      </p:sp>
      <p:sp>
        <p:nvSpPr>
          <p:cNvPr id="3" name="Content Placeholder 2">
            <a:extLst>
              <a:ext uri="{FF2B5EF4-FFF2-40B4-BE49-F238E27FC236}">
                <a16:creationId xmlns:a16="http://schemas.microsoft.com/office/drawing/2014/main" id="{F66E8D52-89CE-478D-8FA7-D5CB856F2560}"/>
              </a:ext>
            </a:extLst>
          </p:cNvPr>
          <p:cNvSpPr>
            <a:spLocks noGrp="1"/>
          </p:cNvSpPr>
          <p:nvPr>
            <p:ph idx="1"/>
          </p:nvPr>
        </p:nvSpPr>
        <p:spPr>
          <a:xfrm>
            <a:off x="69653" y="2041062"/>
            <a:ext cx="4857072" cy="3785419"/>
          </a:xfrm>
        </p:spPr>
        <p:txBody>
          <a:bodyPr vert="horz" lIns="91440" tIns="45720" rIns="91440" bIns="45720" rtlCol="0" anchor="t">
            <a:normAutofit fontScale="92500" lnSpcReduction="10000"/>
          </a:bodyPr>
          <a:lstStyle/>
          <a:p>
            <a:endParaRPr lang="en-US">
              <a:cs typeface="Calibri"/>
            </a:endParaRPr>
          </a:p>
          <a:p>
            <a:pPr marL="0" indent="0">
              <a:buNone/>
            </a:pPr>
            <a:r>
              <a:rPr lang="en-US" dirty="0">
                <a:cs typeface="Calibri"/>
              </a:rPr>
              <a:t>Troy Hall, </a:t>
            </a:r>
            <a:r>
              <a:rPr lang="en-US" dirty="0">
                <a:cs typeface="Calibri"/>
                <a:hlinkClick r:id="rId2"/>
              </a:rPr>
              <a:t>troy.hall@oregonstate.edu</a:t>
            </a:r>
            <a:endParaRPr lang="en-US" dirty="0">
              <a:cs typeface="Calibri"/>
            </a:endParaRPr>
          </a:p>
          <a:p>
            <a:pPr marL="0" indent="0">
              <a:buNone/>
            </a:pPr>
            <a:endParaRPr lang="en-US">
              <a:cs typeface="Calibri"/>
            </a:endParaRPr>
          </a:p>
          <a:p>
            <a:pPr marL="0" indent="0">
              <a:buNone/>
            </a:pPr>
            <a:r>
              <a:rPr lang="en-US" dirty="0">
                <a:cs typeface="Calibri"/>
              </a:rPr>
              <a:t>Betsy Emery, </a:t>
            </a:r>
            <a:r>
              <a:rPr lang="en-US" dirty="0">
                <a:cs typeface="Calibri"/>
                <a:hlinkClick r:id="rId3"/>
              </a:rPr>
              <a:t>elizabeth.emery@oregonstate.edu</a:t>
            </a:r>
            <a:endParaRPr lang="en-US" dirty="0">
              <a:cs typeface="Calibri"/>
            </a:endParaRPr>
          </a:p>
          <a:p>
            <a:pPr marL="0" indent="0">
              <a:buNone/>
            </a:pPr>
            <a:endParaRPr lang="en-US">
              <a:cs typeface="Calibri"/>
            </a:endParaRPr>
          </a:p>
          <a:p>
            <a:pPr marL="0" indent="0">
              <a:buNone/>
            </a:pPr>
            <a:r>
              <a:rPr lang="en-US" dirty="0">
                <a:cs typeface="Calibri"/>
              </a:rPr>
              <a:t>Jay Well,</a:t>
            </a:r>
            <a:br>
              <a:rPr lang="en-US" dirty="0">
                <a:cs typeface="Calibri"/>
              </a:rPr>
            </a:br>
            <a:r>
              <a:rPr lang="en-US" dirty="0">
                <a:cs typeface="Calibri"/>
                <a:hlinkClick r:id="rId4"/>
              </a:rPr>
              <a:t>jay.well@oregonstate.edu</a:t>
            </a:r>
            <a:endParaRPr lang="en-US">
              <a:cs typeface="Calibri"/>
            </a:endParaRPr>
          </a:p>
          <a:p>
            <a:endParaRPr lang="en-US">
              <a:cs typeface="Calibri"/>
            </a:endParaRPr>
          </a:p>
        </p:txBody>
      </p:sp>
      <p:pic>
        <p:nvPicPr>
          <p:cNvPr id="4" name="Picture 4" descr="A picture containing grass, outdoor, sky, tree&#10;&#10;Description generated with very high confidence">
            <a:extLst>
              <a:ext uri="{FF2B5EF4-FFF2-40B4-BE49-F238E27FC236}">
                <a16:creationId xmlns:a16="http://schemas.microsoft.com/office/drawing/2014/main" id="{941B0EA9-3CE5-4F31-9D95-C1734AC0AD2D}"/>
              </a:ext>
            </a:extLst>
          </p:cNvPr>
          <p:cNvPicPr>
            <a:picLocks noChangeAspect="1"/>
          </p:cNvPicPr>
          <p:nvPr/>
        </p:nvPicPr>
        <p:blipFill>
          <a:blip r:embed="rId5"/>
          <a:srcRect l="13753" r="3647"/>
          <a:stretch>
            <a:fillRect/>
          </a:stretch>
        </p:blipFill>
        <p:spPr>
          <a:xfrm>
            <a:off x="4926603" y="10"/>
            <a:ext cx="7265397" cy="6857990"/>
          </a:xfrm>
          <a:prstGeom prst="rect">
            <a:avLst/>
          </a:prstGeom>
          <a:effectLst/>
        </p:spPr>
      </p:pic>
    </p:spTree>
    <p:extLst>
      <p:ext uri="{BB962C8B-B14F-4D97-AF65-F5344CB8AC3E}">
        <p14:creationId xmlns:p14="http://schemas.microsoft.com/office/powerpoint/2010/main" val="1706068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7E0E-05F5-4763-9644-F0AADEE0109F}"/>
              </a:ext>
            </a:extLst>
          </p:cNvPr>
          <p:cNvSpPr>
            <a:spLocks noGrp="1"/>
          </p:cNvSpPr>
          <p:nvPr>
            <p:ph type="title"/>
          </p:nvPr>
        </p:nvSpPr>
        <p:spPr>
          <a:xfrm>
            <a:off x="577042" y="-118357"/>
            <a:ext cx="6586491" cy="1676603"/>
          </a:xfrm>
        </p:spPr>
        <p:txBody>
          <a:bodyPr>
            <a:normAutofit/>
          </a:bodyPr>
          <a:lstStyle/>
          <a:p>
            <a:r>
              <a:rPr lang="en-US" b="1" u="sng">
                <a:latin typeface="Calibri"/>
                <a:cs typeface="Calibri"/>
              </a:rPr>
              <a:t>Today's Agenda</a:t>
            </a:r>
          </a:p>
        </p:txBody>
      </p:sp>
      <p:sp>
        <p:nvSpPr>
          <p:cNvPr id="3" name="Content Placeholder 2">
            <a:extLst>
              <a:ext uri="{FF2B5EF4-FFF2-40B4-BE49-F238E27FC236}">
                <a16:creationId xmlns:a16="http://schemas.microsoft.com/office/drawing/2014/main" id="{88C928F5-6195-4EE5-A1B9-CC427D436029}"/>
              </a:ext>
            </a:extLst>
          </p:cNvPr>
          <p:cNvSpPr>
            <a:spLocks noGrp="1"/>
          </p:cNvSpPr>
          <p:nvPr>
            <p:ph idx="1"/>
          </p:nvPr>
        </p:nvSpPr>
        <p:spPr>
          <a:xfrm>
            <a:off x="577043" y="1216324"/>
            <a:ext cx="7121225" cy="3785419"/>
          </a:xfrm>
        </p:spPr>
        <p:txBody>
          <a:bodyPr vert="horz" lIns="91440" tIns="45720" rIns="91440" bIns="45720" rtlCol="0" anchor="t">
            <a:noAutofit/>
          </a:bodyPr>
          <a:lstStyle/>
          <a:p>
            <a:r>
              <a:rPr lang="en-US" sz="2400" dirty="0"/>
              <a:t>Session Overview - Jay</a:t>
            </a:r>
          </a:p>
          <a:p>
            <a:r>
              <a:rPr lang="en-US" sz="2400" dirty="0">
                <a:cs typeface="Calibri"/>
              </a:rPr>
              <a:t>Introduction - Betsy</a:t>
            </a:r>
          </a:p>
          <a:p>
            <a:r>
              <a:rPr lang="en-US" sz="2400" dirty="0"/>
              <a:t>Where We've Been</a:t>
            </a:r>
            <a:r>
              <a:rPr lang="en-US" sz="2400" dirty="0">
                <a:cs typeface="Calibri"/>
              </a:rPr>
              <a:t> – Jay and Betsy</a:t>
            </a:r>
          </a:p>
          <a:p>
            <a:pPr lvl="1"/>
            <a:r>
              <a:rPr lang="en-US" dirty="0"/>
              <a:t>Spring 2018 Teacher Workshop, Surveys, and Focus Groups - Jay </a:t>
            </a:r>
            <a:endParaRPr lang="en-US" dirty="0">
              <a:cs typeface="Calibri"/>
            </a:endParaRPr>
          </a:p>
          <a:p>
            <a:pPr lvl="1"/>
            <a:r>
              <a:rPr lang="en-US" dirty="0"/>
              <a:t>What We Learned and How It Connects – Betsy </a:t>
            </a:r>
            <a:endParaRPr lang="en-US" dirty="0">
              <a:cs typeface="Calibri"/>
            </a:endParaRPr>
          </a:p>
          <a:p>
            <a:r>
              <a:rPr lang="en-US" sz="2400" dirty="0"/>
              <a:t>Where We Want To Go</a:t>
            </a:r>
            <a:r>
              <a:rPr lang="en-US" sz="2400" dirty="0">
                <a:cs typeface="Calibri"/>
              </a:rPr>
              <a:t> - Jay</a:t>
            </a:r>
          </a:p>
          <a:p>
            <a:pPr lvl="1"/>
            <a:r>
              <a:rPr lang="en-US" dirty="0"/>
              <a:t>Aug 2018 - Winter 2020 Plan - Jay</a:t>
            </a:r>
            <a:endParaRPr lang="en-US" dirty="0">
              <a:cs typeface="Calibri"/>
            </a:endParaRPr>
          </a:p>
          <a:p>
            <a:r>
              <a:rPr lang="en-US" sz="2400" dirty="0"/>
              <a:t>The Lessons</a:t>
            </a:r>
            <a:r>
              <a:rPr lang="en-US" sz="2400" dirty="0">
                <a:cs typeface="Calibri"/>
              </a:rPr>
              <a:t> – Jay and Betsy</a:t>
            </a:r>
          </a:p>
          <a:p>
            <a:pPr lvl="1"/>
            <a:r>
              <a:rPr lang="en-US" b="1" dirty="0">
                <a:cs typeface="Calibri"/>
              </a:rPr>
              <a:t>https://tinyurl.com/y8ym73x2</a:t>
            </a:r>
            <a:endParaRPr lang="en-US" dirty="0">
              <a:cs typeface="Calibri"/>
            </a:endParaRPr>
          </a:p>
          <a:p>
            <a:pPr lvl="1"/>
            <a:r>
              <a:rPr lang="en-US" dirty="0"/>
              <a:t>Fact Checking in an Era of Fake News - Jay</a:t>
            </a:r>
            <a:endParaRPr lang="en-US" dirty="0">
              <a:cs typeface="Calibri"/>
            </a:endParaRPr>
          </a:p>
          <a:p>
            <a:pPr lvl="1"/>
            <a:r>
              <a:rPr lang="en-US" dirty="0"/>
              <a:t>Nature of Science - Jay</a:t>
            </a:r>
            <a:endParaRPr lang="en-US" dirty="0">
              <a:cs typeface="Calibri"/>
            </a:endParaRPr>
          </a:p>
          <a:p>
            <a:pPr lvl="1"/>
            <a:r>
              <a:rPr lang="en-US" dirty="0"/>
              <a:t>Methods of Food Modification - Jay</a:t>
            </a:r>
            <a:endParaRPr lang="en-US" dirty="0">
              <a:cs typeface="Calibri"/>
            </a:endParaRPr>
          </a:p>
          <a:p>
            <a:r>
              <a:rPr lang="en-US" sz="2400" dirty="0"/>
              <a:t>Looking Forward - Betsy</a:t>
            </a:r>
            <a:endParaRPr lang="en-US" sz="2400" dirty="0">
              <a:cs typeface="Calibri"/>
            </a:endParaRPr>
          </a:p>
          <a:p>
            <a:endParaRPr lang="en-US" sz="2400"/>
          </a:p>
        </p:txBody>
      </p:sp>
      <p:pic>
        <p:nvPicPr>
          <p:cNvPr id="4" name="Picture 4" descr="A close up of a fruit&#10;&#10;Description generated with high confidence">
            <a:extLst>
              <a:ext uri="{FF2B5EF4-FFF2-40B4-BE49-F238E27FC236}">
                <a16:creationId xmlns:a16="http://schemas.microsoft.com/office/drawing/2014/main" id="{111419EE-C0C7-48A4-BCA9-3E35EE9141AF}"/>
              </a:ext>
            </a:extLst>
          </p:cNvPr>
          <p:cNvPicPr>
            <a:picLocks noChangeAspect="1"/>
          </p:cNvPicPr>
          <p:nvPr/>
        </p:nvPicPr>
        <p:blipFill rotWithShape="1">
          <a:blip r:embed="rId2"/>
          <a:srcRect r="2" b="511"/>
          <a:stretch/>
        </p:blipFill>
        <p:spPr>
          <a:xfrm>
            <a:off x="7556408" y="10"/>
            <a:ext cx="4635591" cy="6857990"/>
          </a:xfrm>
          <a:prstGeom prst="rect">
            <a:avLst/>
          </a:prstGeom>
          <a:effectLst/>
        </p:spPr>
      </p:pic>
    </p:spTree>
    <p:extLst>
      <p:ext uri="{BB962C8B-B14F-4D97-AF65-F5344CB8AC3E}">
        <p14:creationId xmlns:p14="http://schemas.microsoft.com/office/powerpoint/2010/main" val="499730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in a canyon&#10;&#10;Description generated with very high confidence">
            <a:extLst>
              <a:ext uri="{FF2B5EF4-FFF2-40B4-BE49-F238E27FC236}">
                <a16:creationId xmlns:a16="http://schemas.microsoft.com/office/drawing/2014/main" id="{052A04D2-34B6-44E8-AD80-44DECF798094}"/>
              </a:ext>
            </a:extLst>
          </p:cNvPr>
          <p:cNvPicPr>
            <a:picLocks noGrp="1" noChangeAspect="1"/>
          </p:cNvPicPr>
          <p:nvPr>
            <p:ph idx="1"/>
          </p:nvPr>
        </p:nvPicPr>
        <p:blipFill>
          <a:blip r:embed="rId2"/>
          <a:stretch>
            <a:fillRect/>
          </a:stretch>
        </p:blipFill>
        <p:spPr>
          <a:xfrm>
            <a:off x="206916" y="603550"/>
            <a:ext cx="4330694" cy="5774696"/>
          </a:xfrm>
          <a:prstGeom prst="rect">
            <a:avLst/>
          </a:prstGeom>
        </p:spPr>
      </p:pic>
      <p:sp>
        <p:nvSpPr>
          <p:cNvPr id="10" name="TextBox 9">
            <a:extLst>
              <a:ext uri="{FF2B5EF4-FFF2-40B4-BE49-F238E27FC236}">
                <a16:creationId xmlns:a16="http://schemas.microsoft.com/office/drawing/2014/main" id="{C1A138B6-39C5-45A6-A878-7A6DCB0D078C}"/>
              </a:ext>
            </a:extLst>
          </p:cNvPr>
          <p:cNvSpPr txBox="1"/>
          <p:nvPr/>
        </p:nvSpPr>
        <p:spPr>
          <a:xfrm>
            <a:off x="4551872" y="1554193"/>
            <a:ext cx="7286445" cy="48320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285750">
              <a:buFont typeface="Arial"/>
              <a:buChar char="•"/>
            </a:pPr>
            <a:r>
              <a:rPr lang="en-US" sz="2800"/>
              <a:t>B.S. Forestry, Northern Arizona University, 2014</a:t>
            </a:r>
            <a:endParaRPr lang="en-US" sz="2800">
              <a:cs typeface="Calibri"/>
            </a:endParaRPr>
          </a:p>
          <a:p>
            <a:pPr marL="514350" indent="-285750">
              <a:buFont typeface="Arial"/>
              <a:buChar char="•"/>
            </a:pPr>
            <a:r>
              <a:rPr lang="en-US" sz="2800"/>
              <a:t>Established City of Flagstaff’s Open Space Program, 2014 -2018</a:t>
            </a:r>
            <a:endParaRPr lang="en-US" sz="2800">
              <a:cs typeface="Calibri"/>
            </a:endParaRPr>
          </a:p>
          <a:p>
            <a:pPr marL="514350" indent="-285750">
              <a:buFont typeface="Arial"/>
              <a:buChar char="•"/>
            </a:pPr>
            <a:r>
              <a:rPr lang="en-US" sz="2800"/>
              <a:t>M.S. Forest Ecosystems and Society Candidate, Oregon State University</a:t>
            </a:r>
            <a:endParaRPr lang="en-US" sz="2800">
              <a:cs typeface="Calibri"/>
            </a:endParaRPr>
          </a:p>
          <a:p>
            <a:pPr marL="514350" indent="-285750">
              <a:buFont typeface="Arial"/>
              <a:buChar char="•"/>
            </a:pPr>
            <a:r>
              <a:rPr lang="en-US" sz="2800"/>
              <a:t>Career interests include: Community conservation, science communication, and environmental policy</a:t>
            </a:r>
            <a:endParaRPr lang="en-US" sz="2800">
              <a:cs typeface="Calibri"/>
            </a:endParaRPr>
          </a:p>
          <a:p>
            <a:pPr marL="514350" indent="-285750">
              <a:buFont typeface="Arial"/>
              <a:buChar char="•"/>
            </a:pPr>
            <a:r>
              <a:rPr lang="en-US" sz="2800"/>
              <a:t>Personal interests include: Hiking, backpacking, and  travelling</a:t>
            </a:r>
            <a:endParaRPr lang="en-US" sz="2000">
              <a:cs typeface="Calibri"/>
            </a:endParaRPr>
          </a:p>
        </p:txBody>
      </p:sp>
      <p:sp>
        <p:nvSpPr>
          <p:cNvPr id="11" name="TextBox 10">
            <a:extLst>
              <a:ext uri="{FF2B5EF4-FFF2-40B4-BE49-F238E27FC236}">
                <a16:creationId xmlns:a16="http://schemas.microsoft.com/office/drawing/2014/main" id="{7624F8F3-D99A-4500-B890-4D2E486AFD3D}"/>
              </a:ext>
            </a:extLst>
          </p:cNvPr>
          <p:cNvSpPr txBox="1"/>
          <p:nvPr/>
        </p:nvSpPr>
        <p:spPr>
          <a:xfrm>
            <a:off x="5529532" y="605286"/>
            <a:ext cx="5345501"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u="sng">
                <a:cs typeface="Calibri"/>
              </a:rPr>
              <a:t>Meet Betsy</a:t>
            </a:r>
          </a:p>
        </p:txBody>
      </p:sp>
    </p:spTree>
    <p:extLst>
      <p:ext uri="{BB962C8B-B14F-4D97-AF65-F5344CB8AC3E}">
        <p14:creationId xmlns:p14="http://schemas.microsoft.com/office/powerpoint/2010/main" val="2296053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0C27-58D3-4CA2-958E-29215733815A}"/>
              </a:ext>
            </a:extLst>
          </p:cNvPr>
          <p:cNvSpPr>
            <a:spLocks noGrp="1"/>
          </p:cNvSpPr>
          <p:nvPr>
            <p:ph type="title"/>
          </p:nvPr>
        </p:nvSpPr>
        <p:spPr>
          <a:xfrm>
            <a:off x="100643" y="573288"/>
            <a:ext cx="6637252" cy="1541223"/>
          </a:xfrm>
        </p:spPr>
        <p:txBody>
          <a:bodyPr>
            <a:normAutofit/>
          </a:bodyPr>
          <a:lstStyle/>
          <a:p>
            <a:r>
              <a:rPr lang="en-US" b="1" u="sng">
                <a:cs typeface="Calibri Light"/>
              </a:rPr>
              <a:t>What we want you to Know</a:t>
            </a:r>
            <a:endParaRPr lang="en-US"/>
          </a:p>
        </p:txBody>
      </p:sp>
      <p:sp>
        <p:nvSpPr>
          <p:cNvPr id="3" name="Content Placeholder 2">
            <a:extLst>
              <a:ext uri="{FF2B5EF4-FFF2-40B4-BE49-F238E27FC236}">
                <a16:creationId xmlns:a16="http://schemas.microsoft.com/office/drawing/2014/main" id="{FBF1EDE5-350C-47E2-BAC7-B3C6DF5D619F}"/>
              </a:ext>
            </a:extLst>
          </p:cNvPr>
          <p:cNvSpPr>
            <a:spLocks noGrp="1"/>
          </p:cNvSpPr>
          <p:nvPr>
            <p:ph idx="1"/>
          </p:nvPr>
        </p:nvSpPr>
        <p:spPr>
          <a:xfrm>
            <a:off x="405581" y="1885728"/>
            <a:ext cx="6039672" cy="4346855"/>
          </a:xfrm>
        </p:spPr>
        <p:txBody>
          <a:bodyPr vert="horz" lIns="91440" tIns="45720" rIns="91440" bIns="45720" rtlCol="0" anchor="t">
            <a:noAutofit/>
          </a:bodyPr>
          <a:lstStyle/>
          <a:p>
            <a:pPr marL="514350" indent="-514350">
              <a:buAutoNum type="arabicPeriod"/>
            </a:pPr>
            <a:r>
              <a:rPr lang="en-US" sz="3200" dirty="0">
                <a:cs typeface="Calibri"/>
              </a:rPr>
              <a:t>We have been listening to you</a:t>
            </a:r>
          </a:p>
          <a:p>
            <a:pPr marL="514350" indent="-514350">
              <a:buAutoNum type="arabicPeriod"/>
            </a:pPr>
            <a:r>
              <a:rPr lang="en-US" sz="3200" dirty="0">
                <a:cs typeface="Calibri"/>
              </a:rPr>
              <a:t>We have a long term curriculum plan</a:t>
            </a:r>
          </a:p>
          <a:p>
            <a:pPr marL="514350" indent="-514350">
              <a:buAutoNum type="arabicPeriod"/>
            </a:pPr>
            <a:r>
              <a:rPr lang="en-US" sz="3200" dirty="0">
                <a:cs typeface="Calibri"/>
              </a:rPr>
              <a:t>You are our partners in this—we need your feedback!!</a:t>
            </a:r>
          </a:p>
          <a:p>
            <a:pPr marL="514350" indent="-514350">
              <a:buAutoNum type="arabicPeriod"/>
            </a:pPr>
            <a:endParaRPr lang="en-US" sz="3200">
              <a:cs typeface="Calibri"/>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close up of a hand holding a card&#10;&#10;Description generated with high confidence">
            <a:extLst>
              <a:ext uri="{FF2B5EF4-FFF2-40B4-BE49-F238E27FC236}">
                <a16:creationId xmlns:a16="http://schemas.microsoft.com/office/drawing/2014/main" id="{43AD05F5-7946-442D-AA55-AAEB617DAA1B}"/>
              </a:ext>
            </a:extLst>
          </p:cNvPr>
          <p:cNvPicPr>
            <a:picLocks noChangeAspect="1"/>
          </p:cNvPicPr>
          <p:nvPr/>
        </p:nvPicPr>
        <p:blipFill rotWithShape="1">
          <a:blip r:embed="rId3"/>
          <a:srcRect l="22964" r="1280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164054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101F80-28BD-4183-B6B5-8F53883FF40E}"/>
              </a:ext>
            </a:extLst>
          </p:cNvPr>
          <p:cNvSpPr>
            <a:spLocks noGrp="1"/>
          </p:cNvSpPr>
          <p:nvPr>
            <p:ph type="title"/>
          </p:nvPr>
        </p:nvSpPr>
        <p:spPr>
          <a:xfrm>
            <a:off x="4384039" y="171161"/>
            <a:ext cx="7164493" cy="1325563"/>
          </a:xfrm>
        </p:spPr>
        <p:txBody>
          <a:bodyPr>
            <a:normAutofit/>
          </a:bodyPr>
          <a:lstStyle/>
          <a:p>
            <a:r>
              <a:rPr lang="en-US" b="1" u="sng">
                <a:cs typeface="Calibri Light"/>
              </a:rPr>
              <a:t>Key Themes from Focus Groups and Surveys</a:t>
            </a:r>
          </a:p>
        </p:txBody>
      </p:sp>
      <p:sp>
        <p:nvSpPr>
          <p:cNvPr id="3" name="Content Placeholder 2">
            <a:extLst>
              <a:ext uri="{FF2B5EF4-FFF2-40B4-BE49-F238E27FC236}">
                <a16:creationId xmlns:a16="http://schemas.microsoft.com/office/drawing/2014/main" id="{FD246172-79A9-49C2-B802-4B0CF38B4219}"/>
              </a:ext>
            </a:extLst>
          </p:cNvPr>
          <p:cNvSpPr>
            <a:spLocks noGrp="1"/>
          </p:cNvSpPr>
          <p:nvPr>
            <p:ph idx="1"/>
          </p:nvPr>
        </p:nvSpPr>
        <p:spPr>
          <a:xfrm>
            <a:off x="4258118" y="1494822"/>
            <a:ext cx="7923017" cy="4988247"/>
          </a:xfrm>
        </p:spPr>
        <p:txBody>
          <a:bodyPr vert="horz" lIns="91440" tIns="45720" rIns="91440" bIns="45720" rtlCol="0" anchor="t">
            <a:noAutofit/>
          </a:bodyPr>
          <a:lstStyle/>
          <a:p>
            <a:r>
              <a:rPr lang="en-US" sz="2400" dirty="0">
                <a:cs typeface="Calibri"/>
              </a:rPr>
              <a:t>Majority of teachers do not feel they are very knowledgeable in genetic technologies or the issues associated with GM foods, affecting their confidence in teaching these types of lessons.</a:t>
            </a:r>
          </a:p>
          <a:p>
            <a:pPr lvl="1"/>
            <a:r>
              <a:rPr lang="en-US" sz="2000" dirty="0">
                <a:cs typeface="Calibri"/>
              </a:rPr>
              <a:t>Curriculum guides will include significant background information and links to additional resources. </a:t>
            </a:r>
          </a:p>
          <a:p>
            <a:r>
              <a:rPr lang="en-US" sz="2400" dirty="0">
                <a:cs typeface="Calibri"/>
              </a:rPr>
              <a:t>Teachers already incorporate socially controversial materials into their classrooms and employ multiple tactics to help students engage.</a:t>
            </a:r>
          </a:p>
          <a:p>
            <a:pPr lvl="1"/>
            <a:r>
              <a:rPr lang="en-US" sz="2000" dirty="0">
                <a:cs typeface="Calibri"/>
              </a:rPr>
              <a:t>Curriculum will use a variety of teaching techniques to further enhance student understanding and engagement.</a:t>
            </a:r>
          </a:p>
          <a:p>
            <a:r>
              <a:rPr lang="en-US" sz="2400" dirty="0">
                <a:cs typeface="Calibri"/>
              </a:rPr>
              <a:t>Students have difficulty understanding what credible sources are.</a:t>
            </a:r>
          </a:p>
          <a:p>
            <a:pPr lvl="1"/>
            <a:r>
              <a:rPr lang="en-US" sz="2000" dirty="0">
                <a:cs typeface="Calibri"/>
              </a:rPr>
              <a:t>Curriculum includes 1 lesson specifically focused on assessing web-based information for its credibility, which will be built upon in upcoming case studies.</a:t>
            </a:r>
          </a:p>
        </p:txBody>
      </p:sp>
      <p:pic>
        <p:nvPicPr>
          <p:cNvPr id="6" name="Picture 6" descr="A screenshot of a cell phone&#10;&#10;Description generated with very high confidence">
            <a:extLst>
              <a:ext uri="{FF2B5EF4-FFF2-40B4-BE49-F238E27FC236}">
                <a16:creationId xmlns:a16="http://schemas.microsoft.com/office/drawing/2014/main" id="{45DF56CB-5986-4880-AB42-8D80590681F1}"/>
              </a:ext>
            </a:extLst>
          </p:cNvPr>
          <p:cNvPicPr>
            <a:picLocks noChangeAspect="1"/>
          </p:cNvPicPr>
          <p:nvPr/>
        </p:nvPicPr>
        <p:blipFill>
          <a:blip r:embed="rId3"/>
          <a:stretch>
            <a:fillRect/>
          </a:stretch>
        </p:blipFill>
        <p:spPr>
          <a:xfrm>
            <a:off x="61738" y="830116"/>
            <a:ext cx="4197927" cy="5324890"/>
          </a:xfrm>
          <a:prstGeom prst="rect">
            <a:avLst/>
          </a:prstGeom>
        </p:spPr>
      </p:pic>
    </p:spTree>
    <p:extLst>
      <p:ext uri="{BB962C8B-B14F-4D97-AF65-F5344CB8AC3E}">
        <p14:creationId xmlns:p14="http://schemas.microsoft.com/office/powerpoint/2010/main" val="26126154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01F80-28BD-4183-B6B5-8F53883FF40E}"/>
              </a:ext>
            </a:extLst>
          </p:cNvPr>
          <p:cNvSpPr>
            <a:spLocks noGrp="1"/>
          </p:cNvSpPr>
          <p:nvPr>
            <p:ph type="title"/>
          </p:nvPr>
        </p:nvSpPr>
        <p:spPr>
          <a:xfrm>
            <a:off x="4714312" y="-118357"/>
            <a:ext cx="7328622" cy="1676603"/>
          </a:xfrm>
        </p:spPr>
        <p:txBody>
          <a:bodyPr>
            <a:normAutofit/>
          </a:bodyPr>
          <a:lstStyle/>
          <a:p>
            <a:pPr algn="ctr"/>
            <a:r>
              <a:rPr lang="en-US" b="1" u="sng" dirty="0">
                <a:cs typeface="Calibri Light"/>
              </a:rPr>
              <a:t>Key Themes from Focus Groups and Surveys</a:t>
            </a:r>
            <a:endParaRPr lang="en-US" dirty="0"/>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E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E6012BB-0250-4D32-BC8A-EF6656A6AC68}"/>
              </a:ext>
            </a:extLst>
          </p:cNvPr>
          <p:cNvPicPr>
            <a:picLocks noChangeAspect="1"/>
          </p:cNvPicPr>
          <p:nvPr/>
        </p:nvPicPr>
        <p:blipFill>
          <a:blip r:embed="rId3"/>
          <a:stretch>
            <a:fillRect/>
          </a:stretch>
        </p:blipFill>
        <p:spPr>
          <a:xfrm>
            <a:off x="1082632" y="803049"/>
            <a:ext cx="2470743" cy="2470743"/>
          </a:xfrm>
          <a:prstGeom prst="rect">
            <a:avLst/>
          </a:prstGeom>
          <a:effectLst/>
        </p:spPr>
      </p:pic>
      <p:pic>
        <p:nvPicPr>
          <p:cNvPr id="6" name="Picture 6" descr="A screenshot of a cell phone&#10;&#10;Description generated with very high confidence">
            <a:extLst>
              <a:ext uri="{FF2B5EF4-FFF2-40B4-BE49-F238E27FC236}">
                <a16:creationId xmlns:a16="http://schemas.microsoft.com/office/drawing/2014/main" id="{A081DD68-DC16-449F-BFCB-3DFDBA71A200}"/>
              </a:ext>
            </a:extLst>
          </p:cNvPr>
          <p:cNvPicPr>
            <a:picLocks noChangeAspect="1"/>
          </p:cNvPicPr>
          <p:nvPr/>
        </p:nvPicPr>
        <p:blipFill>
          <a:blip r:embed="rId4"/>
          <a:stretch>
            <a:fillRect/>
          </a:stretch>
        </p:blipFill>
        <p:spPr>
          <a:xfrm>
            <a:off x="804672" y="3673491"/>
            <a:ext cx="3026663" cy="2014106"/>
          </a:xfrm>
          <a:prstGeom prst="rect">
            <a:avLst/>
          </a:prstGeom>
        </p:spPr>
      </p:pic>
      <p:sp>
        <p:nvSpPr>
          <p:cNvPr id="3" name="Content Placeholder 2">
            <a:extLst>
              <a:ext uri="{FF2B5EF4-FFF2-40B4-BE49-F238E27FC236}">
                <a16:creationId xmlns:a16="http://schemas.microsoft.com/office/drawing/2014/main" id="{FD246172-79A9-49C2-B802-4B0CF38B4219}"/>
              </a:ext>
            </a:extLst>
          </p:cNvPr>
          <p:cNvSpPr>
            <a:spLocks noGrp="1"/>
          </p:cNvSpPr>
          <p:nvPr>
            <p:ph idx="1"/>
          </p:nvPr>
        </p:nvSpPr>
        <p:spPr>
          <a:xfrm>
            <a:off x="4311748" y="1460741"/>
            <a:ext cx="7731187" cy="5395680"/>
          </a:xfrm>
        </p:spPr>
        <p:txBody>
          <a:bodyPr vert="horz" lIns="91440" tIns="45720" rIns="91440" bIns="45720" rtlCol="0" anchor="t">
            <a:noAutofit/>
          </a:bodyPr>
          <a:lstStyle/>
          <a:p>
            <a:pPr marL="800100" lvl="1" indent="-342900"/>
            <a:r>
              <a:rPr lang="en-US" dirty="0">
                <a:cs typeface="Calibri"/>
              </a:rPr>
              <a:t>Time is a major constraint both in finding/developing appropriate materials and adequately covering the details of the topic and positions.</a:t>
            </a:r>
          </a:p>
          <a:p>
            <a:pPr lvl="2"/>
            <a:r>
              <a:rPr lang="en-US" dirty="0">
                <a:cs typeface="Calibri"/>
              </a:rPr>
              <a:t>Materials will be comprehensive: multiple activities with resources identified, optional extensions, and applicable standards.</a:t>
            </a:r>
          </a:p>
          <a:p>
            <a:pPr lvl="1"/>
            <a:r>
              <a:rPr lang="en-US" dirty="0">
                <a:cs typeface="Calibri"/>
              </a:rPr>
              <a:t>General consensus that most students have a vague idea of what GMOs are, but do not understand the details of the issue or have a strong stance.</a:t>
            </a:r>
          </a:p>
          <a:p>
            <a:pPr lvl="2"/>
            <a:r>
              <a:rPr lang="en-US" dirty="0">
                <a:cs typeface="Calibri"/>
              </a:rPr>
              <a:t>Case studies will provide opportunities for students to learn about GM technologies, applications, and implications. </a:t>
            </a:r>
          </a:p>
          <a:p>
            <a:pPr lvl="2"/>
            <a:r>
              <a:rPr lang="en-US" dirty="0">
                <a:cs typeface="Calibri"/>
              </a:rPr>
              <a:t>Research is focused on how students think about the topic, not whether they know the details.</a:t>
            </a:r>
            <a:endParaRPr lang="en-US" dirty="0"/>
          </a:p>
          <a:p>
            <a:pPr lvl="1"/>
            <a:r>
              <a:rPr lang="en-US" dirty="0">
                <a:cs typeface="Calibri"/>
              </a:rPr>
              <a:t>Overall concern about the feasibility of growing plants and spraying roundup in a school setting. </a:t>
            </a:r>
          </a:p>
          <a:p>
            <a:pPr lvl="2"/>
            <a:r>
              <a:rPr lang="en-US" dirty="0">
                <a:cs typeface="Calibri"/>
              </a:rPr>
              <a:t>Investigating alternative hands-on activities for case studies. </a:t>
            </a:r>
          </a:p>
        </p:txBody>
      </p:sp>
    </p:spTree>
    <p:extLst>
      <p:ext uri="{BB962C8B-B14F-4D97-AF65-F5344CB8AC3E}">
        <p14:creationId xmlns:p14="http://schemas.microsoft.com/office/powerpoint/2010/main" val="144551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274889" cy="618429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F13A48-A4B5-4247-9339-5D2CF4C95307}"/>
              </a:ext>
            </a:extLst>
          </p:cNvPr>
          <p:cNvSpPr>
            <a:spLocks noGrp="1"/>
          </p:cNvSpPr>
          <p:nvPr>
            <p:ph type="title"/>
          </p:nvPr>
        </p:nvSpPr>
        <p:spPr>
          <a:xfrm>
            <a:off x="390195" y="323961"/>
            <a:ext cx="7139512" cy="1114938"/>
          </a:xfrm>
        </p:spPr>
        <p:txBody>
          <a:bodyPr>
            <a:normAutofit/>
          </a:bodyPr>
          <a:lstStyle/>
          <a:p>
            <a:pPr algn="ctr"/>
            <a:r>
              <a:rPr lang="en-US" sz="4000" b="1" u="sng" dirty="0">
                <a:cs typeface="Calibri Light"/>
              </a:rPr>
              <a:t>Where We Are Going</a:t>
            </a:r>
            <a:endParaRPr lang="en-US" sz="4000" dirty="0">
              <a:cs typeface="Calibri Light"/>
            </a:endParaRPr>
          </a:p>
        </p:txBody>
      </p:sp>
      <p:sp>
        <p:nvSpPr>
          <p:cNvPr id="3" name="Content Placeholder 2">
            <a:extLst>
              <a:ext uri="{FF2B5EF4-FFF2-40B4-BE49-F238E27FC236}">
                <a16:creationId xmlns:a16="http://schemas.microsoft.com/office/drawing/2014/main" id="{EADFD3CA-9B45-47E0-AC55-0CD4F50B5D05}"/>
              </a:ext>
            </a:extLst>
          </p:cNvPr>
          <p:cNvSpPr>
            <a:spLocks noGrp="1"/>
          </p:cNvSpPr>
          <p:nvPr>
            <p:ph idx="1"/>
          </p:nvPr>
        </p:nvSpPr>
        <p:spPr>
          <a:xfrm>
            <a:off x="332686" y="1215989"/>
            <a:ext cx="7197020" cy="5165293"/>
          </a:xfrm>
        </p:spPr>
        <p:txBody>
          <a:bodyPr vert="horz" lIns="91440" tIns="45720" rIns="91440" bIns="45720" rtlCol="0" anchor="t">
            <a:noAutofit/>
          </a:bodyPr>
          <a:lstStyle/>
          <a:p>
            <a:r>
              <a:rPr lang="en-US" sz="2200" dirty="0">
                <a:cs typeface="Calibri"/>
              </a:rPr>
              <a:t>August 2018: TWS - Digital Literacy Curriculum</a:t>
            </a:r>
          </a:p>
          <a:p>
            <a:r>
              <a:rPr lang="en-US" sz="2200" dirty="0">
                <a:cs typeface="Calibri"/>
              </a:rPr>
              <a:t>January 2019: TWS - Argumentation and Case Study 1 Curriculum</a:t>
            </a:r>
          </a:p>
          <a:p>
            <a:r>
              <a:rPr lang="en-US" sz="2200" dirty="0">
                <a:cs typeface="Calibri"/>
              </a:rPr>
              <a:t>January - April 2019: Club Observations and Surveys</a:t>
            </a:r>
          </a:p>
          <a:p>
            <a:r>
              <a:rPr lang="en-US" sz="2200">
                <a:cs typeface="Calibri"/>
              </a:rPr>
              <a:t>April - May 2019: MS/HS Challenge and College Connection</a:t>
            </a:r>
          </a:p>
          <a:p>
            <a:r>
              <a:rPr lang="en-US" sz="2200" dirty="0">
                <a:cs typeface="Calibri"/>
              </a:rPr>
              <a:t>August 2019: TWS - Argumentation and Case Study 2 Curriculum</a:t>
            </a:r>
          </a:p>
          <a:p>
            <a:r>
              <a:rPr lang="en-US" sz="2200" dirty="0">
                <a:cs typeface="Calibri"/>
              </a:rPr>
              <a:t>September - November 2019: Club Observations and Surveys</a:t>
            </a:r>
          </a:p>
          <a:p>
            <a:r>
              <a:rPr lang="en-US" sz="2200" dirty="0">
                <a:cs typeface="Calibri"/>
              </a:rPr>
              <a:t>January 2020: TWS - Final feedback and Content Delivery</a:t>
            </a:r>
          </a:p>
          <a:p>
            <a:r>
              <a:rPr lang="en-US" sz="2200" dirty="0">
                <a:cs typeface="Calibri"/>
              </a:rPr>
              <a:t>Throughout this time, there will be a series of surveys to measure changes in student beliefs and gather feedback from teachers about the effectiveness of these lessons. These evaluations are still being developed.</a:t>
            </a:r>
          </a:p>
        </p:txBody>
      </p:sp>
      <p:pic>
        <p:nvPicPr>
          <p:cNvPr id="4" name="Picture 4" descr="A screenshot of a cell phone&#10;&#10;Description generated with very high confidence">
            <a:extLst>
              <a:ext uri="{FF2B5EF4-FFF2-40B4-BE49-F238E27FC236}">
                <a16:creationId xmlns:a16="http://schemas.microsoft.com/office/drawing/2014/main" id="{A242EE86-368C-4C1F-B600-21C2323F68E0}"/>
              </a:ext>
            </a:extLst>
          </p:cNvPr>
          <p:cNvPicPr>
            <a:picLocks noChangeAspect="1"/>
          </p:cNvPicPr>
          <p:nvPr/>
        </p:nvPicPr>
        <p:blipFill>
          <a:blip r:embed="rId2"/>
          <a:stretch>
            <a:fillRect/>
          </a:stretch>
        </p:blipFill>
        <p:spPr>
          <a:xfrm>
            <a:off x="7671401" y="678849"/>
            <a:ext cx="4358710" cy="2145969"/>
          </a:xfrm>
          <a:prstGeom prst="rect">
            <a:avLst/>
          </a:prstGeom>
        </p:spPr>
      </p:pic>
      <p:pic>
        <p:nvPicPr>
          <p:cNvPr id="12" name="Picture 12" descr="A white sign with black text&#10;&#10;Description generated with high confidence">
            <a:extLst>
              <a:ext uri="{FF2B5EF4-FFF2-40B4-BE49-F238E27FC236}">
                <a16:creationId xmlns:a16="http://schemas.microsoft.com/office/drawing/2014/main" id="{B12C1D91-F0AD-4A68-8F7A-7A2F091B7A8B}"/>
              </a:ext>
            </a:extLst>
          </p:cNvPr>
          <p:cNvPicPr>
            <a:picLocks noChangeAspect="1"/>
          </p:cNvPicPr>
          <p:nvPr/>
        </p:nvPicPr>
        <p:blipFill>
          <a:blip r:embed="rId3"/>
          <a:stretch>
            <a:fillRect/>
          </a:stretch>
        </p:blipFill>
        <p:spPr>
          <a:xfrm>
            <a:off x="7829551" y="3179321"/>
            <a:ext cx="4042410" cy="2688202"/>
          </a:xfrm>
          <a:prstGeom prst="rect">
            <a:avLst/>
          </a:prstGeom>
        </p:spPr>
      </p:pic>
    </p:spTree>
    <p:extLst>
      <p:ext uri="{BB962C8B-B14F-4D97-AF65-F5344CB8AC3E}">
        <p14:creationId xmlns:p14="http://schemas.microsoft.com/office/powerpoint/2010/main" val="335405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7AD4-BCB3-4080-8016-D86DD511A669}"/>
              </a:ext>
            </a:extLst>
          </p:cNvPr>
          <p:cNvSpPr>
            <a:spLocks noGrp="1"/>
          </p:cNvSpPr>
          <p:nvPr>
            <p:ph type="title"/>
          </p:nvPr>
        </p:nvSpPr>
        <p:spPr>
          <a:xfrm>
            <a:off x="762001" y="803325"/>
            <a:ext cx="5314536" cy="1325563"/>
          </a:xfrm>
        </p:spPr>
        <p:txBody>
          <a:bodyPr>
            <a:normAutofit/>
          </a:bodyPr>
          <a:lstStyle/>
          <a:p>
            <a:r>
              <a:rPr lang="en-US" b="1" u="sng">
                <a:cs typeface="Calibri Light"/>
              </a:rPr>
              <a:t>Curriculum Overview</a:t>
            </a:r>
          </a:p>
        </p:txBody>
      </p:sp>
      <p:sp>
        <p:nvSpPr>
          <p:cNvPr id="3" name="Content Placeholder 2">
            <a:extLst>
              <a:ext uri="{FF2B5EF4-FFF2-40B4-BE49-F238E27FC236}">
                <a16:creationId xmlns:a16="http://schemas.microsoft.com/office/drawing/2014/main" id="{7D443D18-306A-480F-AF00-7FE0E010B80C}"/>
              </a:ext>
            </a:extLst>
          </p:cNvPr>
          <p:cNvSpPr>
            <a:spLocks noGrp="1"/>
          </p:cNvSpPr>
          <p:nvPr>
            <p:ph idx="1"/>
          </p:nvPr>
        </p:nvSpPr>
        <p:spPr>
          <a:xfrm>
            <a:off x="402566" y="1991472"/>
            <a:ext cx="6263447" cy="4051654"/>
          </a:xfrm>
        </p:spPr>
        <p:txBody>
          <a:bodyPr vert="horz" lIns="91440" tIns="45720" rIns="91440" bIns="45720" rtlCol="0" anchor="t">
            <a:noAutofit/>
          </a:bodyPr>
          <a:lstStyle/>
          <a:p>
            <a:r>
              <a:rPr lang="en-US" sz="2400">
                <a:cs typeface="Calibri"/>
              </a:rPr>
              <a:t>3 independent lessons that directly relate to NGSS</a:t>
            </a:r>
          </a:p>
          <a:p>
            <a:pPr lvl="1"/>
            <a:r>
              <a:rPr lang="en-US">
                <a:cs typeface="Calibri"/>
              </a:rPr>
              <a:t>Fact Checking in an Era of Fake News</a:t>
            </a:r>
          </a:p>
          <a:p>
            <a:pPr lvl="1"/>
            <a:r>
              <a:rPr lang="en-US">
                <a:cs typeface="Calibri"/>
              </a:rPr>
              <a:t>Nature of Science</a:t>
            </a:r>
          </a:p>
          <a:p>
            <a:pPr lvl="1"/>
            <a:r>
              <a:rPr lang="en-US">
                <a:cs typeface="Calibri"/>
              </a:rPr>
              <a:t>Methods of Food Modification</a:t>
            </a:r>
          </a:p>
          <a:p>
            <a:r>
              <a:rPr lang="en-US" sz="2400">
                <a:cs typeface="Calibri"/>
              </a:rPr>
              <a:t>Foundational skills that we will build upon in the upcoming case studies and curriculum</a:t>
            </a:r>
          </a:p>
          <a:p>
            <a:r>
              <a:rPr lang="en-US" sz="2400">
                <a:cs typeface="Calibri"/>
              </a:rPr>
              <a:t>A mixture of stand-alone activities and options for scaffolding up and down, depending on the context</a:t>
            </a:r>
          </a:p>
          <a:p>
            <a:r>
              <a:rPr lang="en-US" sz="2400">
                <a:cs typeface="Calibri"/>
              </a:rPr>
              <a:t>Please provide us with any feedback you have as we demonstrate these lessons </a:t>
            </a:r>
          </a:p>
          <a:p>
            <a:endParaRPr lang="en-US" sz="2400">
              <a:cs typeface="Calibri"/>
            </a:endParaRPr>
          </a:p>
          <a:p>
            <a:endParaRPr lang="en-US" sz="2400">
              <a:cs typeface="Calibri"/>
            </a:endParaRPr>
          </a:p>
          <a:p>
            <a:pPr lvl="1"/>
            <a:endParaRPr lang="en-US">
              <a:cs typeface="Calibri"/>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close up of a fruit stand&#10;&#10;Description generated with very high confidence">
            <a:extLst>
              <a:ext uri="{FF2B5EF4-FFF2-40B4-BE49-F238E27FC236}">
                <a16:creationId xmlns:a16="http://schemas.microsoft.com/office/drawing/2014/main" id="{6DCE3E63-1E2B-44A2-8A80-5FA3008E2BD0}"/>
              </a:ext>
            </a:extLst>
          </p:cNvPr>
          <p:cNvPicPr>
            <a:picLocks noChangeAspect="1"/>
          </p:cNvPicPr>
          <p:nvPr/>
        </p:nvPicPr>
        <p:blipFill>
          <a:blip r:embed="rId2"/>
          <a:stretch>
            <a:fillRect/>
          </a:stretch>
        </p:blipFill>
        <p:spPr>
          <a:xfrm>
            <a:off x="7035793" y="1389524"/>
            <a:ext cx="4990109" cy="2131219"/>
          </a:xfrm>
          <a:prstGeom prst="rect">
            <a:avLst/>
          </a:prstGeom>
        </p:spPr>
      </p:pic>
    </p:spTree>
    <p:extLst>
      <p:ext uri="{BB962C8B-B14F-4D97-AF65-F5344CB8AC3E}">
        <p14:creationId xmlns:p14="http://schemas.microsoft.com/office/powerpoint/2010/main" val="297346516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103F3A-39D2-460C-936A-617FF38B1670}"/>
              </a:ext>
            </a:extLst>
          </p:cNvPr>
          <p:cNvSpPr>
            <a:spLocks noGrp="1"/>
          </p:cNvSpPr>
          <p:nvPr>
            <p:ph type="title"/>
          </p:nvPr>
        </p:nvSpPr>
        <p:spPr>
          <a:xfrm>
            <a:off x="2155549" y="63200"/>
            <a:ext cx="10039964" cy="1181790"/>
          </a:xfrm>
        </p:spPr>
        <p:txBody>
          <a:bodyPr>
            <a:normAutofit/>
          </a:bodyPr>
          <a:lstStyle/>
          <a:p>
            <a:pPr algn="ctr"/>
            <a:r>
              <a:rPr lang="en-US" b="1" u="sng" dirty="0">
                <a:cs typeface="Calibri Light"/>
              </a:rPr>
              <a:t>Fact Checking in an Era of Fake News</a:t>
            </a:r>
            <a:r>
              <a:rPr lang="en-US" b="1" dirty="0">
                <a:cs typeface="Calibri Light"/>
              </a:rPr>
              <a:t> </a:t>
            </a:r>
            <a:endParaRPr lang="en-US" b="1" u="sng" dirty="0">
              <a:cs typeface="Calibri Light"/>
            </a:endParaRPr>
          </a:p>
        </p:txBody>
      </p:sp>
      <p:pic>
        <p:nvPicPr>
          <p:cNvPr id="4" name="Picture 4" descr="A picture containing animal&#10;&#10;Description generated with high confidence">
            <a:extLst>
              <a:ext uri="{FF2B5EF4-FFF2-40B4-BE49-F238E27FC236}">
                <a16:creationId xmlns:a16="http://schemas.microsoft.com/office/drawing/2014/main" id="{8B3D5527-D8A8-45BC-8E6B-6326D805A039}"/>
              </a:ext>
            </a:extLst>
          </p:cNvPr>
          <p:cNvPicPr>
            <a:picLocks noChangeAspect="1"/>
          </p:cNvPicPr>
          <p:nvPr/>
        </p:nvPicPr>
        <p:blipFill>
          <a:blip r:embed="rId3"/>
          <a:stretch>
            <a:fillRect/>
          </a:stretch>
        </p:blipFill>
        <p:spPr>
          <a:xfrm>
            <a:off x="106250" y="2356918"/>
            <a:ext cx="4101691" cy="2158060"/>
          </a:xfrm>
          <a:prstGeom prst="rect">
            <a:avLst/>
          </a:prstGeom>
        </p:spPr>
      </p:pic>
      <p:sp>
        <p:nvSpPr>
          <p:cNvPr id="3" name="Content Placeholder 2">
            <a:extLst>
              <a:ext uri="{FF2B5EF4-FFF2-40B4-BE49-F238E27FC236}">
                <a16:creationId xmlns:a16="http://schemas.microsoft.com/office/drawing/2014/main" id="{02C40660-C658-4A07-A6F3-3515BA70A986}"/>
              </a:ext>
            </a:extLst>
          </p:cNvPr>
          <p:cNvSpPr>
            <a:spLocks noGrp="1"/>
          </p:cNvSpPr>
          <p:nvPr>
            <p:ph idx="1"/>
          </p:nvPr>
        </p:nvSpPr>
        <p:spPr>
          <a:xfrm>
            <a:off x="4286873" y="1274978"/>
            <a:ext cx="7822375" cy="3493003"/>
          </a:xfrm>
        </p:spPr>
        <p:txBody>
          <a:bodyPr vert="horz" lIns="91440" tIns="45720" rIns="91440" bIns="45720" rtlCol="0" anchor="t">
            <a:noAutofit/>
          </a:bodyPr>
          <a:lstStyle/>
          <a:p>
            <a:r>
              <a:rPr lang="en-US" sz="2400" u="sng" dirty="0">
                <a:cs typeface="Calibri"/>
              </a:rPr>
              <a:t>Goal:</a:t>
            </a:r>
            <a:r>
              <a:rPr lang="en-US" sz="2400" dirty="0">
                <a:cs typeface="Calibri"/>
              </a:rPr>
              <a:t> Students will learn how to evaluate a variety of web-based sources of information for their credibility using a modified version of the CRAAP Test (originally developed by CSU Chico).</a:t>
            </a:r>
          </a:p>
          <a:p>
            <a:r>
              <a:rPr lang="en-US" sz="2400" dirty="0">
                <a:cs typeface="Calibri"/>
              </a:rPr>
              <a:t>Goal for this activity is not to become an expert in the content of your source, but to assess it for its credibility to determine whether you should invest time in reading it.</a:t>
            </a:r>
          </a:p>
          <a:p>
            <a:r>
              <a:rPr lang="en-US" sz="2400" dirty="0">
                <a:cs typeface="Calibri"/>
              </a:rPr>
              <a:t>Create opportunities for students to engage in conversation about their beliefs with peers that may have different opinions.</a:t>
            </a:r>
          </a:p>
          <a:p>
            <a:endParaRPr lang="en-US" sz="2400">
              <a:cs typeface="Calibri"/>
            </a:endParaRPr>
          </a:p>
          <a:p>
            <a:r>
              <a:rPr lang="en-US" sz="2400" u="sng" dirty="0">
                <a:cs typeface="Calibri"/>
              </a:rPr>
              <a:t>Getting Started:</a:t>
            </a:r>
            <a:r>
              <a:rPr lang="en-US" sz="2400" dirty="0">
                <a:cs typeface="Calibri"/>
              </a:rPr>
              <a:t> What does the term "fake news" mean to you?</a:t>
            </a:r>
          </a:p>
          <a:p>
            <a:pPr lvl="1"/>
            <a:r>
              <a:rPr lang="en-US" dirty="0">
                <a:cs typeface="Calibri"/>
              </a:rPr>
              <a:t>Video: </a:t>
            </a:r>
            <a:r>
              <a:rPr lang="en-US" dirty="0">
                <a:cs typeface="Calibri"/>
                <a:hlinkClick r:id="rId4"/>
              </a:rPr>
              <a:t>How False News Can Spread – Noah Tavlin</a:t>
            </a:r>
          </a:p>
          <a:p>
            <a:pPr marL="0" indent="0">
              <a:buNone/>
            </a:pPr>
            <a:endParaRPr lang="en-US" sz="2400">
              <a:cs typeface="Calibri"/>
            </a:endParaRPr>
          </a:p>
          <a:p>
            <a:pPr lvl="1"/>
            <a:endParaRPr lang="en-US">
              <a:cs typeface="Calibri"/>
            </a:endParaRPr>
          </a:p>
        </p:txBody>
      </p:sp>
    </p:spTree>
    <p:extLst>
      <p:ext uri="{BB962C8B-B14F-4D97-AF65-F5344CB8AC3E}">
        <p14:creationId xmlns:p14="http://schemas.microsoft.com/office/powerpoint/2010/main" val="311038258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7</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Digital Literacy and GMOs</vt:lpstr>
      <vt:lpstr>Today's Agenda</vt:lpstr>
      <vt:lpstr>PowerPoint Presentation</vt:lpstr>
      <vt:lpstr>What we want you to Know</vt:lpstr>
      <vt:lpstr>Key Themes from Focus Groups and Surveys</vt:lpstr>
      <vt:lpstr>Key Themes from Focus Groups and Surveys</vt:lpstr>
      <vt:lpstr>Where We Are Going</vt:lpstr>
      <vt:lpstr>Curriculum Overview</vt:lpstr>
      <vt:lpstr>Fact Checking in an Era of Fake News </vt:lpstr>
      <vt:lpstr>Fact Checking in an Era of Fake News </vt:lpstr>
      <vt:lpstr>Fact Checking in an Era of Fake News </vt:lpstr>
      <vt:lpstr>Nature of Science</vt:lpstr>
      <vt:lpstr>Nature of Science</vt:lpstr>
      <vt:lpstr>Nature of Science</vt:lpstr>
      <vt:lpstr>Methods of Food Modification</vt:lpstr>
      <vt:lpstr>Methods of Food Modification</vt:lpstr>
      <vt:lpstr>Methods of Food Modification</vt:lpstr>
      <vt:lpstr>Looking Forward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44</cp:revision>
  <dcterms:modified xsi:type="dcterms:W3CDTF">2018-08-06T15:33:15Z</dcterms:modified>
</cp:coreProperties>
</file>