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5143500" type="screen16x9"/>
  <p:notesSz cx="6858000" cy="9144000"/>
  <p:embeddedFontLst>
    <p:embeddedFont>
      <p:font typeface="Lato" panose="020B0604020202020204" charset="0"/>
      <p:regular r:id="rId23"/>
      <p:bold r:id="rId24"/>
      <p:italic r:id="rId25"/>
      <p:boldItalic r:id="rId26"/>
    </p:embeddedFont>
    <p:embeddedFont>
      <p:font typeface="Raleway" panose="020B0604020202020204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har char="●"/>
              <a:defRPr sz="1100"/>
            </a:lvl1pPr>
            <a:lvl2pPr lvl="1">
              <a:spcBef>
                <a:spcPts val="0"/>
              </a:spcBef>
              <a:buChar char="○"/>
              <a:defRPr sz="1100"/>
            </a:lvl2pPr>
            <a:lvl3pPr lvl="2">
              <a:spcBef>
                <a:spcPts val="0"/>
              </a:spcBef>
              <a:buChar char="■"/>
              <a:defRPr sz="1100"/>
            </a:lvl3pPr>
            <a:lvl4pPr lvl="3">
              <a:spcBef>
                <a:spcPts val="0"/>
              </a:spcBef>
              <a:buChar char="●"/>
              <a:defRPr sz="1100"/>
            </a:lvl4pPr>
            <a:lvl5pPr lvl="4">
              <a:spcBef>
                <a:spcPts val="0"/>
              </a:spcBef>
              <a:buChar char="○"/>
              <a:defRPr sz="1100"/>
            </a:lvl5pPr>
            <a:lvl6pPr lvl="5">
              <a:spcBef>
                <a:spcPts val="0"/>
              </a:spcBef>
              <a:buChar char="■"/>
              <a:defRPr sz="1100"/>
            </a:lvl6pPr>
            <a:lvl7pPr lvl="6">
              <a:spcBef>
                <a:spcPts val="0"/>
              </a:spcBef>
              <a:buChar char="●"/>
              <a:defRPr sz="1100"/>
            </a:lvl7pPr>
            <a:lvl8pPr lvl="7">
              <a:spcBef>
                <a:spcPts val="0"/>
              </a:spcBef>
              <a:buChar char="○"/>
              <a:defRPr sz="1100"/>
            </a:lvl8pPr>
            <a:lvl9pPr lvl="8">
              <a:spcBef>
                <a:spcPts val="0"/>
              </a:spcBef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More information about phylogenetic trees is present in the student activity.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Gene duplication occurs during DNA replication. When species differentiate, the same genes are duplicated across species. The alpha chain of a gene is the same among frogs, humans, and mice. Therefore, these species are orthologs. 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Each amino acid is represented by a single letter “code” so scientists do not have to write out the full name. For example, “Leucine” is “L”, while “Lysine” is “K.” A full listing of each amino acid code can be found in the supplementary material for this activity.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Shape 11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Shape 1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2390266" y="3238450"/>
            <a:ext cx="6331500" cy="1241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Shape 6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2" name="Shape 62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dk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" name="Shape 18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hape 2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Shape 23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" name="Shape 2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hape 29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" name="Shape 30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" name="Shape 31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2400302" y="1602675"/>
            <a:ext cx="3071400" cy="3002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2"/>
          </p:nvPr>
        </p:nvSpPr>
        <p:spPr>
          <a:xfrm>
            <a:off x="5650571" y="1602675"/>
            <a:ext cx="3071400" cy="3002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hape 4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9500" y="1846803"/>
            <a:ext cx="2808000" cy="2806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lt2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hape 4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283103" y="712140"/>
            <a:ext cx="6244200" cy="38355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50" name="Shape 5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ubTitle" idx="1"/>
          </p:nvPr>
        </p:nvSpPr>
        <p:spPr>
          <a:xfrm>
            <a:off x="265500" y="2735370"/>
            <a:ext cx="4045200" cy="13454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hape 56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7" name="Shape 5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lang="en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>
    <p:push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blast.ncbi.nlm.nih.gov/Blast.cgi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/>
        </p:nvSpPr>
        <p:spPr>
          <a:xfrm>
            <a:off x="2506050" y="605650"/>
            <a:ext cx="6331500" cy="3144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4800" b="1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Using BLAST to Identify Species from Proteins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subTitle" idx="1"/>
          </p:nvPr>
        </p:nvSpPr>
        <p:spPr>
          <a:xfrm>
            <a:off x="2390275" y="3543250"/>
            <a:ext cx="6331500" cy="1096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Adapted from College Board’s “Investigation 3: Comparing DNA Sequences to Understand Evolutionary Relationships with BLAST”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Activity: Identify Evolutionarily Related Protein Sequences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You are a member of a scientific team that has discovered 3 well preserved bone fossil specimens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 i="1"/>
              <a:t>T. rex</a:t>
            </a:r>
            <a:r>
              <a:rPr lang="en"/>
              <a:t>, mastodon, and hadrosaur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Small amounts of tissue have  been removed from the fossil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Unusual in such ancient specimens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Amino acid sequences have been extracted from protein fragments </a:t>
            </a:r>
          </a:p>
          <a:p>
            <a:pPr marL="914400" lvl="1" indent="-228600">
              <a:spcBef>
                <a:spcPts val="0"/>
              </a:spcBef>
            </a:pPr>
            <a:r>
              <a:rPr lang="en"/>
              <a:t>First time this has ever happened!</a:t>
            </a:r>
          </a:p>
        </p:txBody>
      </p:sp>
      <p:pic>
        <p:nvPicPr>
          <p:cNvPr id="147" name="Shape 1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3400" y="1471612"/>
            <a:ext cx="2076450" cy="220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Activity: Identify Evolutionarily Related Protein Sequences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Use BLAST to compare these amino acid sequences to protein sequences from other species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Then, create a phylogenetic tree to explore where these extinct species might branch off from the evolutionary tree</a:t>
            </a:r>
          </a:p>
        </p:txBody>
      </p:sp>
      <p:pic>
        <p:nvPicPr>
          <p:cNvPr id="154" name="Shape 1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-369750" y="1843087"/>
            <a:ext cx="3124200" cy="145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Step 1</a:t>
            </a:r>
          </a:p>
        </p:txBody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4637779" y="1595775"/>
            <a:ext cx="4093799" cy="3002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>
              <a:spcBef>
                <a:spcPts val="0"/>
              </a:spcBef>
            </a:pPr>
            <a:r>
              <a:rPr lang="en"/>
              <a:t>Form an initial hypothesis as to where and why you think the three extinct species (</a:t>
            </a:r>
            <a:r>
              <a:rPr lang="en" i="1"/>
              <a:t>T. rex</a:t>
            </a:r>
            <a:r>
              <a:rPr lang="en"/>
              <a:t>, hadrosaur, mastodon) belong on the phylogenetic tree</a:t>
            </a:r>
          </a:p>
        </p:txBody>
      </p:sp>
      <p:pic>
        <p:nvPicPr>
          <p:cNvPr id="161" name="Shape 161"/>
          <p:cNvPicPr preferRelativeResize="0"/>
          <p:nvPr/>
        </p:nvPicPr>
        <p:blipFill rotWithShape="1">
          <a:blip r:embed="rId3">
            <a:alphaModFix/>
          </a:blip>
          <a:srcRect b="5758"/>
          <a:stretch/>
        </p:blipFill>
        <p:spPr>
          <a:xfrm>
            <a:off x="152400" y="1135150"/>
            <a:ext cx="4306525" cy="3562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Step 2</a:t>
            </a:r>
          </a:p>
        </p:txBody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4847475" y="1595775"/>
            <a:ext cx="3874500" cy="3002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>
              <a:spcBef>
                <a:spcPts val="0"/>
              </a:spcBef>
            </a:pPr>
            <a:r>
              <a:rPr lang="en"/>
              <a:t>Locate and download the protein fragment files for the fossilized bone specimens</a:t>
            </a:r>
          </a:p>
        </p:txBody>
      </p:sp>
      <p:pic>
        <p:nvPicPr>
          <p:cNvPr id="168" name="Shape 1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075" y="1070550"/>
            <a:ext cx="4565718" cy="3002399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Shape 169"/>
          <p:cNvSpPr/>
          <p:nvPr/>
        </p:nvSpPr>
        <p:spPr>
          <a:xfrm>
            <a:off x="653725" y="3601675"/>
            <a:ext cx="999000" cy="1728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Step 3</a:t>
            </a:r>
          </a:p>
        </p:txBody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5020148" y="1595775"/>
            <a:ext cx="3711300" cy="3002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Upload the sequence into BLAST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Go to BLAST homepage: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https://blast.ncbi.nlm.nih.gov/Blast.cgi</a:t>
            </a:r>
            <a:r>
              <a:rPr lang="en"/>
              <a:t> </a:t>
            </a:r>
          </a:p>
          <a:p>
            <a:pPr marL="914400" lvl="1" indent="-228600">
              <a:spcBef>
                <a:spcPts val="0"/>
              </a:spcBef>
            </a:pPr>
            <a:r>
              <a:rPr lang="en"/>
              <a:t>Click on “Protein BLAST” </a:t>
            </a:r>
          </a:p>
        </p:txBody>
      </p:sp>
      <p:pic>
        <p:nvPicPr>
          <p:cNvPr id="176" name="Shape 17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7475" y="1674000"/>
            <a:ext cx="4790999" cy="2390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Step 3</a:t>
            </a:r>
          </a:p>
        </p:txBody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5101605" y="1519575"/>
            <a:ext cx="3629999" cy="3002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Under “Enter Query Sequence,” paste the first amino acid sequence from “Protein #1”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Do not change any of the settings on the rest of the page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Scroll down and hit “BLAST”</a:t>
            </a:r>
          </a:p>
        </p:txBody>
      </p:sp>
      <p:pic>
        <p:nvPicPr>
          <p:cNvPr id="183" name="Shape 1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012" y="1135137"/>
            <a:ext cx="4981575" cy="357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Step 4</a:t>
            </a:r>
          </a:p>
        </p:txBody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5548975" y="1211350"/>
            <a:ext cx="3173100" cy="3216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The results page has 2 sections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The first is a graphical display of the matching sequences</a:t>
            </a:r>
          </a:p>
        </p:txBody>
      </p:sp>
      <p:pic>
        <p:nvPicPr>
          <p:cNvPr id="190" name="Shape 1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012" y="1145100"/>
            <a:ext cx="5456974" cy="3130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Step 4</a:t>
            </a:r>
          </a:p>
        </p:txBody>
      </p:sp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Scroll down to the section titled “Sequences Producing Significant Alignment”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The species in this list are the ones with sequences identical to or most similar to the amino acid sequence of interest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The most similar sequence is listed first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If you click on a result listed, you will get a full report of the species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Step 4</a:t>
            </a:r>
          </a:p>
        </p:txBody>
      </p:sp>
      <p:pic>
        <p:nvPicPr>
          <p:cNvPr id="202" name="Shape 2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7040" y="1211350"/>
            <a:ext cx="7449924" cy="3187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Shape 2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3775" y="76200"/>
            <a:ext cx="7396449" cy="499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we know so far...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We already know that DNA can be used to identify animal species at a genetic level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According to the Central Dogma of Biology, DNA is transcribed into RNA and translated into proteins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If DNA is not present in a bone specimen, other biological material can be acquired to identify a fossil</a:t>
            </a:r>
          </a:p>
        </p:txBody>
      </p:sp>
      <p:pic>
        <p:nvPicPr>
          <p:cNvPr id="80" name="Shape 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2700000">
            <a:off x="305000" y="1706424"/>
            <a:ext cx="2095449" cy="17306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Now that you have this information...</a:t>
            </a:r>
          </a:p>
        </p:txBody>
      </p:sp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xfrm>
            <a:off x="2410112" y="1824375"/>
            <a:ext cx="6321600" cy="3002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Follow the PDF instructions for the BLAST search of the fossilized </a:t>
            </a:r>
            <a:r>
              <a:rPr lang="en" i="1"/>
              <a:t>T. rex</a:t>
            </a:r>
            <a:r>
              <a:rPr lang="en"/>
              <a:t> bone amino acid sequence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If you still have time at the end of class and want to practice and explore more, repeat the activity for the hadrosaur and mastodon fossil specimens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Today’s Goal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Become acquainted with BLAST for protein analysis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Identify the relation of extinct dinosaurs to modern species and where dinosaurs fit in on a family tree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Understand how phylogenetic trees depict evolutionary relationships </a:t>
            </a:r>
          </a:p>
        </p:txBody>
      </p:sp>
      <p:pic>
        <p:nvPicPr>
          <p:cNvPr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6200" y="1381125"/>
            <a:ext cx="1924050" cy="2381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you will need to know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What is BLAST, and how is it used?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Why is BLAST important?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What is a phylogenetic tree?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What are orthologs?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How can proteins be used to identify evolutionary relationships?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690687"/>
            <a:ext cx="2590800" cy="1762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BLAST?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3533700" y="1595775"/>
            <a:ext cx="2076600" cy="54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B L A S T</a:t>
            </a:r>
          </a:p>
        </p:txBody>
      </p:sp>
      <p:sp>
        <p:nvSpPr>
          <p:cNvPr id="101" name="Shape 101"/>
          <p:cNvSpPr/>
          <p:nvPr/>
        </p:nvSpPr>
        <p:spPr>
          <a:xfrm rot="2700000">
            <a:off x="3378432" y="1651145"/>
            <a:ext cx="251588" cy="1724209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9900"/>
          </a:solidFill>
          <a:ln w="952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2" name="Shape 102"/>
          <p:cNvSpPr/>
          <p:nvPr/>
        </p:nvSpPr>
        <p:spPr>
          <a:xfrm rot="1516869">
            <a:off x="3954083" y="1969751"/>
            <a:ext cx="251486" cy="126549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9900"/>
          </a:solidFill>
          <a:ln w="952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3" name="Shape 103"/>
          <p:cNvSpPr/>
          <p:nvPr/>
        </p:nvSpPr>
        <p:spPr>
          <a:xfrm>
            <a:off x="4436575" y="2056950"/>
            <a:ext cx="251700" cy="11688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9900"/>
          </a:solidFill>
          <a:ln w="952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4" name="Shape 104"/>
          <p:cNvSpPr/>
          <p:nvPr/>
        </p:nvSpPr>
        <p:spPr>
          <a:xfrm rot="-2700000" flipH="1">
            <a:off x="5498857" y="1649467"/>
            <a:ext cx="251588" cy="173566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9900"/>
          </a:solidFill>
          <a:ln w="952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5" name="Shape 105"/>
          <p:cNvSpPr/>
          <p:nvPr/>
        </p:nvSpPr>
        <p:spPr>
          <a:xfrm rot="-1516869" flipH="1">
            <a:off x="4964035" y="1970379"/>
            <a:ext cx="251486" cy="1251939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9900"/>
          </a:solidFill>
          <a:ln w="952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6" name="Shape 106"/>
          <p:cNvSpPr txBox="1"/>
          <p:nvPr/>
        </p:nvSpPr>
        <p:spPr>
          <a:xfrm>
            <a:off x="2326475" y="3177425"/>
            <a:ext cx="987300" cy="54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61111"/>
              <a:buFont typeface="Arial"/>
              <a:buNone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Basic</a:t>
            </a:r>
          </a:p>
        </p:txBody>
      </p:sp>
      <p:sp>
        <p:nvSpPr>
          <p:cNvPr id="107" name="Shape 107"/>
          <p:cNvSpPr txBox="1"/>
          <p:nvPr/>
        </p:nvSpPr>
        <p:spPr>
          <a:xfrm>
            <a:off x="5069675" y="3177425"/>
            <a:ext cx="987300" cy="54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Search</a:t>
            </a:r>
          </a:p>
        </p:txBody>
      </p:sp>
      <p:sp>
        <p:nvSpPr>
          <p:cNvPr id="108" name="Shape 108"/>
          <p:cNvSpPr txBox="1"/>
          <p:nvPr/>
        </p:nvSpPr>
        <p:spPr>
          <a:xfrm>
            <a:off x="3088475" y="3177425"/>
            <a:ext cx="987300" cy="54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Local</a:t>
            </a:r>
          </a:p>
        </p:txBody>
      </p:sp>
      <p:sp>
        <p:nvSpPr>
          <p:cNvPr id="109" name="Shape 109"/>
          <p:cNvSpPr txBox="1"/>
          <p:nvPr/>
        </p:nvSpPr>
        <p:spPr>
          <a:xfrm>
            <a:off x="3850475" y="3177425"/>
            <a:ext cx="1405200" cy="54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Alignment</a:t>
            </a:r>
          </a:p>
        </p:txBody>
      </p:sp>
      <p:sp>
        <p:nvSpPr>
          <p:cNvPr id="110" name="Shape 110"/>
          <p:cNvSpPr txBox="1"/>
          <p:nvPr/>
        </p:nvSpPr>
        <p:spPr>
          <a:xfrm>
            <a:off x="5755475" y="3177425"/>
            <a:ext cx="987300" cy="54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Tool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4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4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4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4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4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4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Why is BLAST useful?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BLAST makes it easy to search databases that contain many millions of partial, full, and potential gene sequences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It can be used to compare sequences from one species to another to identify similarities or differences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Knowing the identity of gene sequences from many species allows scientists to track evolutionary heritage of those species</a:t>
            </a:r>
          </a:p>
        </p:txBody>
      </p:sp>
      <p:pic>
        <p:nvPicPr>
          <p:cNvPr id="117" name="Shape 1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6400" y="1600462"/>
            <a:ext cx="2095449" cy="19425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a phylogenetic tree?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4112700" y="1511900"/>
            <a:ext cx="5031300" cy="293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Diagram that depicts the evolutionary relatedness of species or groups of closely related species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Each endpoint of a branch represents a group of organisms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The closer two branches on a tree are, the more related the groups are</a:t>
            </a:r>
          </a:p>
        </p:txBody>
      </p:sp>
      <p:pic>
        <p:nvPicPr>
          <p:cNvPr id="124" name="Shape 1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" y="1511900"/>
            <a:ext cx="3940950" cy="243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are </a:t>
            </a:r>
            <a:r>
              <a:rPr lang="en" i="1"/>
              <a:t>orthologs</a:t>
            </a:r>
            <a:r>
              <a:rPr lang="en"/>
              <a:t>?</a:t>
            </a:r>
          </a:p>
        </p:txBody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4359228" y="1595775"/>
            <a:ext cx="4372499" cy="3002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Orthologs are genes in different species that evolved from a common ancestral gene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Basically, they are genes with the same or similar functions in different species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Ex. Human and mouse genes</a:t>
            </a:r>
          </a:p>
        </p:txBody>
      </p:sp>
      <p:pic>
        <p:nvPicPr>
          <p:cNvPr id="131" name="Shape 1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316" y="1363750"/>
            <a:ext cx="3316083" cy="3002399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Shape 132"/>
          <p:cNvSpPr/>
          <p:nvPr/>
        </p:nvSpPr>
        <p:spPr>
          <a:xfrm>
            <a:off x="481025" y="3871750"/>
            <a:ext cx="1467900" cy="4944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3" name="Shape 133"/>
          <p:cNvSpPr/>
          <p:nvPr/>
        </p:nvSpPr>
        <p:spPr>
          <a:xfrm>
            <a:off x="2371250" y="3843575"/>
            <a:ext cx="1270800" cy="635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How can proteins be used to identify genetic relationships?</a:t>
            </a:r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4021053" y="1519575"/>
            <a:ext cx="4710600" cy="3002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Proteins are composed of different combinations of amino acids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The genetic code (DNA/RNA) is used to identify each amino acid to then add on to a growing chain (protein)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There are 20 amino acids and 64 possible combinations of RNA building blocks- some amino acids are repeated!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We can examine differences in protein sequences between species to infer evolutionary relationships</a:t>
            </a:r>
          </a:p>
        </p:txBody>
      </p:sp>
      <p:pic>
        <p:nvPicPr>
          <p:cNvPr id="140" name="Shape 1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1682506"/>
            <a:ext cx="3676199" cy="282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wiss-2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856</Words>
  <Application>Microsoft Office PowerPoint</Application>
  <PresentationFormat>On-screen Show (16:9)</PresentationFormat>
  <Paragraphs>77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Lato</vt:lpstr>
      <vt:lpstr>Raleway</vt:lpstr>
      <vt:lpstr>Arial</vt:lpstr>
      <vt:lpstr>swiss-2</vt:lpstr>
      <vt:lpstr>PowerPoint Presentation</vt:lpstr>
      <vt:lpstr>What we know so far...</vt:lpstr>
      <vt:lpstr>Today’s Goal</vt:lpstr>
      <vt:lpstr>What you will need to know</vt:lpstr>
      <vt:lpstr>What is BLAST?</vt:lpstr>
      <vt:lpstr>Why is BLAST useful?</vt:lpstr>
      <vt:lpstr>What is a phylogenetic tree?</vt:lpstr>
      <vt:lpstr>What are orthologs?</vt:lpstr>
      <vt:lpstr>How can proteins be used to identify genetic relationships?</vt:lpstr>
      <vt:lpstr>Activity: Identify Evolutionarily Related Protein Sequences</vt:lpstr>
      <vt:lpstr>Activity: Identify Evolutionarily Related Protein Sequences</vt:lpstr>
      <vt:lpstr>Step 1</vt:lpstr>
      <vt:lpstr>Step 2</vt:lpstr>
      <vt:lpstr>Step 3</vt:lpstr>
      <vt:lpstr>Step 3</vt:lpstr>
      <vt:lpstr>Step 4</vt:lpstr>
      <vt:lpstr>Step 4</vt:lpstr>
      <vt:lpstr>Step 4</vt:lpstr>
      <vt:lpstr>PowerPoint Presentation</vt:lpstr>
      <vt:lpstr>Now that you have this information...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August</dc:creator>
  <cp:lastModifiedBy>Besser, August Dane</cp:lastModifiedBy>
  <cp:revision>1</cp:revision>
  <dcterms:modified xsi:type="dcterms:W3CDTF">2017-08-10T20:15:35Z</dcterms:modified>
</cp:coreProperties>
</file>