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4" r:id="rId3"/>
    <p:sldId id="263" r:id="rId4"/>
    <p:sldId id="257" r:id="rId5"/>
    <p:sldId id="262" r:id="rId6"/>
    <p:sldId id="260" r:id="rId7"/>
    <p:sldId id="261" r:id="rId8"/>
    <p:sldId id="258" r:id="rId9"/>
    <p:sldId id="259" r:id="rId10"/>
    <p:sldId id="266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1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ADD1F-50FD-7B44-8A9C-48501090049E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3A61A-388D-1648-8B6E-3957AE196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99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Bottle 2 recipe = modified</a:t>
            </a:r>
            <a:r>
              <a:rPr lang="en-US" baseline="0" dirty="0" smtClean="0"/>
              <a:t> f/2 media (100µM of nitrogen, 80µM of phosphate, 12µM of iron)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3A61A-388D-1648-8B6E-3957AE1966F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352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D855-F819-E540-B094-F352CFF9082D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ED4A-A90F-FC4D-B2EF-CB4F46CA6B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368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D855-F819-E540-B094-F352CFF9082D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ED4A-A90F-FC4D-B2EF-CB4F46CA6B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666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D855-F819-E540-B094-F352CFF9082D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ED4A-A90F-FC4D-B2EF-CB4F46CA6B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603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D855-F819-E540-B094-F352CFF9082D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ED4A-A90F-FC4D-B2EF-CB4F46CA6B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789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D855-F819-E540-B094-F352CFF9082D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ED4A-A90F-FC4D-B2EF-CB4F46CA6B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57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D855-F819-E540-B094-F352CFF9082D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ED4A-A90F-FC4D-B2EF-CB4F46CA6B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29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D855-F819-E540-B094-F352CFF9082D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ED4A-A90F-FC4D-B2EF-CB4F46CA6B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126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D855-F819-E540-B094-F352CFF9082D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ED4A-A90F-FC4D-B2EF-CB4F46CA6B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439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D855-F819-E540-B094-F352CFF9082D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ED4A-A90F-FC4D-B2EF-CB4F46CA6B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80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D855-F819-E540-B094-F352CFF9082D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ED4A-A90F-FC4D-B2EF-CB4F46CA6B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61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ED855-F819-E540-B094-F352CFF9082D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ED4A-A90F-FC4D-B2EF-CB4F46CA6B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517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BED855-F819-E540-B094-F352CFF9082D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8ED4A-A90F-FC4D-B2EF-CB4F46CA6B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241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808" y="151131"/>
            <a:ext cx="4274064" cy="2976071"/>
          </a:xfrm>
        </p:spPr>
        <p:txBody>
          <a:bodyPr/>
          <a:lstStyle/>
          <a:p>
            <a:r>
              <a:rPr lang="en-US" dirty="0" smtClean="0">
                <a:solidFill>
                  <a:srgbClr val="008000"/>
                </a:solidFill>
                <a:latin typeface="Avenir Black"/>
                <a:cs typeface="Avenir Black"/>
              </a:rPr>
              <a:t>Bloom in a bottle experiment</a:t>
            </a:r>
            <a:endParaRPr lang="en-US" dirty="0">
              <a:solidFill>
                <a:srgbClr val="008000"/>
              </a:solidFill>
              <a:latin typeface="Avenir Black"/>
              <a:cs typeface="Avenir Black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668" y="3486662"/>
            <a:ext cx="4274064" cy="2507738"/>
          </a:xfrm>
        </p:spPr>
        <p:txBody>
          <a:bodyPr>
            <a:normAutofit/>
          </a:bodyPr>
          <a:lstStyle/>
          <a:p>
            <a:r>
              <a:rPr lang="en-US" dirty="0" smtClean="0"/>
              <a:t>Jimmy Saw</a:t>
            </a:r>
          </a:p>
          <a:p>
            <a:r>
              <a:rPr lang="en-US" dirty="0" smtClean="0"/>
              <a:t>Luis Bola</a:t>
            </a:r>
            <a:r>
              <a:rPr lang="es-ES_tradnl" dirty="0" smtClean="0"/>
              <a:t>ñ</a:t>
            </a:r>
            <a:r>
              <a:rPr lang="en-US" dirty="0" err="1" smtClean="0"/>
              <a:t>os</a:t>
            </a:r>
            <a:endParaRPr lang="en-US" dirty="0" smtClean="0"/>
          </a:p>
          <a:p>
            <a:endParaRPr lang="en-US" sz="2000" dirty="0" smtClean="0"/>
          </a:p>
          <a:p>
            <a:r>
              <a:rPr lang="en-US" sz="2000" dirty="0" smtClean="0"/>
              <a:t>SMILE workshop</a:t>
            </a:r>
          </a:p>
          <a:p>
            <a:r>
              <a:rPr lang="en-US" sz="2000" dirty="0" smtClean="0"/>
              <a:t>01/27/2017</a:t>
            </a:r>
            <a:endParaRPr lang="en-US" sz="2000" dirty="0"/>
          </a:p>
        </p:txBody>
      </p:sp>
      <p:pic>
        <p:nvPicPr>
          <p:cNvPr id="4" name="Picture 3" descr="DSC_201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8"/>
          <a:stretch/>
        </p:blipFill>
        <p:spPr>
          <a:xfrm>
            <a:off x="4205101" y="850900"/>
            <a:ext cx="457948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43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Recommended 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Water from a </a:t>
            </a:r>
            <a:r>
              <a:rPr lang="en-US" sz="2400" dirty="0"/>
              <a:t>n</a:t>
            </a:r>
            <a:r>
              <a:rPr lang="en-US" sz="2400" dirty="0" smtClean="0"/>
              <a:t>atural water source (~500mL)</a:t>
            </a:r>
          </a:p>
          <a:p>
            <a:r>
              <a:rPr lang="en-US" sz="2400" dirty="0" smtClean="0"/>
              <a:t>38.26 microliters </a:t>
            </a:r>
            <a:r>
              <a:rPr lang="en-US" sz="2400" dirty="0" err="1" smtClean="0"/>
              <a:t>MiracleGro</a:t>
            </a:r>
            <a:r>
              <a:rPr lang="en-US" sz="2400" dirty="0" smtClean="0"/>
              <a:t> </a:t>
            </a:r>
            <a:r>
              <a:rPr lang="en-US" sz="2400" dirty="0" err="1" smtClean="0"/>
              <a:t>LiquaFeed</a:t>
            </a:r>
            <a:endParaRPr lang="en-US" sz="2400" dirty="0" smtClean="0"/>
          </a:p>
          <a:p>
            <a:r>
              <a:rPr lang="en-US" sz="2400" dirty="0" smtClean="0"/>
              <a:t>1.2mL of FeCl</a:t>
            </a:r>
            <a:r>
              <a:rPr lang="en-US" sz="2400" baseline="-25000" dirty="0" smtClean="0"/>
              <a:t>3</a:t>
            </a:r>
            <a:endParaRPr lang="en-US" sz="2400" b="1" baseline="-25000" dirty="0" smtClean="0"/>
          </a:p>
          <a:p>
            <a:endParaRPr lang="en-US" sz="2400" dirty="0" smtClean="0"/>
          </a:p>
          <a:p>
            <a:r>
              <a:rPr lang="en-US" sz="2400" dirty="0" smtClean="0"/>
              <a:t>One Drop from Dropper = 40 microliters</a:t>
            </a:r>
          </a:p>
          <a:p>
            <a:pPr lvl="1"/>
            <a:r>
              <a:rPr lang="en-US" sz="2000" dirty="0" smtClean="0"/>
              <a:t>1 Drop of </a:t>
            </a:r>
            <a:r>
              <a:rPr lang="en-US" sz="2000" dirty="0" err="1" smtClean="0"/>
              <a:t>MiracleGro</a:t>
            </a:r>
            <a:r>
              <a:rPr lang="en-US" sz="2000" dirty="0" smtClean="0"/>
              <a:t> </a:t>
            </a:r>
            <a:r>
              <a:rPr lang="en-US" sz="2000" dirty="0" err="1" smtClean="0"/>
              <a:t>LiquaFeed</a:t>
            </a:r>
            <a:endParaRPr lang="en-US" sz="2000" dirty="0" smtClean="0"/>
          </a:p>
          <a:p>
            <a:pPr lvl="1"/>
            <a:r>
              <a:rPr lang="en-US" sz="2000" dirty="0" smtClean="0"/>
              <a:t>30 Drops of FeCl</a:t>
            </a:r>
            <a:r>
              <a:rPr lang="en-US" sz="2000" baseline="-25000" dirty="0" smtClean="0"/>
              <a:t>3</a:t>
            </a:r>
            <a:endParaRPr lang="en-US" sz="2000" dirty="0" smtClean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42824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Michelle </a:t>
            </a:r>
            <a:r>
              <a:rPr lang="en-US" dirty="0" err="1" smtClean="0"/>
              <a:t>Michelsen</a:t>
            </a:r>
            <a:endParaRPr lang="en-US" dirty="0" smtClean="0"/>
          </a:p>
          <a:p>
            <a:r>
              <a:rPr lang="en-US" dirty="0" err="1" smtClean="0"/>
              <a:t>Omran</a:t>
            </a:r>
            <a:r>
              <a:rPr lang="en-US" dirty="0" smtClean="0"/>
              <a:t> Muslin</a:t>
            </a:r>
          </a:p>
          <a:p>
            <a:r>
              <a:rPr lang="en-US" dirty="0" smtClean="0"/>
              <a:t>Jing Sun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814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0344"/>
            <a:ext cx="8229600" cy="372371"/>
          </a:xfrm>
        </p:spPr>
        <p:txBody>
          <a:bodyPr>
            <a:noAutofit/>
          </a:bodyPr>
          <a:lstStyle/>
          <a:p>
            <a:r>
              <a:rPr lang="en-US" sz="3200" dirty="0" smtClean="0"/>
              <a:t>What are phytoplankton blooms?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73" y="761482"/>
            <a:ext cx="5341284" cy="1982315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Rapid accumulation of photosynthetic organisms in water</a:t>
            </a:r>
          </a:p>
          <a:p>
            <a:r>
              <a:rPr lang="en-US" sz="2000" dirty="0" smtClean="0"/>
              <a:t>A large amount of phytoplankton in one centralized area, appearing green or brown</a:t>
            </a:r>
          </a:p>
          <a:p>
            <a:r>
              <a:rPr lang="en-US" sz="2000" dirty="0" smtClean="0"/>
              <a:t>Heavily dependent on nitrate, phosphate, and iron availability</a:t>
            </a:r>
          </a:p>
        </p:txBody>
      </p:sp>
      <p:pic>
        <p:nvPicPr>
          <p:cNvPr id="4" name="Picture 3" descr="newjersey_amo_201618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9" y="2911543"/>
            <a:ext cx="5194778" cy="346318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7619" y="6397083"/>
            <a:ext cx="40782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http://</a:t>
            </a:r>
            <a:r>
              <a:rPr lang="en-US" sz="1000" dirty="0" err="1" smtClean="0"/>
              <a:t>earthobservatory.nasa.gov</a:t>
            </a:r>
            <a:r>
              <a:rPr lang="en-US" sz="1000" dirty="0" smtClean="0"/>
              <a:t>/</a:t>
            </a:r>
            <a:r>
              <a:rPr lang="en-US" sz="1000" dirty="0" err="1" smtClean="0"/>
              <a:t>NaturalHazards</a:t>
            </a:r>
            <a:r>
              <a:rPr lang="en-US" sz="1000" dirty="0" smtClean="0"/>
              <a:t>/</a:t>
            </a:r>
            <a:r>
              <a:rPr lang="en-US" sz="1000" dirty="0" err="1" smtClean="0"/>
              <a:t>view.php?id</a:t>
            </a:r>
            <a:r>
              <a:rPr lang="en-US" sz="1000" dirty="0" smtClean="0"/>
              <a:t>=88340</a:t>
            </a:r>
            <a:endParaRPr lang="en-US" sz="1000" dirty="0"/>
          </a:p>
        </p:txBody>
      </p:sp>
      <p:pic>
        <p:nvPicPr>
          <p:cNvPr id="6" name="Picture 5" descr="800px-River_algae_Sichua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113" y="951628"/>
            <a:ext cx="3397256" cy="45310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83337" y="5569022"/>
            <a:ext cx="389812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https://</a:t>
            </a:r>
            <a:r>
              <a:rPr lang="en-US" sz="1000" dirty="0" err="1" smtClean="0"/>
              <a:t>commons.wikimedia.org</a:t>
            </a:r>
            <a:r>
              <a:rPr lang="en-US" sz="1000" dirty="0" smtClean="0"/>
              <a:t>/wiki/</a:t>
            </a:r>
            <a:r>
              <a:rPr lang="en-US" sz="1000" dirty="0" err="1" smtClean="0"/>
              <a:t>File:River_algae_Sichuan.jpg</a:t>
            </a:r>
            <a:endParaRPr lang="en-US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5826641" y="2911680"/>
            <a:ext cx="176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 river in China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7034" y="4277451"/>
            <a:ext cx="2006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New Jersey coast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74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977475" cy="109033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What are </a:t>
            </a:r>
            <a:r>
              <a:rPr lang="en-US" sz="3200" dirty="0" err="1" smtClean="0"/>
              <a:t>phytoplanktons</a:t>
            </a:r>
            <a:r>
              <a:rPr lang="en-US" sz="3200" dirty="0" smtClean="0"/>
              <a:t>?</a:t>
            </a:r>
            <a:endParaRPr lang="en-US" sz="32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1300659"/>
            <a:ext cx="4253023" cy="5097545"/>
          </a:xfrm>
        </p:spPr>
        <p:txBody>
          <a:bodyPr>
            <a:noAutofit/>
          </a:bodyPr>
          <a:lstStyle/>
          <a:p>
            <a:r>
              <a:rPr lang="en-US" sz="2400" dirty="0" smtClean="0"/>
              <a:t>Microscopic autotrophic organisms</a:t>
            </a:r>
          </a:p>
          <a:p>
            <a:pPr lvl="1"/>
            <a:r>
              <a:rPr lang="en-US" sz="2000" dirty="0" smtClean="0"/>
              <a:t>Diatoms</a:t>
            </a:r>
          </a:p>
          <a:p>
            <a:pPr lvl="1"/>
            <a:r>
              <a:rPr lang="en-US" sz="2000" dirty="0" smtClean="0"/>
              <a:t>Algae</a:t>
            </a:r>
          </a:p>
          <a:p>
            <a:pPr lvl="1"/>
            <a:r>
              <a:rPr lang="en-US" sz="2000" dirty="0" smtClean="0"/>
              <a:t>Cyanobacteria</a:t>
            </a:r>
          </a:p>
          <a:p>
            <a:r>
              <a:rPr lang="en-US" sz="2400" dirty="0" smtClean="0"/>
              <a:t>Require light and nutrients (such as N, P, Fe) for growth</a:t>
            </a:r>
          </a:p>
          <a:p>
            <a:r>
              <a:rPr lang="en-US" sz="2400" dirty="0" smtClean="0"/>
              <a:t>Large contributor to the primary production in aquatic and marine environments</a:t>
            </a:r>
          </a:p>
        </p:txBody>
      </p:sp>
      <p:pic>
        <p:nvPicPr>
          <p:cNvPr id="7" name="Picture 6" descr="PSAL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407" y="0"/>
            <a:ext cx="5002553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7725" y="6523415"/>
            <a:ext cx="39770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https://</a:t>
            </a:r>
            <a:r>
              <a:rPr lang="en-US" sz="1000" dirty="0" err="1" smtClean="0"/>
              <a:t>cals.arizona.edu</a:t>
            </a:r>
            <a:r>
              <a:rPr lang="en-US" sz="1000" dirty="0" smtClean="0"/>
              <a:t>/</a:t>
            </a:r>
            <a:r>
              <a:rPr lang="en-US" sz="1000" dirty="0" err="1" smtClean="0"/>
              <a:t>azaqua</a:t>
            </a:r>
            <a:r>
              <a:rPr lang="en-US" sz="1000" dirty="0" smtClean="0"/>
              <a:t>/</a:t>
            </a:r>
            <a:r>
              <a:rPr lang="en-US" sz="1000" dirty="0" err="1" smtClean="0"/>
              <a:t>algaeclass</a:t>
            </a:r>
            <a:r>
              <a:rPr lang="en-US" sz="1000" dirty="0" smtClean="0"/>
              <a:t>/</a:t>
            </a:r>
            <a:r>
              <a:rPr lang="en-US" sz="1000" dirty="0" err="1" smtClean="0"/>
              <a:t>algaedraw</a:t>
            </a:r>
            <a:r>
              <a:rPr lang="en-US" sz="1000" dirty="0" smtClean="0"/>
              <a:t>/PSALG.JPG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32345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of the experiment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To simulate small-scale phytoplankton blooms in the lab</a:t>
            </a:r>
          </a:p>
          <a:p>
            <a:r>
              <a:rPr lang="en-US" sz="2400" dirty="0" smtClean="0"/>
              <a:t>To assess levels of bloom with varying types of nutrients and quantities</a:t>
            </a:r>
          </a:p>
          <a:p>
            <a:r>
              <a:rPr lang="en-US" sz="2400" dirty="0" smtClean="0"/>
              <a:t>To observe the differences in biomass with different levels of nutrient input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091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6690"/>
            <a:ext cx="8229600" cy="4404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Experimental setup</a:t>
            </a:r>
            <a:endParaRPr lang="en-US" dirty="0"/>
          </a:p>
        </p:txBody>
      </p:sp>
      <p:pic>
        <p:nvPicPr>
          <p:cNvPr id="5" name="Picture 4" descr="DSC_389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60" y="695134"/>
            <a:ext cx="4273694" cy="2403953"/>
          </a:xfrm>
          <a:prstGeom prst="rect">
            <a:avLst/>
          </a:prstGeom>
        </p:spPr>
      </p:pic>
      <p:pic>
        <p:nvPicPr>
          <p:cNvPr id="6" name="Picture 5" descr="DSC_1907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334" y="695134"/>
            <a:ext cx="4273695" cy="2403953"/>
          </a:xfrm>
          <a:prstGeom prst="rect">
            <a:avLst/>
          </a:prstGeom>
        </p:spPr>
      </p:pic>
      <p:grpSp>
        <p:nvGrpSpPr>
          <p:cNvPr id="43" name="Group 42"/>
          <p:cNvGrpSpPr/>
          <p:nvPr/>
        </p:nvGrpSpPr>
        <p:grpSpPr>
          <a:xfrm>
            <a:off x="313436" y="5072080"/>
            <a:ext cx="656972" cy="1030422"/>
            <a:chOff x="313436" y="4762726"/>
            <a:chExt cx="656972" cy="1030422"/>
          </a:xfrm>
        </p:grpSpPr>
        <p:sp>
          <p:nvSpPr>
            <p:cNvPr id="7" name="Can 6"/>
            <p:cNvSpPr/>
            <p:nvPr/>
          </p:nvSpPr>
          <p:spPr>
            <a:xfrm>
              <a:off x="313436" y="5158120"/>
              <a:ext cx="656972" cy="635028"/>
            </a:xfrm>
            <a:prstGeom prst="can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an 7"/>
            <p:cNvSpPr/>
            <p:nvPr/>
          </p:nvSpPr>
          <p:spPr>
            <a:xfrm>
              <a:off x="313436" y="4762726"/>
              <a:ext cx="656972" cy="551156"/>
            </a:xfrm>
            <a:prstGeom prst="can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Box 36"/>
          <p:cNvSpPr txBox="1"/>
          <p:nvPr/>
        </p:nvSpPr>
        <p:spPr>
          <a:xfrm rot="18900000">
            <a:off x="337730" y="4429636"/>
            <a:ext cx="14845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Control (just water)</a:t>
            </a:r>
            <a:endParaRPr lang="en-US" sz="1200" dirty="0"/>
          </a:p>
        </p:txBody>
      </p:sp>
      <p:sp>
        <p:nvSpPr>
          <p:cNvPr id="38" name="TextBox 37"/>
          <p:cNvSpPr txBox="1"/>
          <p:nvPr/>
        </p:nvSpPr>
        <p:spPr>
          <a:xfrm rot="18900000">
            <a:off x="1236059" y="4113280"/>
            <a:ext cx="1933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1.2ml FeCl</a:t>
            </a:r>
            <a:r>
              <a:rPr lang="en-US" sz="1200" baseline="-25000" dirty="0" smtClean="0"/>
              <a:t>3</a:t>
            </a:r>
            <a:r>
              <a:rPr lang="en-US" sz="1200" dirty="0" smtClean="0"/>
              <a:t> + 1ml NH</a:t>
            </a:r>
            <a:r>
              <a:rPr lang="en-US" sz="1200" baseline="-25000" dirty="0" smtClean="0"/>
              <a:t>4</a:t>
            </a:r>
            <a:r>
              <a:rPr lang="en-US" sz="1200" dirty="0" smtClean="0"/>
              <a:t>Cl</a:t>
            </a:r>
          </a:p>
          <a:p>
            <a:r>
              <a:rPr lang="en-US" sz="1200" dirty="0" smtClean="0"/>
              <a:t>+ 0.8ml K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HPO</a:t>
            </a:r>
            <a:r>
              <a:rPr lang="en-US" sz="1200" baseline="-25000" dirty="0" smtClean="0"/>
              <a:t>4</a:t>
            </a:r>
            <a:endParaRPr lang="en-US" sz="1200" baseline="-25000" dirty="0"/>
          </a:p>
        </p:txBody>
      </p:sp>
      <p:sp>
        <p:nvSpPr>
          <p:cNvPr id="40" name="TextBox 39"/>
          <p:cNvSpPr txBox="1"/>
          <p:nvPr/>
        </p:nvSpPr>
        <p:spPr>
          <a:xfrm>
            <a:off x="457200" y="6266410"/>
            <a:ext cx="3739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500ml of </a:t>
            </a:r>
            <a:r>
              <a:rPr lang="en-US" b="1" dirty="0" smtClean="0">
                <a:solidFill>
                  <a:srgbClr val="008000"/>
                </a:solidFill>
              </a:rPr>
              <a:t>river water</a:t>
            </a:r>
            <a:r>
              <a:rPr lang="en-US" dirty="0" smtClean="0"/>
              <a:t> in each bottle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5064353" y="6266410"/>
            <a:ext cx="3559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500ml of </a:t>
            </a:r>
            <a:r>
              <a:rPr lang="en-US" b="1" dirty="0" smtClean="0">
                <a:solidFill>
                  <a:srgbClr val="0000FF"/>
                </a:solidFill>
              </a:rPr>
              <a:t>seawater</a:t>
            </a:r>
            <a:r>
              <a:rPr lang="en-US" dirty="0" smtClean="0"/>
              <a:t> in each bottle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 rot="18900000">
            <a:off x="2271898" y="4252727"/>
            <a:ext cx="15390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38.26µl Miracle-</a:t>
            </a:r>
            <a:r>
              <a:rPr lang="en-US" sz="1200" dirty="0" err="1" smtClean="0"/>
              <a:t>Gro</a:t>
            </a:r>
            <a:r>
              <a:rPr lang="en-US" sz="1200" dirty="0" smtClean="0"/>
              <a:t> </a:t>
            </a:r>
          </a:p>
          <a:p>
            <a:r>
              <a:rPr lang="en-US" sz="1200" dirty="0" smtClean="0"/>
              <a:t>+ 1.2ml FeCl</a:t>
            </a:r>
            <a:r>
              <a:rPr lang="en-US" sz="1200" baseline="-25000" dirty="0" smtClean="0"/>
              <a:t>3</a:t>
            </a:r>
            <a:endParaRPr lang="en-US" sz="1200" baseline="-25000" dirty="0"/>
          </a:p>
        </p:txBody>
      </p:sp>
      <p:grpSp>
        <p:nvGrpSpPr>
          <p:cNvPr id="44" name="Group 43"/>
          <p:cNvGrpSpPr/>
          <p:nvPr/>
        </p:nvGrpSpPr>
        <p:grpSpPr>
          <a:xfrm>
            <a:off x="3197355" y="5072080"/>
            <a:ext cx="656972" cy="1030422"/>
            <a:chOff x="313436" y="4762726"/>
            <a:chExt cx="656972" cy="1030422"/>
          </a:xfrm>
        </p:grpSpPr>
        <p:sp>
          <p:nvSpPr>
            <p:cNvPr id="45" name="Can 44"/>
            <p:cNvSpPr/>
            <p:nvPr/>
          </p:nvSpPr>
          <p:spPr>
            <a:xfrm>
              <a:off x="313436" y="5158120"/>
              <a:ext cx="656972" cy="635028"/>
            </a:xfrm>
            <a:prstGeom prst="can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Can 45"/>
            <p:cNvSpPr/>
            <p:nvPr/>
          </p:nvSpPr>
          <p:spPr>
            <a:xfrm>
              <a:off x="313436" y="4762726"/>
              <a:ext cx="656972" cy="551156"/>
            </a:xfrm>
            <a:prstGeom prst="can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236048" y="5072080"/>
            <a:ext cx="656972" cy="1030422"/>
            <a:chOff x="313436" y="4762726"/>
            <a:chExt cx="656972" cy="1030422"/>
          </a:xfrm>
        </p:grpSpPr>
        <p:sp>
          <p:nvSpPr>
            <p:cNvPr id="48" name="Can 47"/>
            <p:cNvSpPr/>
            <p:nvPr/>
          </p:nvSpPr>
          <p:spPr>
            <a:xfrm>
              <a:off x="313436" y="5158120"/>
              <a:ext cx="656972" cy="635028"/>
            </a:xfrm>
            <a:prstGeom prst="can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an 48"/>
            <p:cNvSpPr/>
            <p:nvPr/>
          </p:nvSpPr>
          <p:spPr>
            <a:xfrm>
              <a:off x="313436" y="4762726"/>
              <a:ext cx="656972" cy="551156"/>
            </a:xfrm>
            <a:prstGeom prst="can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274742" y="5072080"/>
            <a:ext cx="656972" cy="1030422"/>
            <a:chOff x="313436" y="4762726"/>
            <a:chExt cx="656972" cy="1030422"/>
          </a:xfrm>
        </p:grpSpPr>
        <p:sp>
          <p:nvSpPr>
            <p:cNvPr id="51" name="Can 50"/>
            <p:cNvSpPr/>
            <p:nvPr/>
          </p:nvSpPr>
          <p:spPr>
            <a:xfrm>
              <a:off x="313436" y="5158120"/>
              <a:ext cx="656972" cy="635028"/>
            </a:xfrm>
            <a:prstGeom prst="can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an 51"/>
            <p:cNvSpPr/>
            <p:nvPr/>
          </p:nvSpPr>
          <p:spPr>
            <a:xfrm>
              <a:off x="313436" y="4762726"/>
              <a:ext cx="656972" cy="551156"/>
            </a:xfrm>
            <a:prstGeom prst="can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TextBox 52"/>
          <p:cNvSpPr txBox="1"/>
          <p:nvPr/>
        </p:nvSpPr>
        <p:spPr>
          <a:xfrm rot="18900000">
            <a:off x="3209147" y="4252727"/>
            <a:ext cx="15390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382.6µl Miracle-</a:t>
            </a:r>
            <a:r>
              <a:rPr lang="en-US" sz="1200" dirty="0" err="1" smtClean="0"/>
              <a:t>Gro</a:t>
            </a:r>
            <a:r>
              <a:rPr lang="en-US" sz="1200" dirty="0" smtClean="0"/>
              <a:t> </a:t>
            </a:r>
          </a:p>
          <a:p>
            <a:r>
              <a:rPr lang="en-US" sz="1200" dirty="0" smtClean="0"/>
              <a:t>+ 12ml FeCl</a:t>
            </a:r>
            <a:r>
              <a:rPr lang="en-US" sz="1200" baseline="-25000" dirty="0" smtClean="0"/>
              <a:t>3</a:t>
            </a:r>
            <a:endParaRPr lang="en-US" sz="1200" baseline="-25000" dirty="0"/>
          </a:p>
        </p:txBody>
      </p:sp>
      <p:grpSp>
        <p:nvGrpSpPr>
          <p:cNvPr id="54" name="Group 53"/>
          <p:cNvGrpSpPr/>
          <p:nvPr/>
        </p:nvGrpSpPr>
        <p:grpSpPr>
          <a:xfrm>
            <a:off x="4759827" y="5072080"/>
            <a:ext cx="656972" cy="1030422"/>
            <a:chOff x="313436" y="4762726"/>
            <a:chExt cx="656972" cy="1030422"/>
          </a:xfrm>
        </p:grpSpPr>
        <p:sp>
          <p:nvSpPr>
            <p:cNvPr id="55" name="Can 54"/>
            <p:cNvSpPr/>
            <p:nvPr/>
          </p:nvSpPr>
          <p:spPr>
            <a:xfrm>
              <a:off x="313436" y="5158120"/>
              <a:ext cx="656972" cy="635028"/>
            </a:xfrm>
            <a:prstGeom prst="can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Can 55"/>
            <p:cNvSpPr/>
            <p:nvPr/>
          </p:nvSpPr>
          <p:spPr>
            <a:xfrm>
              <a:off x="313436" y="4762726"/>
              <a:ext cx="656972" cy="551156"/>
            </a:xfrm>
            <a:prstGeom prst="can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TextBox 56"/>
          <p:cNvSpPr txBox="1"/>
          <p:nvPr/>
        </p:nvSpPr>
        <p:spPr>
          <a:xfrm rot="18900000">
            <a:off x="4784121" y="4429636"/>
            <a:ext cx="14845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Control (just water)</a:t>
            </a:r>
            <a:endParaRPr lang="en-US" sz="1200" dirty="0"/>
          </a:p>
        </p:txBody>
      </p:sp>
      <p:sp>
        <p:nvSpPr>
          <p:cNvPr id="58" name="TextBox 57"/>
          <p:cNvSpPr txBox="1"/>
          <p:nvPr/>
        </p:nvSpPr>
        <p:spPr>
          <a:xfrm rot="18900000">
            <a:off x="5682450" y="4113280"/>
            <a:ext cx="1933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1.2ml FeCl</a:t>
            </a:r>
            <a:r>
              <a:rPr lang="en-US" sz="1200" baseline="-25000" dirty="0" smtClean="0"/>
              <a:t>3</a:t>
            </a:r>
            <a:r>
              <a:rPr lang="en-US" sz="1200" dirty="0" smtClean="0"/>
              <a:t> + 1ml NH</a:t>
            </a:r>
            <a:r>
              <a:rPr lang="en-US" sz="1200" baseline="-25000" dirty="0" smtClean="0"/>
              <a:t>4</a:t>
            </a:r>
            <a:r>
              <a:rPr lang="en-US" sz="1200" dirty="0" smtClean="0"/>
              <a:t>Cl</a:t>
            </a:r>
          </a:p>
          <a:p>
            <a:r>
              <a:rPr lang="en-US" sz="1200" dirty="0" smtClean="0"/>
              <a:t>+ 0.8ml K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HPO</a:t>
            </a:r>
            <a:r>
              <a:rPr lang="en-US" sz="1200" baseline="-25000" dirty="0" smtClean="0"/>
              <a:t>4</a:t>
            </a:r>
            <a:endParaRPr lang="en-US" sz="1200" baseline="-25000" dirty="0"/>
          </a:p>
        </p:txBody>
      </p:sp>
      <p:sp>
        <p:nvSpPr>
          <p:cNvPr id="59" name="TextBox 58"/>
          <p:cNvSpPr txBox="1"/>
          <p:nvPr/>
        </p:nvSpPr>
        <p:spPr>
          <a:xfrm rot="18900000">
            <a:off x="6706309" y="4252727"/>
            <a:ext cx="15390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38.26µl Miracle-</a:t>
            </a:r>
            <a:r>
              <a:rPr lang="en-US" sz="1200" dirty="0" err="1" smtClean="0"/>
              <a:t>Gro</a:t>
            </a:r>
            <a:r>
              <a:rPr lang="en-US" sz="1200" dirty="0" smtClean="0"/>
              <a:t> </a:t>
            </a:r>
          </a:p>
          <a:p>
            <a:r>
              <a:rPr lang="en-US" sz="1200" dirty="0" smtClean="0"/>
              <a:t>+ 1.2ml FeCl</a:t>
            </a:r>
            <a:r>
              <a:rPr lang="en-US" sz="1200" baseline="-25000" dirty="0" smtClean="0"/>
              <a:t>3</a:t>
            </a:r>
            <a:endParaRPr lang="en-US" sz="1200" baseline="-25000" dirty="0"/>
          </a:p>
        </p:txBody>
      </p:sp>
      <p:grpSp>
        <p:nvGrpSpPr>
          <p:cNvPr id="60" name="Group 59"/>
          <p:cNvGrpSpPr/>
          <p:nvPr/>
        </p:nvGrpSpPr>
        <p:grpSpPr>
          <a:xfrm>
            <a:off x="7643746" y="5072080"/>
            <a:ext cx="656972" cy="1030422"/>
            <a:chOff x="313436" y="4762726"/>
            <a:chExt cx="656972" cy="1030422"/>
          </a:xfrm>
        </p:grpSpPr>
        <p:sp>
          <p:nvSpPr>
            <p:cNvPr id="61" name="Can 60"/>
            <p:cNvSpPr/>
            <p:nvPr/>
          </p:nvSpPr>
          <p:spPr>
            <a:xfrm>
              <a:off x="313436" y="5158120"/>
              <a:ext cx="656972" cy="635028"/>
            </a:xfrm>
            <a:prstGeom prst="can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an 61"/>
            <p:cNvSpPr/>
            <p:nvPr/>
          </p:nvSpPr>
          <p:spPr>
            <a:xfrm>
              <a:off x="313436" y="4762726"/>
              <a:ext cx="656972" cy="551156"/>
            </a:xfrm>
            <a:prstGeom prst="can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682439" y="5072080"/>
            <a:ext cx="656972" cy="1030422"/>
            <a:chOff x="313436" y="4762726"/>
            <a:chExt cx="656972" cy="1030422"/>
          </a:xfrm>
        </p:grpSpPr>
        <p:sp>
          <p:nvSpPr>
            <p:cNvPr id="64" name="Can 63"/>
            <p:cNvSpPr/>
            <p:nvPr/>
          </p:nvSpPr>
          <p:spPr>
            <a:xfrm>
              <a:off x="313436" y="5158120"/>
              <a:ext cx="656972" cy="635028"/>
            </a:xfrm>
            <a:prstGeom prst="can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an 64"/>
            <p:cNvSpPr/>
            <p:nvPr/>
          </p:nvSpPr>
          <p:spPr>
            <a:xfrm>
              <a:off x="313436" y="4762726"/>
              <a:ext cx="656972" cy="551156"/>
            </a:xfrm>
            <a:prstGeom prst="can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721133" y="5072080"/>
            <a:ext cx="656972" cy="1030422"/>
            <a:chOff x="313436" y="4762726"/>
            <a:chExt cx="656972" cy="1030422"/>
          </a:xfrm>
        </p:grpSpPr>
        <p:sp>
          <p:nvSpPr>
            <p:cNvPr id="67" name="Can 66"/>
            <p:cNvSpPr/>
            <p:nvPr/>
          </p:nvSpPr>
          <p:spPr>
            <a:xfrm>
              <a:off x="313436" y="5158120"/>
              <a:ext cx="656972" cy="635028"/>
            </a:xfrm>
            <a:prstGeom prst="can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Can 67"/>
            <p:cNvSpPr/>
            <p:nvPr/>
          </p:nvSpPr>
          <p:spPr>
            <a:xfrm>
              <a:off x="313436" y="4762726"/>
              <a:ext cx="656972" cy="551156"/>
            </a:xfrm>
            <a:prstGeom prst="can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TextBox 68"/>
          <p:cNvSpPr txBox="1"/>
          <p:nvPr/>
        </p:nvSpPr>
        <p:spPr>
          <a:xfrm rot="18900000">
            <a:off x="7655538" y="4252727"/>
            <a:ext cx="15390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382.6µl Miracle-</a:t>
            </a:r>
            <a:r>
              <a:rPr lang="en-US" sz="1200" dirty="0" err="1" smtClean="0"/>
              <a:t>Gro</a:t>
            </a:r>
            <a:r>
              <a:rPr lang="en-US" sz="1200" dirty="0" smtClean="0"/>
              <a:t> </a:t>
            </a:r>
          </a:p>
          <a:p>
            <a:r>
              <a:rPr lang="en-US" sz="1200" dirty="0" smtClean="0"/>
              <a:t>+ 12ml FeCl</a:t>
            </a:r>
            <a:r>
              <a:rPr lang="en-US" sz="1200" baseline="-25000" dirty="0" smtClean="0"/>
              <a:t>3</a:t>
            </a:r>
            <a:endParaRPr lang="en-US" sz="1200" baseline="-25000" dirty="0"/>
          </a:p>
        </p:txBody>
      </p:sp>
      <p:sp>
        <p:nvSpPr>
          <p:cNvPr id="70" name="TextBox 69"/>
          <p:cNvSpPr txBox="1"/>
          <p:nvPr/>
        </p:nvSpPr>
        <p:spPr>
          <a:xfrm>
            <a:off x="481160" y="5671180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1465516" y="5671180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3421636" y="5671180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4</a:t>
            </a:r>
            <a:endParaRPr lang="en-US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453867" y="5671180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4913594" y="5671180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5897950" y="5671180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7854070" y="5671180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4</a:t>
            </a:r>
            <a:endParaRPr lang="en-US" b="1" dirty="0"/>
          </a:p>
        </p:txBody>
      </p:sp>
      <p:sp>
        <p:nvSpPr>
          <p:cNvPr id="77" name="TextBox 76"/>
          <p:cNvSpPr txBox="1"/>
          <p:nvPr/>
        </p:nvSpPr>
        <p:spPr>
          <a:xfrm>
            <a:off x="6886301" y="5671180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587043" y="3123051"/>
            <a:ext cx="3609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Freshwater from Willamette River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5772099" y="3123051"/>
            <a:ext cx="2609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Seawater from Newport</a:t>
            </a:r>
            <a:endParaRPr lang="en-US" dirty="0"/>
          </a:p>
        </p:txBody>
      </p:sp>
      <p:sp>
        <p:nvSpPr>
          <p:cNvPr id="80" name="Sun 79"/>
          <p:cNvSpPr/>
          <p:nvPr/>
        </p:nvSpPr>
        <p:spPr>
          <a:xfrm>
            <a:off x="4520846" y="3372881"/>
            <a:ext cx="925693" cy="862679"/>
          </a:xfrm>
          <a:prstGeom prst="sun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72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_389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705" y="227651"/>
            <a:ext cx="41366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Results: Day 1 (01/18/2017)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25169" y="1379773"/>
            <a:ext cx="1652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River water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41460" y="1407015"/>
            <a:ext cx="1379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Seawater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7913" y="34641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708658" y="34641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823523" y="34345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862306" y="34641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4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977171" y="34022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057916" y="34022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172781" y="33727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211564" y="34022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6342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_39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705" y="227651"/>
            <a:ext cx="41366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Results: Day 8 (01/26/2017)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25169" y="1881119"/>
            <a:ext cx="394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</a:rPr>
              <a:t>+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83919" y="1881119"/>
            <a:ext cx="394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</a:rPr>
              <a:t>+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0365" y="1881119"/>
            <a:ext cx="60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++</a:t>
            </a:r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22769" y="1881119"/>
            <a:ext cx="394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</a:rPr>
              <a:t>+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81519" y="1881119"/>
            <a:ext cx="394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</a:rPr>
              <a:t>+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27965" y="1881119"/>
            <a:ext cx="60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++</a:t>
            </a:r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7097" y="34641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817842" y="34641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932707" y="34345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971490" y="34641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4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086355" y="34022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167100" y="34022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281965" y="33727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8320748" y="34022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4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725169" y="1379773"/>
            <a:ext cx="1652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River water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41460" y="1407015"/>
            <a:ext cx="1379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Seawater</a:t>
            </a:r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62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_19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9607" y="143780"/>
            <a:ext cx="34005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Results from last year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241761" y="420779"/>
            <a:ext cx="1813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After 3 months</a:t>
            </a:r>
            <a:endParaRPr lang="en-US" b="1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054271" y="2108771"/>
            <a:ext cx="2683597" cy="155762"/>
          </a:xfrm>
          <a:prstGeom prst="line">
            <a:avLst/>
          </a:prstGeom>
          <a:ln w="444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3929554" y="1833193"/>
            <a:ext cx="5067687" cy="275578"/>
          </a:xfrm>
          <a:prstGeom prst="line">
            <a:avLst/>
          </a:prstGeom>
          <a:ln w="444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89715" y="1739439"/>
            <a:ext cx="2237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Pacific Ocean water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15929" y="1463861"/>
            <a:ext cx="2493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Willamette River water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18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_201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2"/>
          <a:stretch/>
        </p:blipFill>
        <p:spPr>
          <a:xfrm>
            <a:off x="898526" y="850900"/>
            <a:ext cx="7358928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9607" y="143780"/>
            <a:ext cx="34005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Results from last year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241761" y="420779"/>
            <a:ext cx="1813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After 3 months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355655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338</Words>
  <Application>Microsoft Office PowerPoint</Application>
  <PresentationFormat>On-screen Show (4:3)</PresentationFormat>
  <Paragraphs>101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Avenir Black</vt:lpstr>
      <vt:lpstr>Calibri</vt:lpstr>
      <vt:lpstr>Office Theme</vt:lpstr>
      <vt:lpstr>Bloom in a bottle experiment</vt:lpstr>
      <vt:lpstr>What are phytoplankton blooms?</vt:lpstr>
      <vt:lpstr>What are phytoplanktons?</vt:lpstr>
      <vt:lpstr>Goals of the experiment</vt:lpstr>
      <vt:lpstr>Experimental setup</vt:lpstr>
      <vt:lpstr>PowerPoint Presentation</vt:lpstr>
      <vt:lpstr>PowerPoint Presentation</vt:lpstr>
      <vt:lpstr>PowerPoint Presentation</vt:lpstr>
      <vt:lpstr>PowerPoint Presentation</vt:lpstr>
      <vt:lpstr>Recommended procedure</vt:lpstr>
      <vt:lpstr>Acknowledgements</vt:lpstr>
    </vt:vector>
  </TitlesOfParts>
  <Company>Uppsala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Bloom in a bottle experiment</dc:title>
  <dc:creator>Jimmy Saw</dc:creator>
  <cp:lastModifiedBy>Cllient Services</cp:lastModifiedBy>
  <cp:revision>79</cp:revision>
  <dcterms:created xsi:type="dcterms:W3CDTF">2017-01-26T22:05:55Z</dcterms:created>
  <dcterms:modified xsi:type="dcterms:W3CDTF">2017-01-27T16:34:48Z</dcterms:modified>
</cp:coreProperties>
</file>