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4"/>
  </p:notesMasterIdLst>
  <p:sldIdLst>
    <p:sldId id="258" r:id="rId2"/>
    <p:sldId id="257" r:id="rId3"/>
    <p:sldId id="272" r:id="rId4"/>
    <p:sldId id="263" r:id="rId5"/>
    <p:sldId id="278" r:id="rId6"/>
    <p:sldId id="279" r:id="rId7"/>
    <p:sldId id="280" r:id="rId8"/>
    <p:sldId id="277" r:id="rId9"/>
    <p:sldId id="264" r:id="rId10"/>
    <p:sldId id="268" r:id="rId11"/>
    <p:sldId id="269" r:id="rId12"/>
    <p:sldId id="271" r:id="rId13"/>
    <p:sldId id="274" r:id="rId14"/>
    <p:sldId id="282" r:id="rId15"/>
    <p:sldId id="283" r:id="rId16"/>
    <p:sldId id="284" r:id="rId17"/>
    <p:sldId id="289" r:id="rId18"/>
    <p:sldId id="273" r:id="rId19"/>
    <p:sldId id="286" r:id="rId20"/>
    <p:sldId id="287" r:id="rId21"/>
    <p:sldId id="288" r:id="rId22"/>
    <p:sldId id="285" r:id="rId23"/>
  </p:sldIdLst>
  <p:sldSz cx="9144000" cy="5143500" type="screen16x9"/>
  <p:notesSz cx="6858000" cy="9144000"/>
  <p:embeddedFontLst>
    <p:embeddedFont>
      <p:font typeface="Alfa Slab One" pitchFamily="2" charset="77"/>
      <p:regular r:id="rId25"/>
    </p:embeddedFont>
    <p:embeddedFont>
      <p:font typeface="Nunito" pitchFamily="2" charset="77"/>
      <p:regular r:id="rId26"/>
      <p:bold r:id="rId27"/>
      <p:italic r:id="rId28"/>
      <p:boldItalic r:id="rId29"/>
    </p:embeddedFont>
    <p:embeddedFont>
      <p:font typeface="Proxima Nova" panose="02000506030000020004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34"/>
  </p:normalViewPr>
  <p:slideViewPr>
    <p:cSldViewPr snapToGrid="0">
      <p:cViewPr varScale="1">
        <p:scale>
          <a:sx n="133" d="100"/>
          <a:sy n="133" d="100"/>
        </p:scale>
        <p:origin x="720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e626d5e1f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e626d5e1f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Pass out handouts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2436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Pass out handouts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75538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Pass out handouts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6133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Pass out handouts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3836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URL - https://databasic.io/en/wordcounter/results/5f282dcb9488ed4a71973e79?submit=true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37000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Pass out handouts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13006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https://databasic.io/en/connectthedots/results/5f28300d9488ed49cc468dd6?submit=true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44940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f3374c24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f3374c24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39237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to video</a:t>
            </a:r>
          </a:p>
        </p:txBody>
      </p:sp>
    </p:spTree>
    <p:extLst>
      <p:ext uri="{BB962C8B-B14F-4D97-AF65-F5344CB8AC3E}">
        <p14:creationId xmlns:p14="http://schemas.microsoft.com/office/powerpoint/2010/main" val="14908608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to video</a:t>
            </a:r>
          </a:p>
        </p:txBody>
      </p:sp>
    </p:spTree>
    <p:extLst>
      <p:ext uri="{BB962C8B-B14F-4D97-AF65-F5344CB8AC3E}">
        <p14:creationId xmlns:p14="http://schemas.microsoft.com/office/powerpoint/2010/main" val="3361692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e626d5e1f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7e626d5e1f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to video</a:t>
            </a:r>
          </a:p>
        </p:txBody>
      </p:sp>
    </p:spTree>
    <p:extLst>
      <p:ext uri="{BB962C8B-B14F-4D97-AF65-F5344CB8AC3E}">
        <p14:creationId xmlns:p14="http://schemas.microsoft.com/office/powerpoint/2010/main" val="2973046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e626d5e1f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e626d5e1f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9882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f3374c24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f3374c24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f3374c24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f3374c24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1436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f3374c24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f3374c24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5143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f3374c24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f3374c24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3464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f3374c24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f3374c24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1062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626d5e1f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626d5e1f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Pass out handouts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abasic.io/wordcounter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basic.io/en/wordcounter/results/5f282dcb9488ed4a71973e79?submit=tru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abasic.io/en/connectthedots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basic.io/en/connectthedots/results/5f28300d9488ed49cc468dd6?submit=tru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databasic.io/en/wordcounter/results/5f2832db9488ed48188bedea?submit=true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3mwJi5kFLc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data.worldbank.org/topic/environment?end=2014&amp;start=1960" TargetMode="External"/><Relationship Id="rId3" Type="http://schemas.openxmlformats.org/officeDocument/2006/relationships/hyperlink" Target="https://www.epa.gov/air-trends" TargetMode="External"/><Relationship Id="rId7" Type="http://schemas.openxmlformats.org/officeDocument/2006/relationships/hyperlink" Target="https://feederwatch.org/explore/" TargetMode="External"/><Relationship Id="rId12" Type="http://schemas.openxmlformats.org/officeDocument/2006/relationships/hyperlink" Target="https://www.youtube.com/channel/UCkWbqlDAyJh2n8DN5X6NZyg/videos" TargetMode="External"/><Relationship Id="rId2" Type="http://schemas.openxmlformats.org/officeDocument/2006/relationships/hyperlink" Target="https://datatherapy.org/2018/04/30/data-literacy-as-a-steam-activity-for-youth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limate.nasa.gov/evidence/" TargetMode="External"/><Relationship Id="rId11" Type="http://schemas.openxmlformats.org/officeDocument/2006/relationships/image" Target="../media/image24.png"/><Relationship Id="rId5" Type="http://schemas.openxmlformats.org/officeDocument/2006/relationships/hyperlink" Target="http://www.miseagrant.umich.edu/lessons/lessons/all-data-sets/" TargetMode="External"/><Relationship Id="rId10" Type="http://schemas.openxmlformats.org/officeDocument/2006/relationships/hyperlink" Target="https://www.airnow.gov/index.cfm?action=airnow.mapsarchivecalendar" TargetMode="External"/><Relationship Id="rId4" Type="http://schemas.openxmlformats.org/officeDocument/2006/relationships/hyperlink" Target="https://coast.noaa.gov/hurricanes/" TargetMode="External"/><Relationship Id="rId9" Type="http://schemas.openxmlformats.org/officeDocument/2006/relationships/hyperlink" Target="http://resources.seattlecentral.edu/qelp/Data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>
            <a:off x="346201" y="402505"/>
            <a:ext cx="395079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RCRV: Building Data Literacy</a:t>
            </a:r>
            <a:br>
              <a:rPr lang="en-US" dirty="0"/>
            </a:br>
            <a:r>
              <a:rPr lang="en-US" sz="1200" dirty="0"/>
              <a:t>By Adam Talamantes</a:t>
            </a:r>
            <a:endParaRPr sz="1200" dirty="0"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8325" y="2294300"/>
            <a:ext cx="4048748" cy="261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7850" y="237500"/>
            <a:ext cx="1937951" cy="19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5800" y="199700"/>
            <a:ext cx="1851750" cy="18624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48418" y="1746502"/>
            <a:ext cx="37445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material is based upon work supported by the National Science Foundation under Cooperative Agreement No. 1333564 Award: OCE-1748726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Databasic.io – English, Spanish, Portuguese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01" y="4109771"/>
            <a:ext cx="3533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Any opinions, findings and conclusions or recommendations expressed in this material are those of the author(s) and do not necessarily reflect the views of the National Science Foundation.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3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434" y="63632"/>
            <a:ext cx="7177147" cy="2817072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1"/>
          <p:cNvSpPr txBox="1"/>
          <p:nvPr/>
        </p:nvSpPr>
        <p:spPr>
          <a:xfrm>
            <a:off x="6379702" y="232890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Map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Chart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Game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Other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" name="Google Shape;125;p21"/>
          <p:cNvSpPr txBox="1"/>
          <p:nvPr/>
        </p:nvSpPr>
        <p:spPr>
          <a:xfrm>
            <a:off x="3890884" y="226523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613" y="2880704"/>
            <a:ext cx="3361967" cy="20621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What kind of story is this?</a:t>
            </a:r>
          </a:p>
          <a:p>
            <a:r>
              <a:rPr lang="en-US" sz="1600" dirty="0"/>
              <a:t>Style and Technique </a:t>
            </a:r>
          </a:p>
          <a:p>
            <a:endParaRPr lang="en-US" sz="1600" dirty="0"/>
          </a:p>
          <a:p>
            <a:r>
              <a:rPr lang="en-US" sz="1600" dirty="0"/>
              <a:t>Type the code for what you think it is in the chat (when I say </a:t>
            </a:r>
            <a:r>
              <a:rPr lang="en-US" sz="1600" b="1" dirty="0"/>
              <a:t>GO!</a:t>
            </a:r>
            <a:r>
              <a:rPr lang="en-US" sz="1600" dirty="0"/>
              <a:t>):</a:t>
            </a:r>
          </a:p>
          <a:p>
            <a:endParaRPr lang="en-US" sz="1600" dirty="0"/>
          </a:p>
          <a:p>
            <a:r>
              <a:rPr lang="en-US" sz="1600" dirty="0"/>
              <a:t>Ex: 31 (Comparison, Sculpture)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36898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3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980" y="289187"/>
            <a:ext cx="7009700" cy="213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1"/>
          <p:cNvSpPr txBox="1"/>
          <p:nvPr/>
        </p:nvSpPr>
        <p:spPr>
          <a:xfrm>
            <a:off x="6379702" y="232890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Map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Chart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Game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Other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" name="Google Shape;125;p21"/>
          <p:cNvSpPr txBox="1"/>
          <p:nvPr/>
        </p:nvSpPr>
        <p:spPr>
          <a:xfrm>
            <a:off x="3890884" y="226523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4449" y="2808397"/>
            <a:ext cx="3361967" cy="20621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What kind of story is this?</a:t>
            </a:r>
          </a:p>
          <a:p>
            <a:r>
              <a:rPr lang="en-US" sz="1600" dirty="0"/>
              <a:t>Style and Technique </a:t>
            </a:r>
          </a:p>
          <a:p>
            <a:endParaRPr lang="en-US" sz="1600" dirty="0"/>
          </a:p>
          <a:p>
            <a:r>
              <a:rPr lang="en-US" sz="1600" dirty="0"/>
              <a:t>Type the code for what you think it is in the chat (when I say </a:t>
            </a:r>
            <a:r>
              <a:rPr lang="en-US" sz="1600" b="1" dirty="0"/>
              <a:t>GO!</a:t>
            </a:r>
            <a:r>
              <a:rPr lang="en-US" sz="1600" dirty="0"/>
              <a:t>):</a:t>
            </a:r>
          </a:p>
          <a:p>
            <a:endParaRPr lang="en-US" sz="1600" dirty="0"/>
          </a:p>
          <a:p>
            <a:r>
              <a:rPr lang="en-US" sz="1600" dirty="0"/>
              <a:t>Ex: 31 (Comparison, Sculpture)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48300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/>
        </p:nvSpPr>
        <p:spPr>
          <a:xfrm>
            <a:off x="6379702" y="232890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Map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Chart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Game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Other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" name="Google Shape;125;p21"/>
          <p:cNvSpPr txBox="1"/>
          <p:nvPr/>
        </p:nvSpPr>
        <p:spPr>
          <a:xfrm>
            <a:off x="3890884" y="226523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" name="Google Shape;14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493" y="214393"/>
            <a:ext cx="7407840" cy="209388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02237" y="2724106"/>
            <a:ext cx="3361967" cy="20621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What kind of story is this?</a:t>
            </a:r>
          </a:p>
          <a:p>
            <a:r>
              <a:rPr lang="en-US" sz="1600" dirty="0"/>
              <a:t>Style and Technique </a:t>
            </a:r>
          </a:p>
          <a:p>
            <a:endParaRPr lang="en-US" sz="1600" dirty="0"/>
          </a:p>
          <a:p>
            <a:r>
              <a:rPr lang="en-US" sz="1600" dirty="0"/>
              <a:t>Type the code for what you think it is in the chat (when I say </a:t>
            </a:r>
            <a:r>
              <a:rPr lang="en-US" sz="1600" b="1" dirty="0"/>
              <a:t>GO!</a:t>
            </a:r>
            <a:r>
              <a:rPr lang="en-US" sz="1600" dirty="0"/>
              <a:t>):</a:t>
            </a:r>
          </a:p>
          <a:p>
            <a:endParaRPr lang="en-US" sz="1600" dirty="0"/>
          </a:p>
          <a:p>
            <a:r>
              <a:rPr lang="en-US" sz="1600" dirty="0"/>
              <a:t>Ex: 31 (Comparison, Sculpture)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83944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5932814" y="30981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6029067" y="260190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Map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Chart of Data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Game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0172" y="3138164"/>
            <a:ext cx="49845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3"/>
              </a:rPr>
              <a:t>Data Basic Word Counter</a:t>
            </a:r>
            <a:r>
              <a:rPr lang="en-US" b="1" dirty="0"/>
              <a:t>: </a:t>
            </a:r>
            <a:r>
              <a:rPr lang="en-US" dirty="0"/>
              <a:t>Word Counter tells you the most used words and phrases in a document. It helps you quantitatively summarize your text so you can investigate how words are used. It creates a </a:t>
            </a:r>
            <a:r>
              <a:rPr lang="en-US" b="1" dirty="0"/>
              <a:t>basic word cloud</a:t>
            </a:r>
            <a:r>
              <a:rPr lang="en-US" dirty="0"/>
              <a:t>, but also does word counts, in several new interesting ways by breaking its analysis into a few different pieces —</a:t>
            </a:r>
            <a:r>
              <a:rPr lang="en-US" b="1" dirty="0"/>
              <a:t>  A word cloud, Top Words, Bigrams, and Trigrams.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7670" y="378135"/>
            <a:ext cx="43932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/>
              <a:t>What will inspire you for the next year?</a:t>
            </a:r>
          </a:p>
        </p:txBody>
      </p:sp>
    </p:spTree>
    <p:extLst>
      <p:ext uri="{BB962C8B-B14F-4D97-AF65-F5344CB8AC3E}">
        <p14:creationId xmlns:p14="http://schemas.microsoft.com/office/powerpoint/2010/main" val="138083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5953440" y="315165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6008442" y="2565735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3. Chart of Data</a:t>
            </a:r>
          </a:p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</a:pPr>
            <a:endParaRPr lang="en"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Create a Caption using </a:t>
            </a:r>
          </a:p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one 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7522" y="4145738"/>
            <a:ext cx="3856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https://databasic.io/en/wordcounter/results/5f282dcb9488ed4a71973e79?submit=true</a:t>
            </a:r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95" y="470280"/>
            <a:ext cx="4824525" cy="10560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22" y="1876995"/>
            <a:ext cx="4502720" cy="19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39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5932814" y="30981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6029067" y="260190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Map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Chart of Data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Game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4542" y="3929421"/>
            <a:ext cx="4984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b="1" dirty="0">
                <a:hlinkClick r:id="rId3"/>
              </a:rPr>
              <a:t>Connect the Dots</a:t>
            </a:r>
            <a:r>
              <a:rPr lang="en-US" dirty="0"/>
              <a:t>: Connect the Dots shows you how your data is </a:t>
            </a:r>
            <a:r>
              <a:rPr lang="en-US" b="1" dirty="0"/>
              <a:t>connected</a:t>
            </a:r>
            <a:r>
              <a:rPr lang="en-US" dirty="0"/>
              <a:t> by analyzing it as a network.</a:t>
            </a:r>
          </a:p>
          <a:p>
            <a:br>
              <a:rPr lang="en-US" dirty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4542" y="673767"/>
            <a:ext cx="45380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Please submit the next 4 questions to help use show connections across our community.</a:t>
            </a:r>
          </a:p>
          <a:p>
            <a:endParaRPr lang="en-US" sz="1600" dirty="0"/>
          </a:p>
          <a:p>
            <a:r>
              <a:rPr lang="en-US" sz="1600" dirty="0"/>
              <a:t>In the next text boxes, please put your (1) name and last initial, and then the NUMBERS of the (2-4) three closest major freeways/highways.</a:t>
            </a:r>
            <a:br>
              <a:rPr lang="en-US" sz="1600" dirty="0"/>
            </a:br>
            <a:br>
              <a:rPr lang="en-US" sz="1600" dirty="0"/>
            </a:br>
            <a:r>
              <a:rPr lang="en-US" sz="1600" dirty="0"/>
              <a:t>Example for me would be (Adam T, HWY 99, I-5, HWY 20), so I would put in Adam T, 99, 5, 20. </a:t>
            </a:r>
          </a:p>
        </p:txBody>
      </p:sp>
    </p:spTree>
    <p:extLst>
      <p:ext uri="{BB962C8B-B14F-4D97-AF65-F5344CB8AC3E}">
        <p14:creationId xmlns:p14="http://schemas.microsoft.com/office/powerpoint/2010/main" val="1680060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5932814" y="30981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6029067" y="260190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endParaRPr lang="en"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3.  Chart of Data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409" y="4427621"/>
            <a:ext cx="5544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https://databasic.io/en/connectthedots/results/5f28300d9488ed49cc468dd6?submit=true</a:t>
            </a:r>
            <a:r>
              <a:rPr lang="en-US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57" y="309814"/>
            <a:ext cx="4899444" cy="36815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63" y="500882"/>
            <a:ext cx="4883738" cy="3490524"/>
          </a:xfrm>
          <a:prstGeom prst="rect">
            <a:avLst/>
          </a:prstGeom>
          <a:blipFill dpi="0"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 amt="27000"/>
            </a:blip>
            <a:srcRect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357140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Extension – Topics to Explore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700" y="4613449"/>
            <a:ext cx="8293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https://databasic.io/en/wordcounter/results/5f2832db9488ed48188bedea?submit=true</a:t>
            </a:r>
            <a:r>
              <a:rPr lang="en-US" dirty="0"/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20" y="1299411"/>
            <a:ext cx="8474179" cy="285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32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1182069" y="1687566"/>
            <a:ext cx="67434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solidFill>
                  <a:schemeClr val="accent3"/>
                </a:solidFill>
              </a:rPr>
              <a:t>Making a Data Sculpture</a:t>
            </a:r>
            <a:endParaRPr sz="4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185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Lets Build a Data Sculpture!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700" y="830742"/>
            <a:ext cx="8520600" cy="3416400"/>
          </a:xfrm>
        </p:spPr>
        <p:txBody>
          <a:bodyPr/>
          <a:lstStyle/>
          <a:p>
            <a:pPr marL="11430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Create a Sculpture</a:t>
            </a:r>
          </a:p>
          <a:p>
            <a:r>
              <a:rPr lang="en-US" dirty="0"/>
              <a:t>Share your Story</a:t>
            </a:r>
          </a:p>
          <a:p>
            <a:r>
              <a:rPr lang="en-US" dirty="0">
                <a:hlinkClick r:id="rId3"/>
              </a:rPr>
              <a:t>Instructional Video</a:t>
            </a:r>
            <a:endParaRPr lang="en-US" dirty="0"/>
          </a:p>
          <a:p>
            <a:r>
              <a:rPr lang="en-US" dirty="0"/>
              <a:t>No materials for writing</a:t>
            </a:r>
          </a:p>
          <a:p>
            <a:r>
              <a:rPr lang="en-US" dirty="0"/>
              <a:t>No Legos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5min to read prompt</a:t>
            </a:r>
          </a:p>
          <a:p>
            <a:pPr marL="114300" indent="0">
              <a:buNone/>
            </a:pPr>
            <a:r>
              <a:rPr lang="en-US" dirty="0"/>
              <a:t>5min to build/gather</a:t>
            </a:r>
          </a:p>
          <a:p>
            <a:pPr marL="114300" indent="0">
              <a:buNone/>
            </a:pPr>
            <a:r>
              <a:rPr lang="en-US" dirty="0"/>
              <a:t>Share</a:t>
            </a:r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532" y="1450218"/>
            <a:ext cx="4965868" cy="279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02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6838" y="731375"/>
            <a:ext cx="1937951" cy="19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49938" y="2805376"/>
            <a:ext cx="1851750" cy="186245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</a:t>
            </a:r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Literacy Tips and Issues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Us &amp; Data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US" dirty="0"/>
              <a:t>Telling a Data Story: Styles &amp; Techniques (Warm Up)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Telling our Story (Style and Technique)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dirty="0"/>
              <a:t>Making a Data Sculpture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716210"/>
              </p:ext>
            </p:extLst>
          </p:nvPr>
        </p:nvGraphicFramePr>
        <p:xfrm>
          <a:off x="0" y="-2526"/>
          <a:ext cx="6659564" cy="514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Acrobat Document" r:id="rId4" imgW="5029200" imgH="3885963" progId="Acrobat.Document.DC">
                  <p:embed/>
                </p:oleObj>
              </mc:Choice>
              <mc:Fallback>
                <p:oleObj name="Acrobat Document" r:id="rId4" imgW="5029200" imgH="3885963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-2526"/>
                        <a:ext cx="6659564" cy="514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Google Shape;125;p21"/>
          <p:cNvSpPr txBox="1"/>
          <p:nvPr/>
        </p:nvSpPr>
        <p:spPr>
          <a:xfrm>
            <a:off x="6423189" y="18281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" name="Google Shape;126;p21"/>
          <p:cNvSpPr txBox="1"/>
          <p:nvPr/>
        </p:nvSpPr>
        <p:spPr>
          <a:xfrm>
            <a:off x="6423189" y="2663157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</a:p>
          <a:p>
            <a:pPr marL="114300" indent="0">
              <a:buNone/>
            </a:pPr>
            <a:endParaRPr lang="en-US" sz="1800" dirty="0"/>
          </a:p>
          <a:p>
            <a:pPr marL="114300" indent="0">
              <a:buNone/>
            </a:pPr>
            <a:endParaRPr lang="en-US" sz="1800" dirty="0"/>
          </a:p>
          <a:p>
            <a:pPr marL="114300" indent="0">
              <a:buNone/>
            </a:pPr>
            <a:r>
              <a:rPr lang="en-US" sz="1800" dirty="0"/>
              <a:t>5min to read prompt</a:t>
            </a:r>
          </a:p>
          <a:p>
            <a:pPr marL="114300" indent="0">
              <a:buNone/>
            </a:pPr>
            <a:r>
              <a:rPr lang="en-US" sz="1800" dirty="0"/>
              <a:t>5min to build/gather</a:t>
            </a:r>
          </a:p>
          <a:p>
            <a:pPr marL="114300" lvl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</a:pP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32566920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0" y="-2526"/>
          <a:ext cx="6659564" cy="514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Acrobat Document" r:id="rId4" imgW="5029200" imgH="3885963" progId="Acrobat.Document.DC">
                  <p:embed/>
                </p:oleObj>
              </mc:Choice>
              <mc:Fallback>
                <p:oleObj name="Acrobat Document" r:id="rId4" imgW="5029200" imgH="3885963" progId="Acrobat.Document.DC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-2526"/>
                        <a:ext cx="6659564" cy="514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Google Shape;125;p21"/>
          <p:cNvSpPr txBox="1"/>
          <p:nvPr/>
        </p:nvSpPr>
        <p:spPr>
          <a:xfrm>
            <a:off x="6541723" y="538414"/>
            <a:ext cx="2170478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Share Out: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Name of sculpture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Get it on Screen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Caption w/ Style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" name="Google Shape;125;p21"/>
          <p:cNvSpPr txBox="1"/>
          <p:nvPr/>
        </p:nvSpPr>
        <p:spPr>
          <a:xfrm>
            <a:off x="6659564" y="2028548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1 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310682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Extension - Data Mosaic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Data Mosaic</a:t>
            </a:r>
          </a:p>
          <a:p>
            <a:r>
              <a:rPr lang="en-US" dirty="0">
                <a:hlinkClick r:id="rId2"/>
              </a:rPr>
              <a:t>https://datatherapy.org/2018/04/30/data-literacy-as-a-steam-activity-for-youth/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Websites with Environmental Data</a:t>
            </a:r>
          </a:p>
          <a:p>
            <a:r>
              <a:rPr lang="en-US" u="sng" dirty="0">
                <a:hlinkClick r:id="rId3"/>
              </a:rPr>
              <a:t>https://www.epa.gov/air-trends</a:t>
            </a:r>
            <a:endParaRPr lang="en-US" dirty="0"/>
          </a:p>
          <a:p>
            <a:r>
              <a:rPr lang="en-US" u="sng" dirty="0">
                <a:hlinkClick r:id="rId4"/>
              </a:rPr>
              <a:t>https://coast.noaa.gov/hurricanes/</a:t>
            </a:r>
            <a:endParaRPr lang="en-US" dirty="0"/>
          </a:p>
          <a:p>
            <a:r>
              <a:rPr lang="en-US" u="sng" dirty="0">
                <a:hlinkClick r:id="rId5"/>
              </a:rPr>
              <a:t>http://www.miseagrant.umich.edu/lessons/lessons/all-data-sets/</a:t>
            </a:r>
            <a:endParaRPr lang="en-US" dirty="0"/>
          </a:p>
          <a:p>
            <a:r>
              <a:rPr lang="en-US" u="sng" dirty="0">
                <a:hlinkClick r:id="rId6"/>
              </a:rPr>
              <a:t>https://climate.nasa.gov/evidence/</a:t>
            </a:r>
            <a:endParaRPr lang="en-US" dirty="0"/>
          </a:p>
          <a:p>
            <a:r>
              <a:rPr lang="en-US" u="sng" dirty="0">
                <a:hlinkClick r:id="rId7"/>
              </a:rPr>
              <a:t>https://feederwatch.org/explore/</a:t>
            </a:r>
            <a:endParaRPr lang="en-US" dirty="0"/>
          </a:p>
          <a:p>
            <a:r>
              <a:rPr lang="en-US" u="sng" dirty="0">
                <a:hlinkClick r:id="rId8"/>
              </a:rPr>
              <a:t>https://data.worldbank.org/topic/environment?end=2014&amp;start=1960</a:t>
            </a:r>
            <a:endParaRPr lang="en-US" dirty="0"/>
          </a:p>
          <a:p>
            <a:r>
              <a:rPr lang="en-US" u="sng" dirty="0">
                <a:hlinkClick r:id="rId9"/>
              </a:rPr>
              <a:t>http://resources.seattlecentral.edu/qelp/Data.html</a:t>
            </a:r>
            <a:endParaRPr lang="en-US" dirty="0"/>
          </a:p>
          <a:p>
            <a:r>
              <a:rPr lang="en-US" u="sng" dirty="0">
                <a:hlinkClick r:id="rId10"/>
              </a:rPr>
              <a:t>https://www.airnow.gov/index.cfm?action=airnow.mapsarchivecalendar</a:t>
            </a: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7763" y="2259618"/>
            <a:ext cx="3084143" cy="19292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1700" y="4613449"/>
            <a:ext cx="8293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2"/>
              </a:rPr>
              <a:t>Cool Data Videos about Pop Culture: Watch and Generate Questions about Pop Culture History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32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>
            <a:off x="311825" y="237500"/>
            <a:ext cx="4456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Issues/Tips</a:t>
            </a:r>
            <a:endParaRPr dirty="0"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8325" y="2294300"/>
            <a:ext cx="4048748" cy="261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7850" y="237500"/>
            <a:ext cx="1937951" cy="19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5800" y="199700"/>
            <a:ext cx="1851750" cy="18624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87519" y="1130925"/>
            <a:ext cx="3568223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800" b="1" dirty="0"/>
              <a:t>Empowerment Problem</a:t>
            </a:r>
          </a:p>
          <a:p>
            <a:pPr marL="342900" lvl="8" indent="-342900">
              <a:buFont typeface="Arial" panose="020B0604020202020204" pitchFamily="34" charset="0"/>
              <a:buChar char="•"/>
            </a:pPr>
            <a:r>
              <a:rPr lang="en-US" sz="1800" dirty="0"/>
              <a:t>Technology</a:t>
            </a:r>
          </a:p>
          <a:p>
            <a:pPr marL="342900" lvl="8" indent="-342900">
              <a:buFont typeface="Arial" panose="020B0604020202020204" pitchFamily="34" charset="0"/>
              <a:buChar char="•"/>
            </a:pPr>
            <a:r>
              <a:rPr lang="en-US" sz="1800" dirty="0"/>
              <a:t>Analysis</a:t>
            </a:r>
          </a:p>
          <a:p>
            <a:pPr marL="342900" lvl="8" indent="-342900">
              <a:buFont typeface="Arial" panose="020B0604020202020204" pitchFamily="34" charset="0"/>
              <a:buChar char="•"/>
            </a:pPr>
            <a:r>
              <a:rPr lang="en-US" sz="1800" dirty="0"/>
              <a:t>Mythology</a:t>
            </a:r>
          </a:p>
          <a:p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Create a </a:t>
            </a:r>
            <a:r>
              <a:rPr lang="en-US" sz="1800" b="1" dirty="0"/>
              <a:t>Data Journal </a:t>
            </a:r>
            <a:r>
              <a:rPr lang="en-US" sz="1800" dirty="0"/>
              <a:t>of data they create (cell phones, usage, location, habits. etc.)</a:t>
            </a:r>
          </a:p>
          <a:p>
            <a:pPr marL="342900" indent="-342900">
              <a:buAutoNum type="arabicPeriod"/>
            </a:pPr>
            <a:r>
              <a:rPr lang="en-US" sz="1800" b="1" dirty="0"/>
              <a:t>Active</a:t>
            </a:r>
            <a:r>
              <a:rPr lang="en-US" sz="1800" dirty="0"/>
              <a:t> in collection/creation</a:t>
            </a:r>
          </a:p>
          <a:p>
            <a:pPr marL="342900" indent="-342900">
              <a:buAutoNum type="arabicPeriod"/>
            </a:pPr>
            <a:r>
              <a:rPr lang="en-US" sz="1800" dirty="0"/>
              <a:t>Data learners </a:t>
            </a:r>
            <a:r>
              <a:rPr lang="en-US" sz="1800" b="1" dirty="0"/>
              <a:t>care</a:t>
            </a:r>
            <a:r>
              <a:rPr lang="en-US" sz="1800" dirty="0"/>
              <a:t> about (pop culture, local issue)</a:t>
            </a:r>
          </a:p>
          <a:p>
            <a:pPr marL="342900" indent="-342900">
              <a:buAutoNum type="arabicPeriod"/>
            </a:pPr>
            <a:r>
              <a:rPr lang="en-US" sz="1800" dirty="0"/>
              <a:t>Build a “</a:t>
            </a:r>
            <a:r>
              <a:rPr lang="en-US" sz="1800" b="1" dirty="0"/>
              <a:t>Data</a:t>
            </a:r>
            <a:r>
              <a:rPr lang="en-US" sz="1800" dirty="0"/>
              <a:t> </a:t>
            </a:r>
            <a:r>
              <a:rPr lang="en-US" sz="1800" b="1" dirty="0"/>
              <a:t>Culture</a:t>
            </a:r>
            <a:r>
              <a:rPr lang="en-US" sz="1800" dirty="0"/>
              <a:t>” (routine of using)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20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1195819" y="718165"/>
            <a:ext cx="67434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solidFill>
                  <a:schemeClr val="accent3"/>
                </a:solidFill>
              </a:rPr>
              <a:t>Us &amp; Data</a:t>
            </a:r>
            <a:br>
              <a:rPr lang="en" sz="4800" dirty="0">
                <a:solidFill>
                  <a:schemeClr val="accent3"/>
                </a:solidFill>
              </a:rPr>
            </a:br>
            <a:r>
              <a:rPr lang="en" sz="3000" dirty="0">
                <a:solidFill>
                  <a:schemeClr val="accent3"/>
                </a:solidFill>
              </a:rPr>
              <a:t>Easy Entry</a:t>
            </a:r>
            <a:endParaRPr sz="3000" dirty="0">
              <a:solidFill>
                <a:schemeClr val="accent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40" y="2955042"/>
            <a:ext cx="8289757" cy="888188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1282038" y="3552751"/>
            <a:ext cx="336884" cy="385011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5-Point Star 4"/>
          <p:cNvSpPr/>
          <p:nvPr/>
        </p:nvSpPr>
        <p:spPr>
          <a:xfrm>
            <a:off x="8262647" y="3492594"/>
            <a:ext cx="336884" cy="385011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5526321" y="3513220"/>
            <a:ext cx="336884" cy="385011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6901359" y="3562492"/>
            <a:ext cx="336884" cy="385011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161921" y="2301188"/>
            <a:ext cx="2881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Everyday and Multidisciplinary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566" y="1259416"/>
            <a:ext cx="4223350" cy="2611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34" y="1178983"/>
            <a:ext cx="4353430" cy="269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84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2980" y="3680990"/>
            <a:ext cx="33894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Summary/Comparison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Word 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Phrases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Three word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Two word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4135" y="2354446"/>
            <a:ext cx="42121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Goal:</a:t>
            </a:r>
          </a:p>
          <a:p>
            <a:r>
              <a:rPr lang="en-US" dirty="0"/>
              <a:t>Top Level Summary</a:t>
            </a:r>
          </a:p>
          <a:p>
            <a:r>
              <a:rPr lang="en-US" dirty="0"/>
              <a:t>Generate Questions</a:t>
            </a:r>
          </a:p>
          <a:p>
            <a:r>
              <a:rPr lang="en-US" dirty="0"/>
              <a:t>Validate Inferences</a:t>
            </a:r>
          </a:p>
          <a:p>
            <a:r>
              <a:rPr lang="en-US" dirty="0"/>
              <a:t>Direct Future Analysis</a:t>
            </a:r>
          </a:p>
          <a:p>
            <a:endParaRPr lang="en-US" dirty="0"/>
          </a:p>
        </p:txBody>
      </p:sp>
      <p:pic>
        <p:nvPicPr>
          <p:cNvPr id="6" name="image3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245244" y="522427"/>
            <a:ext cx="2798727" cy="1749604"/>
          </a:xfrm>
          <a:prstGeom prst="rect">
            <a:avLst/>
          </a:prstGeom>
          <a:ln/>
        </p:spPr>
      </p:pic>
      <p:pic>
        <p:nvPicPr>
          <p:cNvPr id="7" name="image7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3264613" y="2860077"/>
            <a:ext cx="5563128" cy="1932013"/>
          </a:xfrm>
          <a:prstGeom prst="rect">
            <a:avLst/>
          </a:prstGeom>
          <a:ln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35" y="197116"/>
            <a:ext cx="3831167" cy="236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88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16" y="631608"/>
            <a:ext cx="3557422" cy="21996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8989" y="327259"/>
            <a:ext cx="4113383" cy="250402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027" name="Picture 3" descr="https://lh4.googleusercontent.com/5AbbaSGf8-HokwbmMjsepfC7dcUfM8UjVnf4G_QnPtsoS7dq5w5b5q16u4cmi69CWdgOoNmM8ddiVnfa3f4tQQvPOy8d6ehe7JqsGM633xbt5LDmfXFDZhkXH1LLhLSmwQ1Z_L_m4g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622" y="3229764"/>
            <a:ext cx="2683933" cy="1404872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lh3.googleusercontent.com/hz6dBTAPS2-xbu5kb7LD9ZV__ViwiHNGI6NspBOipV3UazJDdRFvmPuTKsrzxuMacON1StE-Z8_F3ohTHmLPEtcq8y0u08uQPk0KXR3wKQYZQn1pDHtPP2jtJK92n_YoiMcW8soZi5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914" y="3101349"/>
            <a:ext cx="2126192" cy="1661701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72533" y="3343999"/>
            <a:ext cx="274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Create a </a:t>
            </a:r>
            <a:r>
              <a:rPr lang="en-US" b="1" dirty="0"/>
              <a:t>Data Journal </a:t>
            </a:r>
            <a:r>
              <a:rPr lang="en-US" dirty="0"/>
              <a:t>of data they create (cell phones, usage, location, habits. etc.)</a:t>
            </a:r>
          </a:p>
        </p:txBody>
      </p:sp>
    </p:spTree>
    <p:extLst>
      <p:ext uri="{BB962C8B-B14F-4D97-AF65-F5344CB8AC3E}">
        <p14:creationId xmlns:p14="http://schemas.microsoft.com/office/powerpoint/2010/main" val="3040697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1182069" y="1687566"/>
            <a:ext cx="67434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solidFill>
                  <a:schemeClr val="accent3"/>
                </a:solidFill>
              </a:rPr>
              <a:t>Telling a Story: Styles &amp; Techniques</a:t>
            </a:r>
            <a:endParaRPr sz="4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575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5932814" y="309814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Style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Factoid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Interaction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Comparison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Change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Personal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6029067" y="260190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Techniques</a:t>
            </a:r>
            <a:endParaRPr sz="1800" b="1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Sculpture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Map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Chart of Data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800"/>
              <a:buFont typeface="Nunito"/>
              <a:buAutoNum type="arabicPeriod"/>
            </a:pPr>
            <a:r>
              <a:rPr lang="en" sz="1800" dirty="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Game</a:t>
            </a:r>
            <a:endParaRPr sz="1800" dirty="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" name="Action Button: Help 2">
            <a:hlinkClick r:id="" action="ppaction://noaction" highlightClick="1"/>
          </p:cNvPr>
          <p:cNvSpPr/>
          <p:nvPr/>
        </p:nvSpPr>
        <p:spPr>
          <a:xfrm>
            <a:off x="2110683" y="1024403"/>
            <a:ext cx="2674448" cy="3313841"/>
          </a:xfrm>
          <a:prstGeom prst="actionButtonHelp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947</Words>
  <Application>Microsoft Macintosh PowerPoint</Application>
  <PresentationFormat>On-screen Show (16:9)</PresentationFormat>
  <Paragraphs>218</Paragraphs>
  <Slides>22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Nunito</vt:lpstr>
      <vt:lpstr>Arial</vt:lpstr>
      <vt:lpstr>Proxima Nova</vt:lpstr>
      <vt:lpstr>Alfa Slab One</vt:lpstr>
      <vt:lpstr>Gameday</vt:lpstr>
      <vt:lpstr>Acrobat Document</vt:lpstr>
      <vt:lpstr>RCRV: Building Data Literacy By Adam Talamantes</vt:lpstr>
      <vt:lpstr>Outline</vt:lpstr>
      <vt:lpstr>Issues/Tips</vt:lpstr>
      <vt:lpstr>Us &amp; Data Easy Entry</vt:lpstr>
      <vt:lpstr>PowerPoint Presentation</vt:lpstr>
      <vt:lpstr>PowerPoint Presentation</vt:lpstr>
      <vt:lpstr>PowerPoint Presentation</vt:lpstr>
      <vt:lpstr>Telling a Story: Styles &amp; Techniques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Extension – Topics to Explore</vt:lpstr>
      <vt:lpstr>Making a Data Sculpture</vt:lpstr>
      <vt:lpstr>Lets Build a Data Sculpture!</vt:lpstr>
      <vt:lpstr>PowerPoint Presentation</vt:lpstr>
      <vt:lpstr>PowerPoint Presentation</vt:lpstr>
      <vt:lpstr>Extension - Data Mosaic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SMILE</cp:lastModifiedBy>
  <cp:revision>20</cp:revision>
  <dcterms:modified xsi:type="dcterms:W3CDTF">2021-08-24T21:05:45Z</dcterms:modified>
</cp:coreProperties>
</file>