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Lato" panose="020B0604020202020204" charset="0"/>
      <p:regular r:id="rId11"/>
      <p:bold r:id="rId12"/>
      <p:italic r:id="rId13"/>
      <p:boldItalic r:id="rId14"/>
    </p:embeddedFont>
    <p:embeddedFont>
      <p:font typeface="Raleway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Shape 11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2390266" y="3238450"/>
            <a:ext cx="6331500" cy="1241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hape 6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2" name="Shape 62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buFont typeface="Lato"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har char="●"/>
              <a:defRPr/>
            </a:lvl1pPr>
            <a:lvl2pPr lvl="1" algn="ctr">
              <a:spcBef>
                <a:spcPts val="0"/>
              </a:spcBef>
              <a:buChar char="○"/>
              <a:defRPr/>
            </a:lvl2pPr>
            <a:lvl3pPr lvl="2" algn="ctr">
              <a:spcBef>
                <a:spcPts val="0"/>
              </a:spcBef>
              <a:buChar char="■"/>
              <a:defRPr/>
            </a:lvl3pPr>
            <a:lvl4pPr lvl="3" algn="ctr">
              <a:spcBef>
                <a:spcPts val="0"/>
              </a:spcBef>
              <a:buChar char="●"/>
              <a:defRPr/>
            </a:lvl4pPr>
            <a:lvl5pPr lvl="4" algn="ctr">
              <a:spcBef>
                <a:spcPts val="0"/>
              </a:spcBef>
              <a:buChar char="○"/>
              <a:defRPr/>
            </a:lvl5pPr>
            <a:lvl6pPr lvl="5" algn="ctr">
              <a:spcBef>
                <a:spcPts val="0"/>
              </a:spcBef>
              <a:buChar char="■"/>
              <a:defRPr/>
            </a:lvl6pPr>
            <a:lvl7pPr lvl="6" algn="ctr">
              <a:spcBef>
                <a:spcPts val="0"/>
              </a:spcBef>
              <a:buChar char="●"/>
              <a:defRPr/>
            </a:lvl7pPr>
            <a:lvl8pPr lvl="7" algn="ctr">
              <a:spcBef>
                <a:spcPts val="0"/>
              </a:spcBef>
              <a:buChar char="○"/>
              <a:defRPr/>
            </a:lvl8pPr>
            <a:lvl9pPr lvl="8" algn="ctr">
              <a:spcBef>
                <a:spcPts val="0"/>
              </a:spcBef>
              <a:buChar char="■"/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" name="Shape 1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hape 2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" name="Shape 23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" name="Shape 2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/>
            </a:lvl1pPr>
            <a:lvl2pPr lvl="1">
              <a:spcBef>
                <a:spcPts val="0"/>
              </a:spcBef>
              <a:buChar char="○"/>
              <a:defRPr/>
            </a:lvl2pPr>
            <a:lvl3pPr lvl="2">
              <a:spcBef>
                <a:spcPts val="0"/>
              </a:spcBef>
              <a:buChar char="■"/>
              <a:defRPr/>
            </a:lvl3pPr>
            <a:lvl4pPr lvl="3">
              <a:spcBef>
                <a:spcPts val="0"/>
              </a:spcBef>
              <a:buChar char="●"/>
              <a:defRPr/>
            </a:lvl4pPr>
            <a:lvl5pPr lvl="4">
              <a:spcBef>
                <a:spcPts val="0"/>
              </a:spcBef>
              <a:buChar char="○"/>
              <a:defRPr/>
            </a:lvl5pPr>
            <a:lvl6pPr lvl="5">
              <a:spcBef>
                <a:spcPts val="0"/>
              </a:spcBef>
              <a:buChar char="■"/>
              <a:defRPr/>
            </a:lvl6pPr>
            <a:lvl7pPr lvl="6">
              <a:spcBef>
                <a:spcPts val="0"/>
              </a:spcBef>
              <a:buChar char="●"/>
              <a:defRPr/>
            </a:lvl7pPr>
            <a:lvl8pPr lvl="7">
              <a:spcBef>
                <a:spcPts val="0"/>
              </a:spcBef>
              <a:buChar char="○"/>
              <a:defRPr/>
            </a:lvl8pPr>
            <a:lvl9pPr lvl="8">
              <a:spcBef>
                <a:spcPts val="0"/>
              </a:spcBef>
              <a:buChar char="■"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0" name="Shape 30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" name="Shape 31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2400302" y="1602675"/>
            <a:ext cx="3071400" cy="3002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400"/>
            </a:lvl1pPr>
            <a:lvl2pPr lvl="1">
              <a:spcBef>
                <a:spcPts val="0"/>
              </a:spcBef>
              <a:buSzPct val="100000"/>
              <a:buChar char="○"/>
              <a:defRPr sz="1200"/>
            </a:lvl2pPr>
            <a:lvl3pPr lvl="2">
              <a:spcBef>
                <a:spcPts val="0"/>
              </a:spcBef>
              <a:buSzPct val="100000"/>
              <a:buChar char="■"/>
              <a:defRPr sz="1200"/>
            </a:lvl3pPr>
            <a:lvl4pPr lvl="3">
              <a:spcBef>
                <a:spcPts val="0"/>
              </a:spcBef>
              <a:buSzPct val="100000"/>
              <a:buChar char="●"/>
              <a:defRPr sz="1200"/>
            </a:lvl4pPr>
            <a:lvl5pPr lvl="4">
              <a:spcBef>
                <a:spcPts val="0"/>
              </a:spcBef>
              <a:buSzPct val="100000"/>
              <a:buChar char="○"/>
              <a:defRPr sz="1200"/>
            </a:lvl5pPr>
            <a:lvl6pPr lvl="5">
              <a:spcBef>
                <a:spcPts val="0"/>
              </a:spcBef>
              <a:buSzPct val="100000"/>
              <a:buChar char="■"/>
              <a:defRPr sz="1200"/>
            </a:lvl6pPr>
            <a:lvl7pPr lvl="6">
              <a:spcBef>
                <a:spcPts val="0"/>
              </a:spcBef>
              <a:buSzPct val="100000"/>
              <a:buChar char="●"/>
              <a:defRPr sz="1200"/>
            </a:lvl7pPr>
            <a:lvl8pPr lvl="7">
              <a:spcBef>
                <a:spcPts val="0"/>
              </a:spcBef>
              <a:buSzPct val="100000"/>
              <a:buChar char="○"/>
              <a:defRPr sz="1200"/>
            </a:lvl8pPr>
            <a:lvl9pPr lvl="8">
              <a:spcBef>
                <a:spcPts val="0"/>
              </a:spcBef>
              <a:buSzPct val="1000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5650571" y="1602675"/>
            <a:ext cx="3071400" cy="3002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400"/>
            </a:lvl1pPr>
            <a:lvl2pPr lvl="1">
              <a:spcBef>
                <a:spcPts val="0"/>
              </a:spcBef>
              <a:buSzPct val="100000"/>
              <a:buChar char="○"/>
              <a:defRPr sz="1200"/>
            </a:lvl2pPr>
            <a:lvl3pPr lvl="2">
              <a:spcBef>
                <a:spcPts val="0"/>
              </a:spcBef>
              <a:buSzPct val="100000"/>
              <a:buChar char="■"/>
              <a:defRPr sz="1200"/>
            </a:lvl3pPr>
            <a:lvl4pPr lvl="3">
              <a:spcBef>
                <a:spcPts val="0"/>
              </a:spcBef>
              <a:buSzPct val="100000"/>
              <a:buChar char="●"/>
              <a:defRPr sz="1200"/>
            </a:lvl4pPr>
            <a:lvl5pPr lvl="4">
              <a:spcBef>
                <a:spcPts val="0"/>
              </a:spcBef>
              <a:buSzPct val="100000"/>
              <a:buChar char="○"/>
              <a:defRPr sz="1200"/>
            </a:lvl5pPr>
            <a:lvl6pPr lvl="5">
              <a:spcBef>
                <a:spcPts val="0"/>
              </a:spcBef>
              <a:buSzPct val="100000"/>
              <a:buChar char="■"/>
              <a:defRPr sz="1200"/>
            </a:lvl6pPr>
            <a:lvl7pPr lvl="6">
              <a:spcBef>
                <a:spcPts val="0"/>
              </a:spcBef>
              <a:buSzPct val="100000"/>
              <a:buChar char="●"/>
              <a:defRPr sz="1200"/>
            </a:lvl7pPr>
            <a:lvl8pPr lvl="7">
              <a:spcBef>
                <a:spcPts val="0"/>
              </a:spcBef>
              <a:buSzPct val="100000"/>
              <a:buChar char="○"/>
              <a:defRPr sz="1200"/>
            </a:lvl8pPr>
            <a:lvl9pPr lvl="8">
              <a:spcBef>
                <a:spcPts val="0"/>
              </a:spcBef>
              <a:buSzPct val="1000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hape 4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9500" y="1846803"/>
            <a:ext cx="2808000" cy="2806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200"/>
            </a:lvl1pPr>
            <a:lvl2pPr lvl="1">
              <a:spcBef>
                <a:spcPts val="0"/>
              </a:spcBef>
              <a:buSzPct val="100000"/>
              <a:buChar char="○"/>
              <a:defRPr sz="1200"/>
            </a:lvl2pPr>
            <a:lvl3pPr lvl="2">
              <a:spcBef>
                <a:spcPts val="0"/>
              </a:spcBef>
              <a:buSzPct val="100000"/>
              <a:buChar char="■"/>
              <a:defRPr sz="1200"/>
            </a:lvl3pPr>
            <a:lvl4pPr lvl="3">
              <a:spcBef>
                <a:spcPts val="0"/>
              </a:spcBef>
              <a:buSzPct val="100000"/>
              <a:buChar char="●"/>
              <a:defRPr sz="1200"/>
            </a:lvl4pPr>
            <a:lvl5pPr lvl="4">
              <a:spcBef>
                <a:spcPts val="0"/>
              </a:spcBef>
              <a:buSzPct val="100000"/>
              <a:buChar char="○"/>
              <a:defRPr sz="1200"/>
            </a:lvl5pPr>
            <a:lvl6pPr lvl="5">
              <a:spcBef>
                <a:spcPts val="0"/>
              </a:spcBef>
              <a:buSzPct val="100000"/>
              <a:buChar char="■"/>
              <a:defRPr sz="1200"/>
            </a:lvl6pPr>
            <a:lvl7pPr lvl="6">
              <a:spcBef>
                <a:spcPts val="0"/>
              </a:spcBef>
              <a:buSzPct val="100000"/>
              <a:buChar char="●"/>
              <a:defRPr sz="1200"/>
            </a:lvl7pPr>
            <a:lvl8pPr lvl="7">
              <a:spcBef>
                <a:spcPts val="0"/>
              </a:spcBef>
              <a:buSzPct val="100000"/>
              <a:buChar char="○"/>
              <a:defRPr sz="1200"/>
            </a:lvl8pPr>
            <a:lvl9pPr lvl="8">
              <a:spcBef>
                <a:spcPts val="0"/>
              </a:spcBef>
              <a:buSzPct val="1000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hape 4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283103" y="712140"/>
            <a:ext cx="6244200" cy="3835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50" name="Shape 5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buClr>
                <a:schemeClr val="dk1"/>
              </a:buClr>
              <a:buSzPct val="100000"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ubTitle" idx="1"/>
          </p:nvPr>
        </p:nvSpPr>
        <p:spPr>
          <a:xfrm>
            <a:off x="265500" y="2735370"/>
            <a:ext cx="4045200" cy="13454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Char char="●"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Char char="○"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Char char="■"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Char char="●"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Char char="○"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Char char="■"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Char char="●"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Char char="○"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hape 56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" name="Shape 5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●"/>
              <a:defRPr/>
            </a:lvl1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 lang="en" sz="10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push dir="r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Case Study: Should Dinosaurs be “Cloned” from Ancient DNA?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subTitle" idx="1"/>
          </p:nvPr>
        </p:nvSpPr>
        <p:spPr>
          <a:xfrm>
            <a:off x="2390275" y="3766425"/>
            <a:ext cx="6331500" cy="866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Adapted from Constance M. Soja and Deborah Huerta’s “Should Dinosaurs be ‘Cloned’ from Ancient DNA?”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we know so far...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en" dirty="0"/>
              <a:t>Dinosaurs were large, lizard-like creatures that lived millions of years ago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en" dirty="0"/>
              <a:t>They were the dominant life form on Earth for over 100 million years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en" dirty="0"/>
              <a:t>In the time since dinosaurs lived, many large animals have lived on the Earth in the environments that humans have not inhabited</a:t>
            </a:r>
          </a:p>
          <a:p>
            <a:pPr marL="457200" lvl="0" indent="-228600">
              <a:spcBef>
                <a:spcPts val="0"/>
              </a:spcBef>
              <a:spcAft>
                <a:spcPts val="0"/>
              </a:spcAft>
            </a:pPr>
            <a:r>
              <a:rPr lang="en" dirty="0"/>
              <a:t>Any decision about reintroducing dinosaurs onto the Earth will be a landmark decision</a:t>
            </a:r>
          </a:p>
        </p:txBody>
      </p:sp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" y="2002850"/>
            <a:ext cx="2528574" cy="174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Today’s Goal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Research scientific arguments from opposing viewpoints on whether or not to recreate dinosaurs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Engage in a thoughtful debate over those arguments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Come to a final decision about the reintroduction of dinosaurs into the world </a:t>
            </a:r>
          </a:p>
        </p:txBody>
      </p:sp>
      <p:pic>
        <p:nvPicPr>
          <p:cNvPr id="87" name="Shape 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0262" y="2909850"/>
            <a:ext cx="2562225" cy="179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you will need to know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What ethical considerations will need to be made in order to properly clone dinosaurs?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Why is making this type of decision important?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What are the potential dangers and/or benefits of using cloning for this type of animal?</a:t>
            </a:r>
          </a:p>
        </p:txBody>
      </p:sp>
      <p:pic>
        <p:nvPicPr>
          <p:cNvPr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7075" y="1524025"/>
            <a:ext cx="2095449" cy="2095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Case Study: Cloning Dinosaurs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2410112" y="1443375"/>
            <a:ext cx="6321600" cy="3002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Aft>
                <a:spcPts val="0"/>
              </a:spcAft>
            </a:pPr>
            <a:r>
              <a:rPr lang="en" dirty="0"/>
              <a:t>You will be engaging in a debate over whether or not to reintroduce dinosaurs into the environment</a:t>
            </a:r>
          </a:p>
          <a:p>
            <a:pPr marL="457200" lvl="0" indent="-228600" rtl="0">
              <a:spcAft>
                <a:spcPts val="0"/>
              </a:spcAft>
            </a:pPr>
            <a:r>
              <a:rPr lang="en" dirty="0"/>
              <a:t>Role Assignments:</a:t>
            </a:r>
          </a:p>
          <a:p>
            <a:pPr marL="914400" lvl="1" indent="-228600" rtl="0">
              <a:spcAft>
                <a:spcPts val="0"/>
              </a:spcAft>
            </a:pPr>
            <a:r>
              <a:rPr lang="en" b="1" dirty="0"/>
              <a:t>High Court Judges</a:t>
            </a:r>
            <a:r>
              <a:rPr lang="en" dirty="0"/>
              <a:t>: Responsible for making final decision after hearing from two teams of specialists</a:t>
            </a:r>
          </a:p>
          <a:p>
            <a:pPr marL="914400" lvl="1" indent="-228600" rtl="0">
              <a:spcAft>
                <a:spcPts val="0"/>
              </a:spcAft>
            </a:pPr>
            <a:r>
              <a:rPr lang="en" dirty="0"/>
              <a:t>Two Teams: One for and one against Cloning</a:t>
            </a:r>
          </a:p>
          <a:p>
            <a:pPr marL="1371600" lvl="2" indent="-228600" rtl="0">
              <a:lnSpc>
                <a:spcPct val="115000"/>
              </a:lnSpc>
              <a:spcAft>
                <a:spcPts val="0"/>
              </a:spcAft>
            </a:pPr>
            <a:r>
              <a:rPr lang="en" dirty="0"/>
              <a:t>Each team is responsible for presenting specialists who do or not recommend dinosaur cloning</a:t>
            </a:r>
          </a:p>
          <a:p>
            <a:pPr marL="1371600" lvl="2" indent="-228600" rtl="0">
              <a:spcAft>
                <a:spcPts val="0"/>
              </a:spcAft>
            </a:pPr>
            <a:r>
              <a:rPr lang="en" dirty="0"/>
              <a:t>Specialists: </a:t>
            </a:r>
            <a:r>
              <a:rPr lang="en" b="1" dirty="0"/>
              <a:t>Investors</a:t>
            </a:r>
            <a:r>
              <a:rPr lang="en" dirty="0"/>
              <a:t>, </a:t>
            </a:r>
            <a:r>
              <a:rPr lang="en" b="1" dirty="0"/>
              <a:t>Ethicists</a:t>
            </a:r>
            <a:r>
              <a:rPr lang="en" dirty="0"/>
              <a:t>, </a:t>
            </a:r>
            <a:r>
              <a:rPr lang="en" b="1" dirty="0"/>
              <a:t>Paleontologists</a:t>
            </a:r>
            <a:r>
              <a:rPr lang="en" dirty="0"/>
              <a:t>, </a:t>
            </a:r>
            <a:r>
              <a:rPr lang="en" b="1" dirty="0"/>
              <a:t>Geneticists</a:t>
            </a:r>
            <a:r>
              <a:rPr lang="en" dirty="0"/>
              <a:t>, </a:t>
            </a:r>
            <a:r>
              <a:rPr lang="en" b="1" dirty="0"/>
              <a:t>Veterinarians</a:t>
            </a:r>
            <a:r>
              <a:rPr lang="en" dirty="0"/>
              <a:t>, and </a:t>
            </a:r>
            <a:r>
              <a:rPr lang="en" b="1" dirty="0"/>
              <a:t>Citizens</a:t>
            </a:r>
          </a:p>
          <a:p>
            <a:pPr marL="914400" lvl="1" indent="-228600">
              <a:spcAft>
                <a:spcPts val="0"/>
              </a:spcAft>
            </a:pPr>
            <a:r>
              <a:rPr lang="en" dirty="0"/>
              <a:t>“</a:t>
            </a:r>
            <a:r>
              <a:rPr lang="en" b="1" dirty="0"/>
              <a:t>Team Leader</a:t>
            </a:r>
            <a:r>
              <a:rPr lang="en" dirty="0"/>
              <a:t>”: Head of each team and helps guide discussion and questioning during the debate</a:t>
            </a:r>
          </a:p>
        </p:txBody>
      </p:sp>
      <p:pic>
        <p:nvPicPr>
          <p:cNvPr id="101" name="Shape 1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0075" y="1438275"/>
            <a:ext cx="2009775" cy="2266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Individual Specialist and Team Responsibilities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en" dirty="0"/>
              <a:t>Each person represents a specialist in a field related to the potential reintroduction of dinosaurs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en" dirty="0"/>
              <a:t>Use the presented research and any other information found in textbooks or other sources to create an argument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en" dirty="0"/>
              <a:t>Prepare a one-page, handwritten report in your own words representing your position</a:t>
            </a:r>
          </a:p>
          <a:p>
            <a:pPr marL="457200" lvl="0" indent="-228600">
              <a:spcBef>
                <a:spcPts val="0"/>
              </a:spcBef>
              <a:spcAft>
                <a:spcPts val="0"/>
              </a:spcAft>
            </a:pPr>
            <a:r>
              <a:rPr lang="en" dirty="0"/>
              <a:t>“Team Leader”: Create 1 or 2 questions to ask the other team’s leader</a:t>
            </a:r>
          </a:p>
        </p:txBody>
      </p:sp>
      <p:pic>
        <p:nvPicPr>
          <p:cNvPr id="108" name="Shape 10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" y="2387362"/>
            <a:ext cx="2577925" cy="1419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Judges’ Responsibilities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en" dirty="0"/>
              <a:t>Highly-educated, moral decision makers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en" dirty="0"/>
              <a:t>Research together both sides of the issue to learn everything possible about the case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</a:pPr>
            <a:r>
              <a:rPr lang="en" dirty="0"/>
              <a:t>Prepare a half-page, handwritten report with your position (for or against) before hearing the debate in class</a:t>
            </a:r>
          </a:p>
          <a:p>
            <a:pPr marL="457200" lvl="0" indent="-228600">
              <a:spcBef>
                <a:spcPts val="0"/>
              </a:spcBef>
              <a:spcAft>
                <a:spcPts val="0"/>
              </a:spcAft>
            </a:pPr>
            <a:r>
              <a:rPr lang="en" dirty="0"/>
              <a:t>Have a “Chief Judge” who decides the order of the speakers for each team</a:t>
            </a:r>
          </a:p>
        </p:txBody>
      </p:sp>
      <p:pic>
        <p:nvPicPr>
          <p:cNvPr id="115" name="Shape 1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949" y="2239725"/>
            <a:ext cx="2460150" cy="17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Class Responsibilities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2410112" y="1595775"/>
            <a:ext cx="6321600" cy="30023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Have a lively and educated debate over cloning dinosaurs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Create a final project summarizing the result of the judges’ decision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Examples: courtroom video, music video, poster highlighting key points, etc. </a:t>
            </a:r>
          </a:p>
        </p:txBody>
      </p:sp>
      <p:pic>
        <p:nvPicPr>
          <p:cNvPr id="122" name="Shape 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" y="2049250"/>
            <a:ext cx="2095449" cy="2095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wiss-2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441</Words>
  <Application>Microsoft Office PowerPoint</Application>
  <PresentationFormat>On-screen Show (16:9)</PresentationFormat>
  <Paragraphs>37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Lato</vt:lpstr>
      <vt:lpstr>Raleway</vt:lpstr>
      <vt:lpstr>swiss-2</vt:lpstr>
      <vt:lpstr>Case Study: Should Dinosaurs be “Cloned” from Ancient DNA?</vt:lpstr>
      <vt:lpstr>What we know so far...</vt:lpstr>
      <vt:lpstr>Today’s Goal</vt:lpstr>
      <vt:lpstr>What you will need to know</vt:lpstr>
      <vt:lpstr>Case Study: Cloning Dinosaurs</vt:lpstr>
      <vt:lpstr>Individual Specialist and Team Responsibilities</vt:lpstr>
      <vt:lpstr>Judges’ Responsibilities</vt:lpstr>
      <vt:lpstr>Class Responsibilities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Study: Should Dinosaurs be “Cloned” from Ancient DNA?</dc:title>
  <dc:creator>August</dc:creator>
  <cp:lastModifiedBy>Besser, August Dane</cp:lastModifiedBy>
  <cp:revision>1</cp:revision>
  <dcterms:modified xsi:type="dcterms:W3CDTF">2017-08-04T19:00:15Z</dcterms:modified>
</cp:coreProperties>
</file>