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13"/>
  </p:notesMasterIdLst>
  <p:handoutMasterIdLst>
    <p:handoutMasterId r:id="rId14"/>
  </p:handoutMasterIdLst>
  <p:sldIdLst>
    <p:sldId id="265" r:id="rId2"/>
    <p:sldId id="273" r:id="rId3"/>
    <p:sldId id="280" r:id="rId4"/>
    <p:sldId id="276" r:id="rId5"/>
    <p:sldId id="281" r:id="rId6"/>
    <p:sldId id="275" r:id="rId7"/>
    <p:sldId id="282" r:id="rId8"/>
    <p:sldId id="277" r:id="rId9"/>
    <p:sldId id="283" r:id="rId10"/>
    <p:sldId id="278" r:id="rId11"/>
    <p:sldId id="284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93D81CF-94F2-401A-BA57-92F5A7B2D0C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706" autoAdjust="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1986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EA5F0D-C1DC-412F-A146-DDB3A74B588F}" type="datetimeFigureOut">
              <a:rPr lang="en-US"/>
              <a:t>7/23/2018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AE14B8-3CC9-472D-9BC5-A84D80684DE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CDE508-72C8-4AB5-AA9C-1584D31690E0}" type="datetimeFigureOut">
              <a:rPr lang="en-US"/>
              <a:t>7/23/2018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B667E1-E601-4AAF-B95C-B25720D70A6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7/23/2018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32844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158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364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359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6593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7D43D-6574-4C7B-808D-C6C12215A4D4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CE5F2-81AA-4605-B028-6FBA39105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435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977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940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 smtClean="0"/>
              <a:pPr/>
              <a:t>7/23/2018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065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92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9E583DDF-CA54-461A-A486-592D2374C532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431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9E583DDF-CA54-461A-A486-592D2374C532}" type="datetimeFigureOut">
              <a:rPr lang="en-US" smtClean="0"/>
              <a:pPr/>
              <a:t>7/23/2018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CA8D9AD5-F248-4919-864A-CFD76CC027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396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Methods of Genetic Modification in Plants</a:t>
            </a:r>
          </a:p>
        </p:txBody>
      </p:sp>
    </p:spTree>
    <p:extLst>
      <p:ext uri="{BB962C8B-B14F-4D97-AF65-F5344CB8AC3E}">
        <p14:creationId xmlns:p14="http://schemas.microsoft.com/office/powerpoint/2010/main" val="2798809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036610" y="428739"/>
            <a:ext cx="6118780" cy="960361"/>
          </a:xfrm>
        </p:spPr>
        <p:txBody>
          <a:bodyPr/>
          <a:lstStyle/>
          <a:p>
            <a:r>
              <a:rPr lang="en-US" dirty="0"/>
              <a:t>Gene editing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332510" y="1574655"/>
            <a:ext cx="11554690" cy="754861"/>
          </a:xfrm>
        </p:spPr>
        <p:txBody>
          <a:bodyPr/>
          <a:lstStyle/>
          <a:p>
            <a:r>
              <a:rPr lang="en-US" b="1" u="sng" dirty="0"/>
              <a:t>Definition</a:t>
            </a:r>
            <a:r>
              <a:rPr lang="en-US" dirty="0"/>
              <a:t>: The process of using enzymes to cut, replace, or insert genes within a plant’s DNA to affect its traits.</a:t>
            </a:r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265E2FB-16A7-4C70-B4C9-818437D51BAA}"/>
              </a:ext>
            </a:extLst>
          </p:cNvPr>
          <p:cNvSpPr txBox="1">
            <a:spLocks/>
          </p:cNvSpPr>
          <p:nvPr/>
        </p:nvSpPr>
        <p:spPr>
          <a:xfrm>
            <a:off x="263238" y="2224116"/>
            <a:ext cx="5846617" cy="19201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b="1" u="sng" dirty="0"/>
              <a:t>FACTS:</a:t>
            </a:r>
          </a:p>
          <a:p>
            <a:pPr lvl="0"/>
            <a:r>
              <a:rPr lang="en-US" dirty="0"/>
              <a:t>The process of using enzymes to cut, replace, or insert genes at a specific location within a plant’s DNA.</a:t>
            </a:r>
          </a:p>
          <a:p>
            <a:pPr lvl="0"/>
            <a:r>
              <a:rPr lang="en-US" dirty="0"/>
              <a:t>Targeted to affect the expression of a specific trait within that species.</a:t>
            </a:r>
          </a:p>
          <a:p>
            <a:pPr lvl="0"/>
            <a:r>
              <a:rPr lang="en-US" dirty="0"/>
              <a:t>Results in immediate and exact change to the DNA sequence.</a:t>
            </a:r>
          </a:p>
          <a:p>
            <a:pPr lvl="0"/>
            <a:r>
              <a:rPr lang="en-US" dirty="0"/>
              <a:t>Requires expertise and specialized equipment – technology is rapidly advancing</a:t>
            </a:r>
          </a:p>
          <a:p>
            <a:pPr lvl="0"/>
            <a:r>
              <a:rPr lang="en-US" dirty="0"/>
              <a:t>Utilizes DNA from another organism, either of the same species (</a:t>
            </a:r>
            <a:r>
              <a:rPr lang="en-US" i="1" dirty="0" err="1"/>
              <a:t>cis</a:t>
            </a:r>
            <a:r>
              <a:rPr lang="en-US" dirty="0" err="1"/>
              <a:t>genic</a:t>
            </a:r>
            <a:r>
              <a:rPr lang="en-US" dirty="0"/>
              <a:t>) or another species (</a:t>
            </a:r>
            <a:r>
              <a:rPr lang="en-US" i="1" dirty="0"/>
              <a:t>trans</a:t>
            </a:r>
            <a:r>
              <a:rPr lang="en-US" dirty="0"/>
              <a:t>genic).</a:t>
            </a: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09E8EAE7-E772-4953-8B4D-1E1D31FDF0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82342" y="5983641"/>
            <a:ext cx="209232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Photo Credit: Vox Media</a:t>
            </a:r>
          </a:p>
        </p:txBody>
      </p:sp>
      <p:pic>
        <p:nvPicPr>
          <p:cNvPr id="11" name="Picture 10" descr="Related image">
            <a:extLst>
              <a:ext uri="{FF2B5EF4-FFF2-40B4-BE49-F238E27FC236}">
                <a16:creationId xmlns:a16="http://schemas.microsoft.com/office/drawing/2014/main" id="{B865F681-AAF8-4AFA-BDA6-E86AD609731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416099"/>
            <a:ext cx="5665011" cy="35393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8282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036610" y="193212"/>
            <a:ext cx="6118780" cy="960361"/>
          </a:xfrm>
        </p:spPr>
        <p:txBody>
          <a:bodyPr/>
          <a:lstStyle/>
          <a:p>
            <a:r>
              <a:rPr lang="en-US" dirty="0"/>
              <a:t>Gene editing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265E2FB-16A7-4C70-B4C9-818437D51BAA}"/>
              </a:ext>
            </a:extLst>
          </p:cNvPr>
          <p:cNvSpPr txBox="1">
            <a:spLocks/>
          </p:cNvSpPr>
          <p:nvPr/>
        </p:nvSpPr>
        <p:spPr>
          <a:xfrm>
            <a:off x="120230" y="1268034"/>
            <a:ext cx="5846617" cy="19201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b="1" u="sng" dirty="0"/>
              <a:t>ADVANTAGES:</a:t>
            </a:r>
          </a:p>
          <a:p>
            <a:pPr lvl="0" fontAlgn="base"/>
            <a:r>
              <a:rPr lang="en-US" dirty="0"/>
              <a:t>Allows specific and exact changes to a genome by making additions, deletions, or specific changes to a DNA sequence, which affects the expressed trait. </a:t>
            </a:r>
          </a:p>
          <a:p>
            <a:pPr lvl="0" fontAlgn="base"/>
            <a:r>
              <a:rPr lang="en-US" dirty="0"/>
              <a:t>Faster than conventional breathing </a:t>
            </a:r>
          </a:p>
          <a:p>
            <a:pPr lvl="0" fontAlgn="base"/>
            <a:r>
              <a:rPr lang="en-US" dirty="0"/>
              <a:t>Can use </a:t>
            </a:r>
            <a:r>
              <a:rPr lang="en-US" dirty="0" err="1"/>
              <a:t>cisgenes</a:t>
            </a:r>
            <a:r>
              <a:rPr lang="en-US" dirty="0"/>
              <a:t> (from the same or an infertile species) or transgenes from another species). </a:t>
            </a:r>
          </a:p>
          <a:p>
            <a:pPr lvl="0" fontAlgn="base"/>
            <a:r>
              <a:rPr lang="en-US" dirty="0"/>
              <a:t>Allows scientists to specifically target the gene associated with the trait they are trying to produce in the plant (e.g. insect resistance, drought tolerance, yield, nutritional value). </a:t>
            </a:r>
          </a:p>
          <a:p>
            <a:pPr lvl="0" fontAlgn="base"/>
            <a:r>
              <a:rPr lang="en-US" dirty="0"/>
              <a:t>Trait is immediately inserted and able to be passed on to offspring. </a:t>
            </a:r>
          </a:p>
          <a:p>
            <a:r>
              <a:rPr lang="en-US" dirty="0"/>
              <a:t>May reduce environmental impacts associated with farming (increased yield requiring less land to be farmed, less quantity of herbicides/pesticides required). </a:t>
            </a:r>
            <a:endParaRPr lang="en-US" sz="20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6C062C8-BEE9-4937-B125-9BB3DB44B582}"/>
              </a:ext>
            </a:extLst>
          </p:cNvPr>
          <p:cNvSpPr txBox="1">
            <a:spLocks/>
          </p:cNvSpPr>
          <p:nvPr/>
        </p:nvSpPr>
        <p:spPr>
          <a:xfrm>
            <a:off x="6225155" y="1268034"/>
            <a:ext cx="6082144" cy="300075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b="1" u="sng" dirty="0"/>
              <a:t>CONSIDERATIONS:</a:t>
            </a:r>
          </a:p>
          <a:p>
            <a:pPr lvl="0" fontAlgn="base"/>
            <a:r>
              <a:rPr lang="en-US" dirty="0"/>
              <a:t>Requires skill, knowledge, and special equipment to be effective.  </a:t>
            </a:r>
          </a:p>
          <a:p>
            <a:pPr lvl="0" fontAlgn="base"/>
            <a:r>
              <a:rPr lang="en-US" dirty="0"/>
              <a:t>Some consumers are concerned about the concept and the lack of understanding about the various long-term effects and unintended consequences.  </a:t>
            </a:r>
          </a:p>
          <a:p>
            <a:pPr lvl="0" fontAlgn="base"/>
            <a:r>
              <a:rPr lang="en-US" dirty="0"/>
              <a:t>May contribute to increased populations of pesticide- and herbicide-resistant pests and weeds. </a:t>
            </a:r>
          </a:p>
          <a:p>
            <a:pPr lvl="0" fontAlgn="base"/>
            <a:r>
              <a:rPr lang="en-US" dirty="0"/>
              <a:t>Need to screen large populations of organisms to identify the gene associated with a given trait. </a:t>
            </a:r>
          </a:p>
          <a:p>
            <a:pPr lvl="0" fontAlgn="base"/>
            <a:r>
              <a:rPr lang="en-US" dirty="0"/>
              <a:t>May be an increased risk of allergies or food intolerance. </a:t>
            </a:r>
          </a:p>
          <a:p>
            <a:pPr lvl="0" fontAlgn="base"/>
            <a:r>
              <a:rPr lang="en-US" dirty="0"/>
              <a:t>Monoculture farming reduces biodiversity. </a:t>
            </a:r>
          </a:p>
        </p:txBody>
      </p:sp>
    </p:spTree>
    <p:extLst>
      <p:ext uri="{BB962C8B-B14F-4D97-AF65-F5344CB8AC3E}">
        <p14:creationId xmlns:p14="http://schemas.microsoft.com/office/powerpoint/2010/main" val="1770061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036610" y="372218"/>
            <a:ext cx="6118780" cy="960361"/>
          </a:xfrm>
        </p:spPr>
        <p:txBody>
          <a:bodyPr/>
          <a:lstStyle/>
          <a:p>
            <a:r>
              <a:rPr lang="en-US" dirty="0"/>
              <a:t>Natural SELECTION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332510" y="1574655"/>
            <a:ext cx="11554690" cy="754861"/>
          </a:xfrm>
        </p:spPr>
        <p:txBody>
          <a:bodyPr/>
          <a:lstStyle/>
          <a:p>
            <a:pPr marL="0" indent="0" algn="ctr">
              <a:buNone/>
            </a:pPr>
            <a:r>
              <a:rPr lang="en-US" b="1" u="sng" dirty="0"/>
              <a:t>Definition</a:t>
            </a:r>
            <a:r>
              <a:rPr lang="en-US" dirty="0"/>
              <a:t>: Breeding two compatible species to create an offspring, which may or may not have the desired traits.</a:t>
            </a:r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265E2FB-16A7-4C70-B4C9-818437D51BAA}"/>
              </a:ext>
            </a:extLst>
          </p:cNvPr>
          <p:cNvSpPr txBox="1">
            <a:spLocks/>
          </p:cNvSpPr>
          <p:nvPr/>
        </p:nvSpPr>
        <p:spPr>
          <a:xfrm>
            <a:off x="510352" y="2682431"/>
            <a:ext cx="5585648" cy="34504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b="1" u="sng" dirty="0"/>
              <a:t>FACTS:</a:t>
            </a:r>
          </a:p>
          <a:p>
            <a:pPr lvl="0"/>
            <a:r>
              <a:rPr lang="en-US" dirty="0"/>
              <a:t>Breeding two compatible species to create an offspring, which may or may not have the desired traits.</a:t>
            </a:r>
          </a:p>
          <a:p>
            <a:pPr lvl="0"/>
            <a:r>
              <a:rPr lang="en-US" dirty="0"/>
              <a:t>Occurs naturally without any intentional human intervention.</a:t>
            </a:r>
          </a:p>
          <a:p>
            <a:pPr lvl="0"/>
            <a:r>
              <a:rPr lang="en-US" dirty="0"/>
              <a:t>Traditional laws of heredity and inheritance determine which traits will be expressed in offspring.</a:t>
            </a:r>
          </a:p>
          <a:p>
            <a:pPr lvl="0"/>
            <a:r>
              <a:rPr lang="en-US" dirty="0"/>
              <a:t>If an organism has a trait that is of benefit, this it will have a greater chance of reproducing and passing on that gene (e.g. “survival of the fittest”). </a:t>
            </a:r>
          </a:p>
        </p:txBody>
      </p:sp>
      <p:pic>
        <p:nvPicPr>
          <p:cNvPr id="7" name="Picture 6" descr="Related image">
            <a:extLst>
              <a:ext uri="{FF2B5EF4-FFF2-40B4-BE49-F238E27FC236}">
                <a16:creationId xmlns:a16="http://schemas.microsoft.com/office/drawing/2014/main" id="{67A5F8C3-06B5-46FB-AEB1-4072D78C91D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2566" y="2329516"/>
            <a:ext cx="5585647" cy="415626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95955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036610" y="372218"/>
            <a:ext cx="6118780" cy="960361"/>
          </a:xfrm>
        </p:spPr>
        <p:txBody>
          <a:bodyPr/>
          <a:lstStyle/>
          <a:p>
            <a:r>
              <a:rPr lang="en-US" dirty="0"/>
              <a:t>Natural SELECTION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265E2FB-16A7-4C70-B4C9-818437D51BAA}"/>
              </a:ext>
            </a:extLst>
          </p:cNvPr>
          <p:cNvSpPr txBox="1">
            <a:spLocks/>
          </p:cNvSpPr>
          <p:nvPr/>
        </p:nvSpPr>
        <p:spPr>
          <a:xfrm>
            <a:off x="235528" y="1676400"/>
            <a:ext cx="6030056" cy="19201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b="1" u="sng" dirty="0"/>
              <a:t>ADVANTAGES:</a:t>
            </a:r>
          </a:p>
          <a:p>
            <a:pPr lvl="0"/>
            <a:r>
              <a:rPr lang="en-US" sz="1600" dirty="0"/>
              <a:t>Occurs naturally without any intentional human intervention.</a:t>
            </a:r>
          </a:p>
          <a:p>
            <a:r>
              <a:rPr lang="en-US" sz="1600" dirty="0"/>
              <a:t>Low cost - does not require special equipment or knowledge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6C062C8-BEE9-4937-B125-9BB3DB44B582}"/>
              </a:ext>
            </a:extLst>
          </p:cNvPr>
          <p:cNvSpPr txBox="1">
            <a:spLocks/>
          </p:cNvSpPr>
          <p:nvPr/>
        </p:nvSpPr>
        <p:spPr>
          <a:xfrm>
            <a:off x="6096000" y="1676400"/>
            <a:ext cx="6030056" cy="300075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b="1" u="sng" dirty="0"/>
              <a:t>CONSIDERATIONS:</a:t>
            </a:r>
          </a:p>
          <a:p>
            <a:pPr lvl="0" fontAlgn="base"/>
            <a:r>
              <a:rPr lang="en-US" dirty="0"/>
              <a:t>Not able to target specific traits to be carried forward to the next generation.  </a:t>
            </a:r>
          </a:p>
          <a:p>
            <a:pPr lvl="0" fontAlgn="base"/>
            <a:r>
              <a:rPr lang="en-US" dirty="0"/>
              <a:t>Multiple generations required. </a:t>
            </a:r>
          </a:p>
          <a:p>
            <a:pPr lvl="0" fontAlgn="base"/>
            <a:r>
              <a:rPr lang="en-US" dirty="0"/>
              <a:t>Limited to the genes already found in the genome of the species. </a:t>
            </a:r>
          </a:p>
          <a:p>
            <a:pPr lvl="0" fontAlgn="base"/>
            <a:r>
              <a:rPr lang="en-US" dirty="0"/>
              <a:t>Laws of inheritance may limit the inheritance of a trait, especially if it is recessive. </a:t>
            </a:r>
          </a:p>
          <a:p>
            <a:r>
              <a:rPr lang="en-US" dirty="0"/>
              <a:t>Future generations may not retain the trait if it isn't genetically based. 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38051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036610" y="262479"/>
            <a:ext cx="6118780" cy="845885"/>
          </a:xfrm>
        </p:spPr>
        <p:txBody>
          <a:bodyPr>
            <a:normAutofit/>
          </a:bodyPr>
          <a:lstStyle/>
          <a:p>
            <a:r>
              <a:rPr lang="en-US" dirty="0"/>
              <a:t>Selective breeding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318655" y="1338971"/>
            <a:ext cx="11554690" cy="754861"/>
          </a:xfrm>
        </p:spPr>
        <p:txBody>
          <a:bodyPr/>
          <a:lstStyle/>
          <a:p>
            <a:pPr marL="0" indent="0" algn="ctr">
              <a:buNone/>
            </a:pPr>
            <a:r>
              <a:rPr lang="en-US" b="1" u="sng" dirty="0"/>
              <a:t>Definition</a:t>
            </a:r>
            <a:r>
              <a:rPr lang="en-US" dirty="0"/>
              <a:t>: The multi-generational process of breeding same-species organisms with desirable characteristics to produce an offspring that exhibits the desirable trait.</a:t>
            </a:r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265E2FB-16A7-4C70-B4C9-818437D51BAA}"/>
              </a:ext>
            </a:extLst>
          </p:cNvPr>
          <p:cNvSpPr txBox="1">
            <a:spLocks/>
          </p:cNvSpPr>
          <p:nvPr/>
        </p:nvSpPr>
        <p:spPr>
          <a:xfrm>
            <a:off x="280555" y="2397483"/>
            <a:ext cx="7280564" cy="32975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b="1" u="sng" dirty="0"/>
              <a:t>FACTS:</a:t>
            </a:r>
          </a:p>
          <a:p>
            <a:pPr lvl="0"/>
            <a:r>
              <a:rPr lang="en-US" dirty="0"/>
              <a:t>The multi-generational process of breeding same-species organisms with desirable characteristics to produce offspring that exhibit the desirable trait.</a:t>
            </a:r>
          </a:p>
          <a:p>
            <a:pPr lvl="0"/>
            <a:r>
              <a:rPr lang="en-US" dirty="0"/>
              <a:t>Process used to domesticate plants by early farmers 10,000 years ago.</a:t>
            </a:r>
          </a:p>
          <a:p>
            <a:pPr lvl="0"/>
            <a:r>
              <a:rPr lang="en-US" dirty="0"/>
              <a:t>Farmers select for specific traits they would like to be passed down to future generations. </a:t>
            </a:r>
          </a:p>
          <a:p>
            <a:pPr lvl="0"/>
            <a:r>
              <a:rPr lang="en-US" dirty="0"/>
              <a:t>Reduces genetic diversity within the species. </a:t>
            </a:r>
          </a:p>
          <a:p>
            <a:pPr marL="0" indent="0">
              <a:buNone/>
            </a:pPr>
            <a:r>
              <a:rPr lang="en-US" sz="1600" dirty="0"/>
              <a:t>.</a:t>
            </a:r>
            <a:endParaRPr lang="en-US" sz="1400" dirty="0"/>
          </a:p>
        </p:txBody>
      </p:sp>
      <p:pic>
        <p:nvPicPr>
          <p:cNvPr id="8" name="Picture 7" descr="Image result for selective breeding diagram">
            <a:extLst>
              <a:ext uri="{FF2B5EF4-FFF2-40B4-BE49-F238E27FC236}">
                <a16:creationId xmlns:a16="http://schemas.microsoft.com/office/drawing/2014/main" id="{3E1A813C-D712-437D-ABC1-CD04C53A75BD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92" r="6841" b="15534"/>
          <a:stretch/>
        </p:blipFill>
        <p:spPr bwMode="auto">
          <a:xfrm>
            <a:off x="7637318" y="2470527"/>
            <a:ext cx="4274127" cy="315143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Text Box 2">
            <a:extLst>
              <a:ext uri="{FF2B5EF4-FFF2-40B4-BE49-F238E27FC236}">
                <a16:creationId xmlns:a16="http://schemas.microsoft.com/office/drawing/2014/main" id="{75DBF19E-5EFB-4A66-99BE-1F1BEC58B3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28218" y="5621965"/>
            <a:ext cx="209232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Photo Credit: Expert Guidance</a:t>
            </a:r>
          </a:p>
        </p:txBody>
      </p:sp>
    </p:spTree>
    <p:extLst>
      <p:ext uri="{BB962C8B-B14F-4D97-AF65-F5344CB8AC3E}">
        <p14:creationId xmlns:p14="http://schemas.microsoft.com/office/powerpoint/2010/main" val="2699408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036610" y="105704"/>
            <a:ext cx="6118780" cy="845885"/>
          </a:xfrm>
        </p:spPr>
        <p:txBody>
          <a:bodyPr>
            <a:normAutofit/>
          </a:bodyPr>
          <a:lstStyle/>
          <a:p>
            <a:r>
              <a:rPr lang="en-US" dirty="0"/>
              <a:t>Selective breeding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265E2FB-16A7-4C70-B4C9-818437D51BAA}"/>
              </a:ext>
            </a:extLst>
          </p:cNvPr>
          <p:cNvSpPr txBox="1">
            <a:spLocks/>
          </p:cNvSpPr>
          <p:nvPr/>
        </p:nvSpPr>
        <p:spPr>
          <a:xfrm>
            <a:off x="332509" y="996902"/>
            <a:ext cx="5527965" cy="44939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b="1" u="sng" dirty="0"/>
              <a:t>ADVANTAGES:</a:t>
            </a:r>
          </a:p>
          <a:p>
            <a:pPr lvl="0" fontAlgn="base"/>
            <a:r>
              <a:rPr lang="en-US" dirty="0"/>
              <a:t>Farmer targets plants with desired traits for breeding (e.g. taste, color, texture, yield). </a:t>
            </a:r>
          </a:p>
          <a:p>
            <a:pPr lvl="0" fontAlgn="base"/>
            <a:r>
              <a:rPr lang="en-US" dirty="0"/>
              <a:t>Long practiced and familiar; there are very few public concerns associated with the technology. </a:t>
            </a:r>
          </a:p>
          <a:p>
            <a:pPr lvl="0" fontAlgn="base"/>
            <a:r>
              <a:rPr lang="en-US" dirty="0"/>
              <a:t>Potential to reduce or eliminate genetic diseases. </a:t>
            </a:r>
          </a:p>
          <a:p>
            <a:pPr lvl="0" fontAlgn="base"/>
            <a:r>
              <a:rPr lang="en-US" dirty="0"/>
              <a:t>Low cost - does not require special equipment or knowledge. </a:t>
            </a:r>
          </a:p>
          <a:p>
            <a:pPr lvl="0" fontAlgn="base"/>
            <a:r>
              <a:rPr lang="en-US" dirty="0"/>
              <a:t>Can establish new plant and animal varieties (e.g. domesticated dog varieties). </a:t>
            </a:r>
          </a:p>
          <a:p>
            <a:r>
              <a:rPr lang="en-US" dirty="0"/>
              <a:t>Once established, future generations maintain the improved trait in their genome. </a:t>
            </a:r>
            <a:endParaRPr lang="en-US" sz="14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6C062C8-BEE9-4937-B125-9BB3DB44B582}"/>
              </a:ext>
            </a:extLst>
          </p:cNvPr>
          <p:cNvSpPr txBox="1">
            <a:spLocks/>
          </p:cNvSpPr>
          <p:nvPr/>
        </p:nvSpPr>
        <p:spPr>
          <a:xfrm>
            <a:off x="5860474" y="996902"/>
            <a:ext cx="5999017" cy="58655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b="1" u="sng" dirty="0"/>
              <a:t>CONSIDERATIONS:</a:t>
            </a:r>
          </a:p>
          <a:p>
            <a:pPr lvl="0" fontAlgn="base"/>
            <a:r>
              <a:rPr lang="en-US" dirty="0"/>
              <a:t>Modification is limited to the genes already found in the genome of the species. </a:t>
            </a:r>
          </a:p>
          <a:p>
            <a:pPr lvl="0" fontAlgn="base"/>
            <a:r>
              <a:rPr lang="en-US" dirty="0"/>
              <a:t>Laws of inheritance may limit the inheritance of a trait, especially if it is recessive. There is no guarantee that the desired traits will pass on to the offspring.  </a:t>
            </a:r>
          </a:p>
          <a:p>
            <a:pPr lvl="0" fontAlgn="base"/>
            <a:r>
              <a:rPr lang="en-US" dirty="0"/>
              <a:t>There is a limited ability to select for individual traits. While selecting for one specific trait, other traits may also be adopted that could be negative, positive, or of no significant consequence. </a:t>
            </a:r>
          </a:p>
          <a:p>
            <a:pPr lvl="0" fontAlgn="base"/>
            <a:r>
              <a:rPr lang="en-US" dirty="0"/>
              <a:t>Inbreeding for a specific trait may reduce or redistribute the genetic diversity in the gene pool.  </a:t>
            </a:r>
          </a:p>
          <a:p>
            <a:pPr lvl="0" fontAlgn="base"/>
            <a:r>
              <a:rPr lang="en-US" dirty="0"/>
              <a:t>Need to screen large populations of plants for a given trait to be </a:t>
            </a:r>
            <a:r>
              <a:rPr lang="en-US" dirty="0" err="1"/>
              <a:t>breeded</a:t>
            </a:r>
            <a:r>
              <a:rPr lang="en-US" dirty="0"/>
              <a:t>. </a:t>
            </a:r>
          </a:p>
          <a:p>
            <a:pPr lvl="0" fontAlgn="base"/>
            <a:r>
              <a:rPr lang="en-US" dirty="0"/>
              <a:t>Affects the natural evolution of the species. </a:t>
            </a:r>
          </a:p>
          <a:p>
            <a:r>
              <a:rPr lang="en-US" dirty="0"/>
              <a:t>May require multiple generations for the trait to be expressed in a majority of offspring.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254306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036610" y="428739"/>
            <a:ext cx="6118780" cy="960361"/>
          </a:xfrm>
        </p:spPr>
        <p:txBody>
          <a:bodyPr/>
          <a:lstStyle/>
          <a:p>
            <a:r>
              <a:rPr lang="en-US" dirty="0"/>
              <a:t>Induced mutations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332510" y="1574655"/>
            <a:ext cx="11554690" cy="754861"/>
          </a:xfrm>
        </p:spPr>
        <p:txBody>
          <a:bodyPr/>
          <a:lstStyle/>
          <a:p>
            <a:pPr marL="0" indent="0" algn="ctr">
              <a:buNone/>
            </a:pPr>
            <a:r>
              <a:rPr lang="en-US" b="1" u="sng" dirty="0"/>
              <a:t>Definition</a:t>
            </a:r>
            <a:r>
              <a:rPr lang="en-US" dirty="0"/>
              <a:t>:  A process of exposing seeds to physical, chemicals or biological mutagens (e.g. UV light, X rays) to promote genetic mutation in hopes that the mutation will produce a desirable trait.</a:t>
            </a:r>
          </a:p>
          <a:p>
            <a:pPr marL="0" indent="0" algn="ctr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265E2FB-16A7-4C70-B4C9-818437D51BAA}"/>
              </a:ext>
            </a:extLst>
          </p:cNvPr>
          <p:cNvSpPr txBox="1">
            <a:spLocks/>
          </p:cNvSpPr>
          <p:nvPr/>
        </p:nvSpPr>
        <p:spPr>
          <a:xfrm>
            <a:off x="497869" y="2515071"/>
            <a:ext cx="6030056" cy="379733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b="1" u="sng" dirty="0"/>
              <a:t>FACTS:</a:t>
            </a:r>
          </a:p>
          <a:p>
            <a:pPr lvl="0"/>
            <a:r>
              <a:rPr lang="en-US" dirty="0"/>
              <a:t>A process of exposing seeds to physical, chemicals or biological mutagens (e.g. UV light, X rays) to promote genetic mutation of the DNA sequence. </a:t>
            </a:r>
          </a:p>
          <a:p>
            <a:pPr lvl="0"/>
            <a:r>
              <a:rPr lang="en-US" dirty="0"/>
              <a:t>There is little to no control over the effect of the mutation on traits.</a:t>
            </a:r>
          </a:p>
          <a:p>
            <a:pPr lvl="0"/>
            <a:r>
              <a:rPr lang="en-US" dirty="0"/>
              <a:t>Can happen naturally due to solar radiation or natural errors during DNA replication or be artificially induced. </a:t>
            </a:r>
          </a:p>
          <a:p>
            <a:pPr lvl="0"/>
            <a:r>
              <a:rPr lang="en-US" dirty="0"/>
              <a:t>Increases genetic diversity within the species and can affect the physical expression of traits. </a:t>
            </a:r>
          </a:p>
        </p:txBody>
      </p:sp>
      <p:pic>
        <p:nvPicPr>
          <p:cNvPr id="8" name="Picture 7" descr="Image result for rio red grapefruit mutagenesis">
            <a:extLst>
              <a:ext uri="{FF2B5EF4-FFF2-40B4-BE49-F238E27FC236}">
                <a16:creationId xmlns:a16="http://schemas.microsoft.com/office/drawing/2014/main" id="{E1A90508-831F-4402-AC27-F6FC12DEB851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0881" y="2703232"/>
            <a:ext cx="4413250" cy="295893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 Box 2">
            <a:extLst>
              <a:ext uri="{FF2B5EF4-FFF2-40B4-BE49-F238E27FC236}">
                <a16:creationId xmlns:a16="http://schemas.microsoft.com/office/drawing/2014/main" id="{77334863-0794-4058-8A14-3550743887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0881" y="5662162"/>
            <a:ext cx="4413250" cy="65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After exposing a grapefruit tree to radiation, a random genetic mutation produced fruit with a darker color.</a:t>
            </a: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Photo Credit: www.tradingatoms.com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9809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036610" y="428739"/>
            <a:ext cx="6118780" cy="960361"/>
          </a:xfrm>
        </p:spPr>
        <p:txBody>
          <a:bodyPr/>
          <a:lstStyle/>
          <a:p>
            <a:r>
              <a:rPr lang="en-US" dirty="0"/>
              <a:t>Induced mutations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265E2FB-16A7-4C70-B4C9-818437D51BAA}"/>
              </a:ext>
            </a:extLst>
          </p:cNvPr>
          <p:cNvSpPr txBox="1">
            <a:spLocks/>
          </p:cNvSpPr>
          <p:nvPr/>
        </p:nvSpPr>
        <p:spPr>
          <a:xfrm>
            <a:off x="154866" y="2326910"/>
            <a:ext cx="5763490" cy="19201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b="1" u="sng" dirty="0"/>
              <a:t>ADVANTAGES:</a:t>
            </a:r>
          </a:p>
          <a:p>
            <a:pPr lvl="0"/>
            <a:r>
              <a:rPr lang="en-US" dirty="0"/>
              <a:t>Creates random variation in the genes by promoting gene mutations.</a:t>
            </a:r>
            <a:endParaRPr lang="en-US" sz="16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6C062C8-BEE9-4937-B125-9BB3DB44B582}"/>
              </a:ext>
            </a:extLst>
          </p:cNvPr>
          <p:cNvSpPr txBox="1">
            <a:spLocks/>
          </p:cNvSpPr>
          <p:nvPr/>
        </p:nvSpPr>
        <p:spPr>
          <a:xfrm>
            <a:off x="6273645" y="2326910"/>
            <a:ext cx="5763490" cy="300075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b="1" u="sng" dirty="0"/>
              <a:t>CONSIDERATIONS:</a:t>
            </a:r>
          </a:p>
          <a:p>
            <a:pPr lvl="0" fontAlgn="base"/>
            <a:r>
              <a:rPr lang="en-US" dirty="0"/>
              <a:t>Traits produced are random, not selected in any way. There is little to no control over the traits that are produced. </a:t>
            </a:r>
          </a:p>
          <a:p>
            <a:pPr lvl="0" fontAlgn="base"/>
            <a:r>
              <a:rPr lang="en-US" dirty="0"/>
              <a:t>Need to screen large populations of plants for a given trait to find a desired mutation. </a:t>
            </a:r>
          </a:p>
          <a:p>
            <a:r>
              <a:rPr lang="en-US" dirty="0"/>
              <a:t>Do not know how many mutations have actually been made in the genome. 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08840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036610" y="428739"/>
            <a:ext cx="6118780" cy="960361"/>
          </a:xfrm>
        </p:spPr>
        <p:txBody>
          <a:bodyPr/>
          <a:lstStyle/>
          <a:p>
            <a:r>
              <a:rPr lang="en-US" dirty="0"/>
              <a:t>Genome duplications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332510" y="1574655"/>
            <a:ext cx="11554690" cy="754861"/>
          </a:xfrm>
        </p:spPr>
        <p:txBody>
          <a:bodyPr/>
          <a:lstStyle/>
          <a:p>
            <a:pPr marL="0" indent="0" algn="ctr">
              <a:buNone/>
            </a:pPr>
            <a:r>
              <a:rPr lang="en-US" b="1" u="sng" dirty="0"/>
              <a:t>Definition</a:t>
            </a:r>
            <a:r>
              <a:rPr lang="en-US" dirty="0"/>
              <a:t>: Breeding two plants of the same species to create an offspring with multiple sets of chromosomes, affecting its’ traits. </a:t>
            </a:r>
          </a:p>
          <a:p>
            <a:pPr marL="0" indent="0" algn="ctr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265E2FB-16A7-4C70-B4C9-818437D51BAA}"/>
              </a:ext>
            </a:extLst>
          </p:cNvPr>
          <p:cNvSpPr txBox="1">
            <a:spLocks/>
          </p:cNvSpPr>
          <p:nvPr/>
        </p:nvSpPr>
        <p:spPr>
          <a:xfrm>
            <a:off x="297873" y="2515071"/>
            <a:ext cx="6615546" cy="39353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b="1" u="sng" dirty="0"/>
              <a:t>FACTS:</a:t>
            </a:r>
          </a:p>
          <a:p>
            <a:pPr lvl="0"/>
            <a:r>
              <a:rPr lang="en-US" dirty="0"/>
              <a:t>Breeding two plants of the same species to create an offspring with multiple sets of chromosomes. </a:t>
            </a:r>
          </a:p>
          <a:p>
            <a:pPr lvl="0"/>
            <a:r>
              <a:rPr lang="en-US" dirty="0"/>
              <a:t>Results in plants with multiple sets of DNA and multiple copies of a gene – affecting its expression. </a:t>
            </a:r>
          </a:p>
          <a:p>
            <a:pPr lvl="0"/>
            <a:r>
              <a:rPr lang="en-US" dirty="0"/>
              <a:t>Occurs in approximately 1/3 of flowering plants naturally.</a:t>
            </a:r>
          </a:p>
          <a:p>
            <a:pPr lvl="0"/>
            <a:r>
              <a:rPr lang="en-US" dirty="0"/>
              <a:t>Tends to produce larger cells, resulting in larger plant parts and generally enhancing vigor.</a:t>
            </a:r>
          </a:p>
          <a:p>
            <a:pPr lvl="0"/>
            <a:r>
              <a:rPr lang="en-US" dirty="0"/>
              <a:t>Often results in sterile offspring (e.g. seedless plants).</a:t>
            </a:r>
          </a:p>
          <a:p>
            <a:pPr lvl="0"/>
            <a:r>
              <a:rPr lang="en-US" dirty="0"/>
              <a:t>Can happen naturally as a mutation during cell division. </a:t>
            </a:r>
          </a:p>
        </p:txBody>
      </p:sp>
      <p:pic>
        <p:nvPicPr>
          <p:cNvPr id="10" name="Picture 9" descr="Related image">
            <a:extLst>
              <a:ext uri="{FF2B5EF4-FFF2-40B4-BE49-F238E27FC236}">
                <a16:creationId xmlns:a16="http://schemas.microsoft.com/office/drawing/2014/main" id="{B954029C-62CD-4B9B-8283-32E578E874BC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85" t="3405" r="847" b="2805"/>
          <a:stretch/>
        </p:blipFill>
        <p:spPr bwMode="auto">
          <a:xfrm>
            <a:off x="6913419" y="2646833"/>
            <a:ext cx="4973781" cy="3483947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ext Box 2">
            <a:extLst>
              <a:ext uri="{FF2B5EF4-FFF2-40B4-BE49-F238E27FC236}">
                <a16:creationId xmlns:a16="http://schemas.microsoft.com/office/drawing/2014/main" id="{9D6777B9-C6E2-48C8-A786-321B3B91D8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13474" y="6130780"/>
            <a:ext cx="209232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Photo Credit: </a:t>
            </a:r>
            <a:r>
              <a:rPr lang="en-US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BioNinja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9732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036610" y="428739"/>
            <a:ext cx="6118780" cy="960361"/>
          </a:xfrm>
        </p:spPr>
        <p:txBody>
          <a:bodyPr/>
          <a:lstStyle/>
          <a:p>
            <a:r>
              <a:rPr lang="en-US" dirty="0"/>
              <a:t>Genome duplications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265E2FB-16A7-4C70-B4C9-818437D51BAA}"/>
              </a:ext>
            </a:extLst>
          </p:cNvPr>
          <p:cNvSpPr txBox="1">
            <a:spLocks/>
          </p:cNvSpPr>
          <p:nvPr/>
        </p:nvSpPr>
        <p:spPr>
          <a:xfrm>
            <a:off x="332510" y="1975804"/>
            <a:ext cx="5514108" cy="19201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b="1" u="sng" dirty="0"/>
              <a:t>ADVANTAGES:</a:t>
            </a:r>
          </a:p>
          <a:p>
            <a:pPr lvl="0" fontAlgn="base"/>
            <a:r>
              <a:rPr lang="en-US" dirty="0"/>
              <a:t>Plants have the general advantage of heterosis and gene redundancy. </a:t>
            </a:r>
          </a:p>
          <a:p>
            <a:pPr lvl="0" fontAlgn="base"/>
            <a:r>
              <a:rPr lang="en-US" dirty="0"/>
              <a:t>Plants can become sterile. In the case of a seedless watermelon, this is a desired trait. </a:t>
            </a:r>
          </a:p>
          <a:p>
            <a:pPr lvl="0" fontAlgn="base"/>
            <a:r>
              <a:rPr lang="en-US" dirty="0"/>
              <a:t>Increases species genetic diversity, providing additional DNA and genes for evolution.  </a:t>
            </a:r>
          </a:p>
          <a:p>
            <a:r>
              <a:rPr lang="en-US" dirty="0"/>
              <a:t>Polyploid plants tend to be larger. </a:t>
            </a:r>
            <a:endParaRPr lang="en-US" sz="16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6C062C8-BEE9-4937-B125-9BB3DB44B582}"/>
              </a:ext>
            </a:extLst>
          </p:cNvPr>
          <p:cNvSpPr txBox="1">
            <a:spLocks/>
          </p:cNvSpPr>
          <p:nvPr/>
        </p:nvSpPr>
        <p:spPr>
          <a:xfrm>
            <a:off x="6345382" y="1975804"/>
            <a:ext cx="5514108" cy="300075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b="1" u="sng" dirty="0"/>
              <a:t>CONSIDERATIONS:</a:t>
            </a:r>
          </a:p>
          <a:p>
            <a:pPr lvl="0"/>
            <a:r>
              <a:rPr lang="en-US" dirty="0"/>
              <a:t>If plants are sterile (do not produce viable seeds), extra time and money is required by farmer to produce the plants. </a:t>
            </a:r>
          </a:p>
        </p:txBody>
      </p:sp>
    </p:spTree>
    <p:extLst>
      <p:ext uri="{BB962C8B-B14F-4D97-AF65-F5344CB8AC3E}">
        <p14:creationId xmlns:p14="http://schemas.microsoft.com/office/powerpoint/2010/main" val="3819941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Theme">
  <a:themeElements>
    <a:clrScheme name="Banded Design Blue">
      <a:dk1>
        <a:srgbClr val="404040"/>
      </a:dk1>
      <a:lt1>
        <a:sysClr val="window" lastClr="FFFFFF"/>
      </a:lt1>
      <a:dk2>
        <a:srgbClr val="263050"/>
      </a:dk2>
      <a:lt2>
        <a:srgbClr val="E5E8E8"/>
      </a:lt2>
      <a:accent1>
        <a:srgbClr val="77B142"/>
      </a:accent1>
      <a:accent2>
        <a:srgbClr val="E3C01E"/>
      </a:accent2>
      <a:accent3>
        <a:srgbClr val="0070C0"/>
      </a:accent3>
      <a:accent4>
        <a:srgbClr val="7556A4"/>
      </a:accent4>
      <a:accent5>
        <a:srgbClr val="F08F1E"/>
      </a:accent5>
      <a:accent6>
        <a:srgbClr val="CB3E3A"/>
      </a:accent6>
      <a:hlink>
        <a:srgbClr val="0070C0"/>
      </a:hlink>
      <a:folHlink>
        <a:srgbClr val="7556A4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anded Design Blue">
      <a:dk1>
        <a:srgbClr val="404040"/>
      </a:dk1>
      <a:lt1>
        <a:sysClr val="window" lastClr="FFFFFF"/>
      </a:lt1>
      <a:dk2>
        <a:srgbClr val="263050"/>
      </a:dk2>
      <a:lt2>
        <a:srgbClr val="E5E8E8"/>
      </a:lt2>
      <a:accent1>
        <a:srgbClr val="77B142"/>
      </a:accent1>
      <a:accent2>
        <a:srgbClr val="E3C01E"/>
      </a:accent2>
      <a:accent3>
        <a:srgbClr val="0070C0"/>
      </a:accent3>
      <a:accent4>
        <a:srgbClr val="7556A4"/>
      </a:accent4>
      <a:accent5>
        <a:srgbClr val="F08F1E"/>
      </a:accent5>
      <a:accent6>
        <a:srgbClr val="CB3E3A"/>
      </a:accent6>
      <a:hlink>
        <a:srgbClr val="0070C0"/>
      </a:hlink>
      <a:folHlink>
        <a:srgbClr val="7556A4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106</TotalTime>
  <Words>779</Words>
  <Application>Microsoft Office PowerPoint</Application>
  <PresentationFormat>Widescreen</PresentationFormat>
  <Paragraphs>101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Corbel</vt:lpstr>
      <vt:lpstr>Gill Sans MT</vt:lpstr>
      <vt:lpstr>Times New Roman</vt:lpstr>
      <vt:lpstr>Parcel</vt:lpstr>
      <vt:lpstr>Methods of Genetic Modification in Plants</vt:lpstr>
      <vt:lpstr>Natural SELECTION</vt:lpstr>
      <vt:lpstr>Natural SELECTION</vt:lpstr>
      <vt:lpstr>Selective breeding</vt:lpstr>
      <vt:lpstr>Selective breeding</vt:lpstr>
      <vt:lpstr>Induced mutations</vt:lpstr>
      <vt:lpstr>Induced mutations</vt:lpstr>
      <vt:lpstr>Genome duplications</vt:lpstr>
      <vt:lpstr>Genome duplications</vt:lpstr>
      <vt:lpstr>Gene editing</vt:lpstr>
      <vt:lpstr>Gene editing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Methods of Genetic Modification in Plants</dc:title>
  <dc:creator>Emery, Elizabeth R</dc:creator>
  <cp:lastModifiedBy>Emery, Elizabeth R</cp:lastModifiedBy>
  <cp:revision>7</cp:revision>
  <dcterms:created xsi:type="dcterms:W3CDTF">2018-07-17T20:38:58Z</dcterms:created>
  <dcterms:modified xsi:type="dcterms:W3CDTF">2018-07-23T17:38:16Z</dcterms:modified>
</cp:coreProperties>
</file>