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4" r:id="rId12"/>
    <p:sldId id="265" r:id="rId13"/>
    <p:sldId id="272" r:id="rId14"/>
    <p:sldId id="267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twc1gu8HIFMyc5mHUoq2KO7bI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4"/>
    <p:restoredTop sz="75782"/>
  </p:normalViewPr>
  <p:slideViewPr>
    <p:cSldViewPr snapToGrid="0" snapToObjects="1">
      <p:cViewPr varScale="1">
        <p:scale>
          <a:sx n="95" d="100"/>
          <a:sy n="95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5" name="Google Shape;17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691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3" name="Google Shape;19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1" name="Google Shape;13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0" name="Google Shape;1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9" name="Google Shape;14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3914-3586-E243-9805-C0E3B4341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D2685-735D-7048-861B-2E61B760B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ECB6B-A84D-0B4C-A670-6405743F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80F2A-11CC-044E-AB2E-107DAB00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FA438-3DF9-C547-A8EC-D2899C46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4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9705-450A-9048-BB61-EFC424CE8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9BDBD0-EA6E-1D44-AB86-E12F202C1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C5B1C-4B64-F543-90BA-485A960A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D10F9-2D3D-644D-BDF8-6EC2BBD4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EF89C-E27C-4145-922E-45A0443F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5812A-3175-8E4A-BF4C-D6B22BB00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F6D7E-5FC3-5447-9197-B1909CC83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99DFC-81E2-FA4C-B872-5E552F8D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CA84-21BB-DB4E-ADEB-83A752DF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52725-55B3-B944-99A7-16E337F5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32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1474237" y="658627"/>
            <a:ext cx="9879563" cy="49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 sz="28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>
            <a:spLocks noGrp="1"/>
          </p:cNvSpPr>
          <p:nvPr>
            <p:ph type="pic" idx="2"/>
          </p:nvPr>
        </p:nvSpPr>
        <p:spPr>
          <a:xfrm>
            <a:off x="616689" y="658625"/>
            <a:ext cx="504121" cy="504123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1474237" y="1380931"/>
            <a:ext cx="9879564" cy="518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000"/>
              <a:buFont typeface="Courier New"/>
              <a:buChar char="o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4405"/>
              </a:buClr>
              <a:buSzPts val="1800"/>
              <a:buFont typeface="Courier New"/>
              <a:buChar char="o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4405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4405"/>
              </a:buClr>
              <a:buSzPts val="1400"/>
              <a:buFont typeface="Courier New"/>
              <a:buChar char="o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4405"/>
              </a:buClr>
              <a:buSzPts val="1100"/>
              <a:buFont typeface="Courier New"/>
              <a:buChar char="o"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5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E143-DF0A-554C-BBE0-DAFFBA91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5A769-942F-9E4F-8F2E-A0F4A606F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D649B-CBD3-3142-879C-D3C3DD0E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9E5F-9AB7-E24E-9A9B-D727D494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8C488-135C-EB47-8183-23F7FFA8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09C2-BA48-DE40-9DBC-5A4958D5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69004-049B-1F42-86AD-94D49A580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E1850-9329-7343-9D57-C5973618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9FCAB-6534-5A43-9CCE-9D3BDB6D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466E8-681B-124D-8AD3-E4CE0C87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9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AFCE-80C3-3449-BC1A-A9D37A81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FB34-A2A3-B040-BD6C-992BF5F0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232E2-CA3F-CE48-B8C1-60DA7169A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EF88-3718-B24B-91FA-36B1C518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C6ACF-2533-0848-945D-78CA4469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98E9F-5166-4E42-8B9E-E63F31B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0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CA35-C5BB-854F-A118-6C4E4036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D21C-18B8-6644-98C4-6512C9D1E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CE14B-93AF-F448-B275-FDFBB0A9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C748A-307C-904D-9F6C-8E5395909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A0A9A6-C89B-2B4E-A835-379EE67FA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12C00-2F03-0D46-A7BE-76C2E3C5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C871AA-2E01-4A4D-BD4F-A069C34B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C5D58-5164-3E41-B529-A4B7468E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1369-DE25-B241-BB3B-880A9481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44EE7-183F-D740-A8B7-C36C38C9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3781-9820-3948-B68C-82250DAF7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B7A60-597D-604B-B70D-BE65F0FC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0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68C34-2F35-BC4B-BA44-90110AF2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FAAB0-A6A4-DB48-8A86-611F94C6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48251-ABB7-3448-B789-4448FFD0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5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F7B7E-7E26-1D46-A742-F2F3CF9B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CF05-D8DF-3348-B525-46301CEAF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B089A-D347-D14F-997E-437790F43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5161C-6812-F84B-9504-151A7BB0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2D4F7-66EE-3943-B359-C4ADF77E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7DDF-5C41-5B43-9A2D-B8DF31D1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3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C904-AEBB-9E45-8A08-F9DEDD83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D446F-C03D-8D42-911D-2098A1375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8EC3B-F840-874B-96C4-567CD3B03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30BC8-72B7-8A4A-976F-DF1D7064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5E419-E074-3D41-8300-E2EF694F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84BC4-86E9-EC41-A0F2-59BA6956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099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B734E-4A40-CD4E-88D0-38C7DE02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EA0CD-A381-5140-A233-39AABC35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B368E-D5F2-3242-A2B6-B8025AF4C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AC63E-A5C0-FC4F-8155-16C014B9B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96E58-8945-E04A-A34E-40ABF9706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2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17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lang="en-US" dirty="0"/>
              <a:t>While We Wait – Workshop Zoom Settings</a:t>
            </a:r>
            <a:endParaRPr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body" idx="1"/>
          </p:nvPr>
        </p:nvSpPr>
        <p:spPr>
          <a:xfrm>
            <a:off x="1474237" y="1194638"/>
            <a:ext cx="10030579" cy="511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507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2800"/>
              <a:buFont typeface="Courier New"/>
              <a:buNone/>
            </a:pPr>
            <a:endParaRPr sz="2800"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800"/>
              <a:buFont typeface="Courier New"/>
              <a:buChar char="o"/>
            </a:pPr>
            <a:r>
              <a:rPr lang="en-US" sz="2800" dirty="0"/>
              <a:t>Set your view settings to “Speaker View” to better see who is talking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800"/>
              <a:buFont typeface="Courier New"/>
              <a:buChar char="o"/>
            </a:pPr>
            <a:r>
              <a:rPr lang="en-US" sz="2800" dirty="0"/>
              <a:t>Keep your microphone muted (camera optional) outside of breakout rooms.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800"/>
              <a:buFont typeface="Courier New"/>
              <a:buChar char="o"/>
            </a:pPr>
            <a:r>
              <a:rPr lang="en-US" sz="2800" b="1" dirty="0"/>
              <a:t>Please change your name on zoom to (link to directions in chat): Name_Level (ES,MS,HS)</a:t>
            </a:r>
            <a:endParaRPr b="1"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800"/>
              <a:buFont typeface="Courier New"/>
              <a:buChar char="o"/>
            </a:pPr>
            <a:r>
              <a:rPr lang="en-US" sz="2800" b="1" dirty="0"/>
              <a:t>Feel free to use the chat to let us know:</a:t>
            </a:r>
            <a:endParaRPr b="1" dirty="0"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o"/>
            </a:pPr>
            <a:r>
              <a:rPr lang="en-US" sz="2400" dirty="0"/>
              <a:t>where you’re joining from</a:t>
            </a:r>
            <a:endParaRPr dirty="0"/>
          </a:p>
        </p:txBody>
      </p:sp>
      <p:pic>
        <p:nvPicPr>
          <p:cNvPr id="97" name="Google Shape;97;p1" descr="&quot;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35" y="511625"/>
            <a:ext cx="788928" cy="78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2901" y="5304779"/>
            <a:ext cx="3950559" cy="12639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"/>
          <p:cNvCxnSpPr/>
          <p:nvPr/>
        </p:nvCxnSpPr>
        <p:spPr>
          <a:xfrm>
            <a:off x="0" y="185363"/>
            <a:ext cx="12192000" cy="0"/>
          </a:xfrm>
          <a:prstGeom prst="straightConnector1">
            <a:avLst/>
          </a:prstGeom>
          <a:noFill/>
          <a:ln w="444500" cap="flat" cmpd="tri">
            <a:solidFill>
              <a:srgbClr val="DC44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"/>
          <p:cNvSpPr/>
          <p:nvPr/>
        </p:nvSpPr>
        <p:spPr>
          <a:xfrm>
            <a:off x="563935" y="6100154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98025"/>
                </a:solidFill>
                <a:latin typeface="Calibri"/>
                <a:ea typeface="Calibri"/>
                <a:cs typeface="Calibri"/>
                <a:sym typeface="Calibri"/>
              </a:rPr>
              <a:t>The Meeting will begin at 3:02 PM PST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Components of a Concept Map</a:t>
            </a:r>
            <a:endParaRPr dirty="0"/>
          </a:p>
        </p:txBody>
      </p:sp>
      <p:sp>
        <p:nvSpPr>
          <p:cNvPr id="162" name="Google Shape;162;p6"/>
          <p:cNvSpPr txBox="1">
            <a:spLocks noGrp="1"/>
          </p:cNvSpPr>
          <p:nvPr>
            <p:ph idx="1"/>
          </p:nvPr>
        </p:nvSpPr>
        <p:spPr>
          <a:xfrm>
            <a:off x="203800" y="1232825"/>
            <a:ext cx="6641500" cy="52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685800" lvl="1" indent="-2275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 sz="2800" u="sng" dirty="0"/>
              <a:t>Central Topic</a:t>
            </a:r>
            <a:r>
              <a:rPr lang="en-US" sz="2800" dirty="0"/>
              <a:t>: the specific topic or question being represented conceptually</a:t>
            </a:r>
            <a:endParaRPr dirty="0"/>
          </a:p>
          <a:p>
            <a:pPr marL="685800" lvl="1" indent="-6413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800" u="sng" dirty="0"/>
          </a:p>
          <a:p>
            <a:pPr marL="685800" lvl="1" indent="-2275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 sz="2800" u="sng" dirty="0"/>
              <a:t>Concepts (Nodes)</a:t>
            </a:r>
            <a:r>
              <a:rPr lang="en-US" sz="2800" dirty="0"/>
              <a:t>: the important ideas related to the central topic. Concepts are placed in a box, circle or other shape. </a:t>
            </a:r>
            <a:endParaRPr dirty="0"/>
          </a:p>
          <a:p>
            <a:pPr marL="685800" lvl="1" indent="-6413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800" u="sng" dirty="0"/>
          </a:p>
          <a:p>
            <a:pPr marL="685800" lvl="1" indent="-2275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 sz="2800" u="sng" dirty="0"/>
              <a:t>Links</a:t>
            </a:r>
            <a:r>
              <a:rPr lang="en-US" sz="2800" dirty="0"/>
              <a:t>: arrows showing that concepts are related to one another (e.g. one-way arrow, two-way arrow)</a:t>
            </a:r>
            <a:endParaRPr dirty="0"/>
          </a:p>
          <a:p>
            <a:pPr marL="685800" lvl="1" indent="-6413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800" u="sng" dirty="0"/>
          </a:p>
          <a:p>
            <a:pPr marL="685800" lvl="1" indent="-2275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 sz="2800" u="sng" dirty="0"/>
              <a:t>Linking Phrases</a:t>
            </a:r>
            <a:r>
              <a:rPr lang="en-US" sz="2800" dirty="0"/>
              <a:t>: short phrases that describe the connections between the concepts (e.g. affects, causes, includes). These are added to the links.</a:t>
            </a:r>
            <a:endParaRPr dirty="0"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8250" y="1690440"/>
            <a:ext cx="5403750" cy="381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</a:blip>
          <a:srcRect/>
          <a:tile tx="0" ty="0" sx="100000" sy="100000" flip="none" algn="tl"/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542365" y="1593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How to complete a concept map</a:t>
            </a:r>
            <a:endParaRPr dirty="0"/>
          </a:p>
        </p:txBody>
      </p:sp>
      <p:sp>
        <p:nvSpPr>
          <p:cNvPr id="170" name="Google Shape;170;p7"/>
          <p:cNvSpPr txBox="1">
            <a:spLocks noGrp="1"/>
          </p:cNvSpPr>
          <p:nvPr>
            <p:ph idx="1"/>
          </p:nvPr>
        </p:nvSpPr>
        <p:spPr>
          <a:xfrm>
            <a:off x="358225" y="1484925"/>
            <a:ext cx="6190500" cy="4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Start with guided discussion of the central topic (whole class or small group).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Student partners compete a chart of main ideas and connections between ideas.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On a blank paper (or partial template), students add concepts to their map: Most general concepts first working to the most specific.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Students add and and label links to connect concepts.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Students share their draft map with their partner and discuss.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Students can revise or add to their concept map now or after further learning.</a:t>
            </a:r>
            <a:endParaRPr sz="3200" dirty="0"/>
          </a:p>
        </p:txBody>
      </p:sp>
      <p:pic>
        <p:nvPicPr>
          <p:cNvPr id="171" name="Google Shape;1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1119" y="1637318"/>
            <a:ext cx="5338481" cy="458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/>
        </p:nvSpPr>
        <p:spPr>
          <a:xfrm>
            <a:off x="4708357" y="3549876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5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778751" cy="151601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 Lesson: If I Were a Tree</a:t>
            </a:r>
            <a:endParaRPr dirty="0"/>
          </a:p>
        </p:txBody>
      </p:sp>
      <p:cxnSp>
        <p:nvCxnSpPr>
          <p:cNvPr id="179" name="Google Shape;179;p35"/>
          <p:cNvCxnSpPr/>
          <p:nvPr/>
        </p:nvCxnSpPr>
        <p:spPr>
          <a:xfrm>
            <a:off x="5138287" y="5443086"/>
            <a:ext cx="64008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C3D4773-4342-BE4C-805B-2785C459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7974"/>
            <a:ext cx="4892242" cy="34219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547302-C199-054F-A303-E4CECF21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12" y="196625"/>
            <a:ext cx="48895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C37AE-2710-EA4B-B99A-D96B86AF2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23" y="3812954"/>
            <a:ext cx="3695700" cy="290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544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1FDFF4-A85D-654D-914B-B7DE5A47A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" r="10477"/>
          <a:stretch/>
        </p:blipFill>
        <p:spPr>
          <a:xfrm>
            <a:off x="7022319" y="520749"/>
            <a:ext cx="3990766" cy="590405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6ADC5-27A4-9B42-A21D-A3EB8309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Multilingual/multimodal Concept Mapping Template (tool L2-2)</a:t>
            </a: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0910-F2AC-D84A-8AF4-4C63ADDCE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84443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Concept maps are a multimodal communication tool for representing understandings of the relationships among concepts. </a:t>
            </a:r>
          </a:p>
          <a:p>
            <a:r>
              <a:rPr lang="en-US" sz="2000" dirty="0"/>
              <a:t>LaCuKnoS concept mapping templates guide students to work in pairs to plan and construct concept maps to show their emergent conceptual understandings and emergent communication skills. </a:t>
            </a:r>
          </a:p>
          <a:p>
            <a:r>
              <a:rPr lang="en-US" sz="2000" dirty="0"/>
              <a:t>Concept maps can support translanguaging and embodied learning such as by using our bodies and physical materials to construct human concept maps (like embodied food webs). </a:t>
            </a:r>
          </a:p>
        </p:txBody>
      </p:sp>
    </p:spTree>
    <p:extLst>
      <p:ext uri="{BB962C8B-B14F-4D97-AF65-F5344CB8AC3E}">
        <p14:creationId xmlns:p14="http://schemas.microsoft.com/office/powerpoint/2010/main" val="29771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3">
              <a:alphaModFix amt="47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9"/>
          <p:cNvSpPr txBox="1">
            <a:spLocks noGrp="1"/>
          </p:cNvSpPr>
          <p:nvPr>
            <p:ph type="title"/>
          </p:nvPr>
        </p:nvSpPr>
        <p:spPr>
          <a:xfrm>
            <a:off x="971368" y="463955"/>
            <a:ext cx="6558321" cy="89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Reflecting and Connecting</a:t>
            </a:r>
            <a:endParaRPr dirty="0"/>
          </a:p>
        </p:txBody>
      </p:sp>
      <p:sp>
        <p:nvSpPr>
          <p:cNvPr id="197" name="Google Shape;197;p39"/>
          <p:cNvSpPr txBox="1">
            <a:spLocks noGrp="1"/>
          </p:cNvSpPr>
          <p:nvPr>
            <p:ph sz="half" idx="1"/>
          </p:nvPr>
        </p:nvSpPr>
        <p:spPr>
          <a:xfrm>
            <a:off x="772017" y="1591138"/>
            <a:ext cx="5748703" cy="476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How might you use concept maps with your students?</a:t>
            </a:r>
            <a:endParaRPr lang="en-US" sz="24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additional support will your students need to engage productively with concept maps?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Will you be able to conduct a concept map activity in your SMILE club before the Jan teacher workshop?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What other strategies do you use to make your students’ thinking visible?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5BDE2-CC72-EA46-93FB-2728A411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89" y="71203"/>
            <a:ext cx="3454228" cy="3357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66FF9-1FA7-B140-9031-D794DA33A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791" y="3429417"/>
            <a:ext cx="3454228" cy="3357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02B5-F9D4-064B-9FAA-3A682DAB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LaCuKnoS Model Lessons with Concept Map Activity added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7EC00-D5AD-D14A-BBBE-648172A19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455703" cy="2908300"/>
          </a:xfrm>
        </p:spPr>
        <p:txBody>
          <a:bodyPr/>
          <a:lstStyle/>
          <a:p>
            <a:r>
              <a:rPr lang="en-US" dirty="0"/>
              <a:t>If I Were a Tree</a:t>
            </a:r>
          </a:p>
          <a:p>
            <a:r>
              <a:rPr lang="en-US" dirty="0"/>
              <a:t>Spreading Infectious Diseases</a:t>
            </a:r>
          </a:p>
          <a:p>
            <a:r>
              <a:rPr lang="en-US" dirty="0"/>
              <a:t>Vaccines</a:t>
            </a:r>
          </a:p>
          <a:p>
            <a:r>
              <a:rPr lang="en-US" dirty="0"/>
              <a:t>Optimal Tree Utilization (at Jan teacher workshop)</a:t>
            </a:r>
          </a:p>
          <a:p>
            <a:r>
              <a:rPr lang="en-US" dirty="0"/>
              <a:t>More to come soon!</a:t>
            </a:r>
          </a:p>
        </p:txBody>
      </p:sp>
      <p:pic>
        <p:nvPicPr>
          <p:cNvPr id="5" name="Google Shape;198;p39">
            <a:extLst>
              <a:ext uri="{FF2B5EF4-FFF2-40B4-BE49-F238E27FC236}">
                <a16:creationId xmlns:a16="http://schemas.microsoft.com/office/drawing/2014/main" id="{5161BD09-C4B9-FD41-8C40-1DE9B15423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511" r="2" b="7736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Google Shape;200;p39">
            <a:extLst>
              <a:ext uri="{FF2B5EF4-FFF2-40B4-BE49-F238E27FC236}">
                <a16:creationId xmlns:a16="http://schemas.microsoft.com/office/drawing/2014/main" id="{D2B31F56-63FE-0B41-84B9-DF4B5A24D2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348" r="-3" b="-3"/>
          <a:stretch/>
        </p:blipFill>
        <p:spPr>
          <a:xfrm>
            <a:off x="8559384" y="1154242"/>
            <a:ext cx="3641516" cy="2652077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77166-A6BC-A847-BA27-7C62E20BD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989" y="4021154"/>
            <a:ext cx="3604899" cy="28368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9C4B2D-D6B7-F845-9392-42D421B7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1" y="4859763"/>
            <a:ext cx="2473839" cy="185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>
            <a:spLocks noGrp="1"/>
          </p:cNvSpPr>
          <p:nvPr>
            <p:ph type="title"/>
          </p:nvPr>
        </p:nvSpPr>
        <p:spPr>
          <a:xfrm>
            <a:off x="838200" y="221351"/>
            <a:ext cx="10515600" cy="1196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br>
              <a:rPr lang="en-US" sz="3959" b="1" dirty="0"/>
            </a:br>
            <a:r>
              <a:rPr lang="en-US" sz="3959" dirty="0">
                <a:latin typeface="Georgia"/>
                <a:ea typeface="Georgia"/>
                <a:cs typeface="Georgia"/>
                <a:sym typeface="Georgia"/>
              </a:rPr>
              <a:t>Thank you for attending </a:t>
            </a:r>
            <a:br>
              <a:rPr lang="en-US" sz="3959" b="1" dirty="0"/>
            </a:br>
            <a:endParaRPr sz="3959" dirty="0"/>
          </a:p>
        </p:txBody>
      </p:sp>
      <p:sp>
        <p:nvSpPr>
          <p:cNvPr id="208" name="Google Shape;208;p16"/>
          <p:cNvSpPr txBox="1">
            <a:spLocks noGrp="1"/>
          </p:cNvSpPr>
          <p:nvPr>
            <p:ph idx="1"/>
          </p:nvPr>
        </p:nvSpPr>
        <p:spPr>
          <a:xfrm>
            <a:off x="5630575" y="1417600"/>
            <a:ext cx="6443700" cy="4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  <a:p>
            <a:pPr marL="457200" lvl="0">
              <a:buSzPts val="18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take 5 minutes to give us feedback on how useful this PD was and how we can improve. (link in chat)</a:t>
            </a:r>
          </a:p>
          <a:p>
            <a:pPr lvl="0" indent="0">
              <a:buSzPts val="1800"/>
              <a:buNone/>
            </a:pPr>
            <a:endParaRPr lang="en-US" sz="3200" dirty="0"/>
          </a:p>
          <a:p>
            <a:pPr marL="483871" lvl="0" indent="-3111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Char char="•"/>
            </a:pPr>
            <a:r>
              <a:rPr lang="en-US" sz="3200" dirty="0"/>
              <a:t>Next Steps</a:t>
            </a:r>
            <a:endParaRPr sz="3200" dirty="0"/>
          </a:p>
          <a:p>
            <a:pPr marL="914400" lvl="1" indent="-3860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200" dirty="0"/>
              <a:t>For lesson questions or materials contact</a:t>
            </a:r>
          </a:p>
          <a:p>
            <a:pPr marL="528320" lvl="1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dirty="0"/>
              <a:t> smileprogram@oregonstate.edu</a:t>
            </a:r>
            <a:endParaRPr sz="3200" dirty="0"/>
          </a:p>
          <a:p>
            <a:pPr marL="483871" lvl="0" indent="-2019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None/>
            </a:pPr>
            <a:endParaRPr sz="3200" dirty="0"/>
          </a:p>
          <a:p>
            <a:pPr marL="483871" lvl="0" indent="-3111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Char char="•"/>
            </a:pPr>
            <a:r>
              <a:rPr lang="en-US" sz="3200" dirty="0"/>
              <a:t>Ways to stay involved</a:t>
            </a:r>
            <a:endParaRPr dirty="0"/>
          </a:p>
          <a:p>
            <a:pPr marL="483871" lvl="0" indent="-2019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None/>
            </a:pPr>
            <a:endParaRPr sz="3200" dirty="0"/>
          </a:p>
          <a:p>
            <a:pPr marL="483871" lvl="0" indent="-3111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Char char="•"/>
            </a:pPr>
            <a:r>
              <a:rPr lang="en-US" sz="3200" dirty="0"/>
              <a:t>Future professional development sessions</a:t>
            </a:r>
            <a:endParaRPr dirty="0"/>
          </a:p>
          <a:p>
            <a:pPr marL="483871" lvl="0" indent="-2019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None/>
            </a:pPr>
            <a:endParaRPr sz="3200" dirty="0"/>
          </a:p>
          <a:p>
            <a:pPr marL="483871" lvl="0" indent="-3111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69375"/>
              <a:buChar char="•"/>
            </a:pPr>
            <a:r>
              <a:rPr lang="en-US" sz="3200" dirty="0"/>
              <a:t>Questions?</a:t>
            </a:r>
            <a:endParaRPr sz="3200" dirty="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20" dirty="0"/>
          </a:p>
        </p:txBody>
      </p:sp>
      <p:pic>
        <p:nvPicPr>
          <p:cNvPr id="207" name="Google Shape;207;p16" descr="A picture containing grass, outdoor, sky, tree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b="-2"/>
          <a:stretch/>
        </p:blipFill>
        <p:spPr>
          <a:xfrm>
            <a:off x="458275" y="1696855"/>
            <a:ext cx="5074071" cy="427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lang="en-US" dirty="0"/>
              <a:t>Zoom Community Agreements</a:t>
            </a:r>
            <a:endParaRPr dirty="0"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1474236" y="1380931"/>
            <a:ext cx="10309725" cy="518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We recognize that the virtual world presents new challenges. In order to do our best to maintain a space of inclusivity, productivity, and respect, we ask that we all agree to the following: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 dirty="0"/>
          </a:p>
          <a:p>
            <a:pPr marL="228594" lvl="0" indent="-22859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Chat is open for questions, comments, and concerns, but all communication must be respectful.</a:t>
            </a:r>
            <a:endParaRPr dirty="0"/>
          </a:p>
          <a:p>
            <a:pPr marL="228594" lvl="0" indent="-22859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Keep your microphone muted outside of breakout rooms.</a:t>
            </a:r>
            <a:endParaRPr dirty="0"/>
          </a:p>
          <a:p>
            <a:pPr marL="228594" lvl="0" indent="-22859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Be patient and understanding with others regarding technology. We all have varying levels of access to and familiarity with technological resources.</a:t>
            </a:r>
            <a:endParaRPr dirty="0"/>
          </a:p>
          <a:p>
            <a:pPr marL="228594" lvl="0" indent="-22859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We acknowledge you likely are working from home.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 b="1" dirty="0">
              <a:solidFill>
                <a:srgbClr val="F9802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rgbClr val="F98025"/>
                </a:solidFill>
              </a:rPr>
              <a:t>Anyone who violates the agreements or otherwise disrupts our Zoom community will be removed by our moderator. </a:t>
            </a:r>
            <a:endParaRPr dirty="0"/>
          </a:p>
        </p:txBody>
      </p:sp>
      <p:pic>
        <p:nvPicPr>
          <p:cNvPr id="108" name="Google Shape;108;p2" descr="&quot;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66" y="644941"/>
            <a:ext cx="542879" cy="542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2"/>
          <p:cNvCxnSpPr/>
          <p:nvPr/>
        </p:nvCxnSpPr>
        <p:spPr>
          <a:xfrm>
            <a:off x="0" y="185363"/>
            <a:ext cx="12192000" cy="0"/>
          </a:xfrm>
          <a:prstGeom prst="straightConnector1">
            <a:avLst/>
          </a:prstGeom>
          <a:noFill/>
          <a:ln w="444500" cap="flat" cmpd="tri">
            <a:solidFill>
              <a:srgbClr val="DC440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lang="en-US" dirty="0"/>
              <a:t>Zoom Community Agreements: Breakouts</a:t>
            </a:r>
            <a:endParaRPr dirty="0"/>
          </a:p>
        </p:txBody>
      </p:sp>
      <p:sp>
        <p:nvSpPr>
          <p:cNvPr id="115" name="Google Shape;115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Join your breakout room when prompted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Remain in your breakout room during end countdown. You will be automatically brought back to the main session. 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Share without expectations. What works for one may not necessarily work for others.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400"/>
              <a:buFont typeface="Courier New"/>
              <a:buChar char="o"/>
            </a:pPr>
            <a:r>
              <a:rPr lang="en-US" sz="2400" dirty="0"/>
              <a:t>Stories stay, lessons leave. Don’t distribute what you heard from someone unless you have permission to do so.</a:t>
            </a:r>
            <a:endParaRPr dirty="0"/>
          </a:p>
        </p:txBody>
      </p:sp>
      <p:pic>
        <p:nvPicPr>
          <p:cNvPr id="116" name="Google Shape;116;p3" descr="&quot;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414" y="584546"/>
            <a:ext cx="643087" cy="643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3"/>
          <p:cNvCxnSpPr/>
          <p:nvPr/>
        </p:nvCxnSpPr>
        <p:spPr>
          <a:xfrm>
            <a:off x="0" y="185363"/>
            <a:ext cx="12192000" cy="0"/>
          </a:xfrm>
          <a:prstGeom prst="straightConnector1">
            <a:avLst/>
          </a:prstGeom>
          <a:noFill/>
          <a:ln w="444500" cap="flat" cmpd="tri">
            <a:solidFill>
              <a:srgbClr val="DC440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F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4"/>
          <p:cNvCxnSpPr/>
          <p:nvPr/>
        </p:nvCxnSpPr>
        <p:spPr>
          <a:xfrm>
            <a:off x="2895600" y="5242687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3B6F7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4"/>
          <p:cNvSpPr txBox="1">
            <a:spLocks noGrp="1"/>
          </p:cNvSpPr>
          <p:nvPr>
            <p:ph type="ctrTitle"/>
          </p:nvPr>
        </p:nvSpPr>
        <p:spPr>
          <a:xfrm>
            <a:off x="1185610" y="4464568"/>
            <a:ext cx="9820779" cy="77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6F76"/>
              </a:buClr>
              <a:buSzPts val="4900"/>
              <a:buNone/>
            </a:pPr>
            <a:r>
              <a:rPr lang="en-US" sz="4400" dirty="0"/>
              <a:t>Concept Mapping to Support Science Learning</a:t>
            </a:r>
            <a:endParaRPr sz="4400" dirty="0"/>
          </a:p>
        </p:txBody>
      </p:sp>
      <p:sp>
        <p:nvSpPr>
          <p:cNvPr id="126" name="Google Shape;126;p4"/>
          <p:cNvSpPr txBox="1">
            <a:spLocks noGrp="1"/>
          </p:cNvSpPr>
          <p:nvPr>
            <p:ph type="subTitle" idx="1"/>
          </p:nvPr>
        </p:nvSpPr>
        <p:spPr>
          <a:xfrm>
            <a:off x="1712069" y="5462191"/>
            <a:ext cx="8808785" cy="85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6F76"/>
              </a:buClr>
              <a:buSzPts val="2000"/>
              <a:buNone/>
            </a:pPr>
            <a:r>
              <a:rPr lang="en-US" sz="2000" dirty="0">
                <a:solidFill>
                  <a:srgbClr val="3B6F76"/>
                </a:solidFill>
              </a:rPr>
              <a:t>Cory Buxton &amp; Barbara Ettenauer, OSU College of Education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6F76"/>
              </a:buClr>
              <a:buSzPts val="2000"/>
              <a:buNone/>
            </a:pPr>
            <a:r>
              <a:rPr lang="en-US" sz="2000" dirty="0">
                <a:solidFill>
                  <a:srgbClr val="3B6F76"/>
                </a:solidFill>
              </a:rPr>
              <a:t>Jay Well, OSU Precollege Programs</a:t>
            </a:r>
            <a:endParaRPr dirty="0"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t="21412" r="1" b="21412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/>
          </p:nvPr>
        </p:nvSpPr>
        <p:spPr>
          <a:xfrm>
            <a:off x="640080" y="382340"/>
            <a:ext cx="4368602" cy="143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LaCuKnoS project goals</a:t>
            </a:r>
            <a:endParaRPr dirty="0"/>
          </a:p>
        </p:txBody>
      </p:sp>
      <p:sp>
        <p:nvSpPr>
          <p:cNvPr id="134" name="Google Shape;134;p33"/>
          <p:cNvSpPr txBox="1">
            <a:spLocks noGrp="1"/>
          </p:cNvSpPr>
          <p:nvPr>
            <p:ph sz="half" idx="1"/>
          </p:nvPr>
        </p:nvSpPr>
        <p:spPr>
          <a:xfrm>
            <a:off x="-77875" y="2020479"/>
            <a:ext cx="5310176" cy="143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Develop and test practices, tools &amp; model lessons that support the three strands of LaCuKnoS:</a:t>
            </a:r>
            <a:endParaRPr dirty="0"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200"/>
              <a:buNone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OREGON STATE UNIVERSITY</a:t>
            </a:r>
            <a:endParaRPr dirty="0"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5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137" name="Google Shape;137;p33"/>
          <p:cNvSpPr/>
          <p:nvPr/>
        </p:nvSpPr>
        <p:spPr>
          <a:xfrm>
            <a:off x="5415397" y="220045"/>
            <a:ext cx="6096000" cy="6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Language Development for Science Sense Making</a:t>
            </a:r>
            <a:endParaRPr lang="en-US" sz="200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1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Challenge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: Students use language to represent both “what they know” and “who they are” in relation to science.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1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Goal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Students u</a:t>
            </a:r>
            <a:r>
              <a:rPr lang="en-US" sz="2000" b="1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se language in explicit &amp; conscious ways to make sense of science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 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sng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Mapping Culture &amp; Community Connections 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Challenge: 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Many students do not see their cultures, their communities, or their histories represented in science, either in school or in society.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1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Goal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Foster students’ science interest and identity through building connections to science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 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sng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Knowledge Building for Informed Decision Making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Challenge: 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Scientific understanding </a:t>
            </a:r>
            <a:r>
              <a:rPr lang="en-US" sz="20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is only useful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when we see connections among </a:t>
            </a:r>
            <a:r>
              <a:rPr lang="en-US" sz="20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concepts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 as they apply in meaningful contexts.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1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Goal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i="0" u="none" strike="noStrike" cap="none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Apply evidence-based explanations to daily decisions and social challenges</a:t>
            </a:r>
            <a:endParaRPr sz="2000" b="0" i="0" u="none" strike="noStrike" cap="none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5AB18A0B-BEB1-3C4E-B845-C488A5F92A4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38200" y="4001355"/>
            <a:ext cx="2711824" cy="2587703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4" descr="COMMUNITY-ENVIRONMENT CONNECTION: Returning to nature to create meaningful  communities | The Mindful Word"/>
          <p:cNvPicPr preferRelativeResize="0"/>
          <p:nvPr/>
        </p:nvPicPr>
        <p:blipFill rotWithShape="1">
          <a:blip r:embed="rId4">
            <a:alphaModFix/>
          </a:blip>
          <a:srcRect t="7159" r="9091" b="159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4"/>
          <p:cNvSpPr/>
          <p:nvPr/>
        </p:nvSpPr>
        <p:spPr>
          <a:xfrm>
            <a:off x="336884" y="321176"/>
            <a:ext cx="7197772" cy="5896743"/>
          </a:xfrm>
          <a:prstGeom prst="rect">
            <a:avLst/>
          </a:prstGeom>
          <a:solidFill>
            <a:schemeClr val="lt1">
              <a:alpha val="89411"/>
            </a:schemeClr>
          </a:solidFill>
          <a:ln w="127000" cap="sq" cmpd="thinThick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4"/>
          <p:cNvSpPr txBox="1">
            <a:spLocks noGrp="1"/>
          </p:cNvSpPr>
          <p:nvPr>
            <p:ph type="title"/>
          </p:nvPr>
        </p:nvSpPr>
        <p:spPr>
          <a:xfrm>
            <a:off x="625864" y="413940"/>
            <a:ext cx="6619811" cy="1158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 for this workshop</a:t>
            </a:r>
            <a:endParaRPr dirty="0"/>
          </a:p>
        </p:txBody>
      </p:sp>
      <p:sp>
        <p:nvSpPr>
          <p:cNvPr id="145" name="Google Shape;145;p34"/>
          <p:cNvSpPr txBox="1">
            <a:spLocks noGrp="1"/>
          </p:cNvSpPr>
          <p:nvPr>
            <p:ph sz="half" idx="1"/>
          </p:nvPr>
        </p:nvSpPr>
        <p:spPr>
          <a:xfrm>
            <a:off x="625170" y="1483727"/>
            <a:ext cx="6620505" cy="47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Learn how to use concept maps to support students’ emergent conceptual understandings and emergent communication skills.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Use a LaCuKnoS model lesson (</a:t>
            </a:r>
            <a:r>
              <a:rPr lang="en-US" i="1" dirty="0"/>
              <a:t>If I were a tree</a:t>
            </a:r>
            <a:r>
              <a:rPr lang="en-US" dirty="0"/>
              <a:t>) to consider how to introduce concept mapping in your SMILE club.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Consider how concept maps can support the three strands of LaCuKnoS.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ctrTitle"/>
          </p:nvPr>
        </p:nvSpPr>
        <p:spPr>
          <a:xfrm>
            <a:off x="1291885" y="2433081"/>
            <a:ext cx="9144000" cy="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What are Concept Maps?</a:t>
            </a:r>
            <a:endParaRPr dirty="0"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1267" y="488742"/>
            <a:ext cx="3303932" cy="214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267" y="4326258"/>
            <a:ext cx="3186734" cy="234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8800" y="4237373"/>
            <a:ext cx="2846950" cy="236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801" y="251577"/>
            <a:ext cx="44450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196FC-144D-A645-AF25-4353AD0550D8}"/>
              </a:ext>
            </a:extLst>
          </p:cNvPr>
          <p:cNvSpPr txBox="1"/>
          <p:nvPr/>
        </p:nvSpPr>
        <p:spPr>
          <a:xfrm>
            <a:off x="554636" y="3335458"/>
            <a:ext cx="1091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Concept maps are visual representations of our thinking about a topic that highlight the mental organization of concepts and the relationships among those concepts.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6BE2-7776-A34A-B37A-53FC2695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and how have concept maps been used in science education?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4841-D0BE-9249-A358-309ED3AC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1855605"/>
            <a:ext cx="1142875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Concept maps were developed by science education researchers to: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Make students’ emergent thinking about topic visible;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Focus on conceptual understanding and conceptual hierarchies of ideas;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Highlight the nature of the relationships that students see among concepts;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Study how students’ ideas about a topic evolve over time.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3200" i="1" dirty="0"/>
              <a:t>But there is more that we can learn from concept maps …..</a:t>
            </a:r>
          </a:p>
        </p:txBody>
      </p:sp>
    </p:spTree>
    <p:extLst>
      <p:ext uri="{BB962C8B-B14F-4D97-AF65-F5344CB8AC3E}">
        <p14:creationId xmlns:p14="http://schemas.microsoft.com/office/powerpoint/2010/main" val="78733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1296-CE2C-0D4C-9706-D4EFB1C8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7" y="215223"/>
            <a:ext cx="10764186" cy="1325563"/>
          </a:xfrm>
        </p:spPr>
        <p:txBody>
          <a:bodyPr/>
          <a:lstStyle/>
          <a:p>
            <a:r>
              <a:rPr lang="en-US" dirty="0"/>
              <a:t>Why are we using concept maps in LaCuKnoS?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EE10-0D0D-5846-BCF4-6549A390A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78" y="1390909"/>
            <a:ext cx="10909716" cy="525186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Language Development for Science Sense Making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Concept maps can be analyzed for language use to explore students’ emergent science communication (rarely explicit in concept map work) – this can guide the linguistic supports we use.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u="sng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Mapping Culture &amp; Community Connections </a:t>
            </a:r>
            <a:endParaRPr lang="en-US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Concept maps include examples and connections that students draw from both school and out-of-school experiences – we can guide students to draw upon a wider range of examples.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Knowledge Building for Informed Decision Making</a:t>
            </a:r>
            <a:endParaRPr lang="en-US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Concept maps can highlight the application of knowledge as well as abstract conceptual understanding – we can guide students to use concept maps to make and refine evidence-based arguments about everyday decisions.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19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1163</Words>
  <Application>Microsoft Macintosh PowerPoint</Application>
  <PresentationFormat>Widescreen</PresentationFormat>
  <Paragraphs>118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Georgia</vt:lpstr>
      <vt:lpstr>Verdana</vt:lpstr>
      <vt:lpstr>Office Theme</vt:lpstr>
      <vt:lpstr>While We Wait – Workshop Zoom Settings</vt:lpstr>
      <vt:lpstr>Zoom Community Agreements</vt:lpstr>
      <vt:lpstr>Zoom Community Agreements: Breakouts</vt:lpstr>
      <vt:lpstr>Concept Mapping to Support Science Learning</vt:lpstr>
      <vt:lpstr>LaCuKnoS project goals</vt:lpstr>
      <vt:lpstr>Goals for this workshop</vt:lpstr>
      <vt:lpstr>What are Concept Maps?</vt:lpstr>
      <vt:lpstr>Why and how have concept maps been used in science education?</vt:lpstr>
      <vt:lpstr>Why are we using concept maps in LaCuKnoS?</vt:lpstr>
      <vt:lpstr>Components of a Concept Map</vt:lpstr>
      <vt:lpstr>How to complete a concept map</vt:lpstr>
      <vt:lpstr>Model Lesson: If I Were a Tree</vt:lpstr>
      <vt:lpstr>Multilingual/multimodal Concept Mapping Template (tool L2-2) </vt:lpstr>
      <vt:lpstr>Reflecting and Connecting</vt:lpstr>
      <vt:lpstr>LaCuKnoS Model Lessons with Concept Map Activity added</vt:lpstr>
      <vt:lpstr> Thank you for attending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While We Wait – Workshop Zoom Settings</dc:title>
  <dc:creator>Buxton, Cory A</dc:creator>
  <cp:lastModifiedBy>Buxton, Cory A</cp:lastModifiedBy>
  <cp:revision>19</cp:revision>
  <dcterms:created xsi:type="dcterms:W3CDTF">2020-12-16T17:07:11Z</dcterms:created>
  <dcterms:modified xsi:type="dcterms:W3CDTF">2022-01-16T19:15:22Z</dcterms:modified>
</cp:coreProperties>
</file>