
<file path=[Content_Types].xml><?xml version="1.0" encoding="utf-8"?>
<Types xmlns="http://schemas.openxmlformats.org/package/2006/content-types">
  <Default Extension="xml" ContentType="application/xml"/>
  <Default Extension="mov" ContentType="video/unknown"/>
  <Default Extension="jpeg" ContentType="image/jpeg"/>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61" r:id="rId3"/>
    <p:sldId id="262" r:id="rId4"/>
    <p:sldId id="264" r:id="rId5"/>
    <p:sldId id="270" r:id="rId6"/>
    <p:sldId id="278" r:id="rId7"/>
    <p:sldId id="263" r:id="rId8"/>
    <p:sldId id="287" r:id="rId9"/>
    <p:sldId id="267" r:id="rId10"/>
    <p:sldId id="266" r:id="rId11"/>
    <p:sldId id="308" r:id="rId12"/>
    <p:sldId id="265" r:id="rId13"/>
    <p:sldId id="268" r:id="rId14"/>
    <p:sldId id="288" r:id="rId15"/>
    <p:sldId id="271" r:id="rId16"/>
    <p:sldId id="272" r:id="rId17"/>
    <p:sldId id="273" r:id="rId18"/>
    <p:sldId id="283" r:id="rId19"/>
    <p:sldId id="274" r:id="rId20"/>
    <p:sldId id="282" r:id="rId21"/>
    <p:sldId id="284" r:id="rId22"/>
    <p:sldId id="281" r:id="rId23"/>
    <p:sldId id="279" r:id="rId24"/>
    <p:sldId id="280" r:id="rId25"/>
    <p:sldId id="290" r:id="rId26"/>
    <p:sldId id="313" r:id="rId27"/>
    <p:sldId id="291" r:id="rId28"/>
    <p:sldId id="309" r:id="rId29"/>
    <p:sldId id="301" r:id="rId30"/>
    <p:sldId id="304" r:id="rId31"/>
    <p:sldId id="257" r:id="rId32"/>
    <p:sldId id="258" r:id="rId33"/>
    <p:sldId id="260" r:id="rId34"/>
    <p:sldId id="294" r:id="rId35"/>
    <p:sldId id="307" r:id="rId36"/>
    <p:sldId id="306"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424"/>
    <a:srgbClr val="FE780E"/>
    <a:srgbClr val="01BE03"/>
    <a:srgbClr val="0BBCFB"/>
    <a:srgbClr val="FF2A6B"/>
    <a:srgbClr val="FFE013"/>
    <a:srgbClr val="EA0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08" autoAdjust="0"/>
  </p:normalViewPr>
  <p:slideViewPr>
    <p:cSldViewPr snapToGrid="0" snapToObjects="1">
      <p:cViewPr varScale="1">
        <p:scale>
          <a:sx n="77" d="100"/>
          <a:sy n="77" d="100"/>
        </p:scale>
        <p:origin x="-160"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E72039-6FFE-2241-BEB1-9FD24B2254AC}" type="datetimeFigureOut">
              <a:rPr lang="en-US" smtClean="0"/>
              <a:t>2/10/15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267B15-1352-934D-B399-AA945D9F3DB9}" type="slidenum">
              <a:rPr lang="en-US" smtClean="0"/>
              <a:t>‹#›</a:t>
            </a:fld>
            <a:endParaRPr lang="en-US"/>
          </a:p>
        </p:txBody>
      </p:sp>
    </p:spTree>
    <p:extLst>
      <p:ext uri="{BB962C8B-B14F-4D97-AF65-F5344CB8AC3E}">
        <p14:creationId xmlns:p14="http://schemas.microsoft.com/office/powerpoint/2010/main" val="8331963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It eats other organisms by capturing them with its tentacles. It does not have plant parts. It cannot make food from the sun’s energy without the help of zooxanthellae.</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2</a:t>
            </a:fld>
            <a:endParaRPr lang="en-US"/>
          </a:p>
        </p:txBody>
      </p:sp>
    </p:spTree>
    <p:extLst>
      <p:ext uri="{BB962C8B-B14F-4D97-AF65-F5344CB8AC3E}">
        <p14:creationId xmlns:p14="http://schemas.microsoft.com/office/powerpoint/2010/main" val="234962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24</a:t>
            </a:fld>
            <a:endParaRPr lang="en-US"/>
          </a:p>
        </p:txBody>
      </p:sp>
    </p:spTree>
    <p:extLst>
      <p:ext uri="{BB962C8B-B14F-4D97-AF65-F5344CB8AC3E}">
        <p14:creationId xmlns:p14="http://schemas.microsoft.com/office/powerpoint/2010/main" val="237410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Bring in sodium bicarbonate from</a:t>
            </a:r>
            <a:r>
              <a:rPr lang="en-US" baseline="0" dirty="0" smtClean="0"/>
              <a:t> the water and calcium to secrete these crystal structures. </a:t>
            </a:r>
          </a:p>
          <a:p>
            <a:endParaRPr lang="en-US" baseline="0" dirty="0" smtClean="0"/>
          </a:p>
          <a:p>
            <a:r>
              <a:rPr lang="en-US" baseline="0" dirty="0" smtClean="0"/>
              <a:t>Grow 1cm a month</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27</a:t>
            </a:fld>
            <a:endParaRPr lang="en-US"/>
          </a:p>
        </p:txBody>
      </p:sp>
    </p:spTree>
    <p:extLst>
      <p:ext uri="{BB962C8B-B14F-4D97-AF65-F5344CB8AC3E}">
        <p14:creationId xmlns:p14="http://schemas.microsoft.com/office/powerpoint/2010/main" val="1480199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This animation demonstrates how stony corals grow vertically. In the first frame we see a coral polyp resting on its base, which is called the basal plate – their “skeleton” they excrete. In the next frame we see the polyp’s tissues begin to lift up off the basal plate, leaving an empty space beneath it (shown by dashed lines). In the next frame, the polyp rises even higher, expanding the space between it and the basal plate. In the final frame the polyp has created a new basal plate to rest on, leaving an empty space between it and the old basal plate. Using this method, a coral polyp can grow anywhere from 1 to 10 millimeters per year, depending on the species and surrounding environmental conditions.</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32</a:t>
            </a:fld>
            <a:endParaRPr lang="en-US"/>
          </a:p>
        </p:txBody>
      </p:sp>
    </p:spTree>
    <p:extLst>
      <p:ext uri="{BB962C8B-B14F-4D97-AF65-F5344CB8AC3E}">
        <p14:creationId xmlns:p14="http://schemas.microsoft.com/office/powerpoint/2010/main" val="3675716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like trees have rings to tell how old they are – so do corals!</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33</a:t>
            </a:fld>
            <a:endParaRPr lang="en-US"/>
          </a:p>
        </p:txBody>
      </p:sp>
    </p:spTree>
    <p:extLst>
      <p:ext uri="{BB962C8B-B14F-4D97-AF65-F5344CB8AC3E}">
        <p14:creationId xmlns:p14="http://schemas.microsoft.com/office/powerpoint/2010/main" val="973365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global temperature increases, many scientists have indicated that an increase in sea level is one of the most likely secondary effects. Two factors will contribute to this accelerated rise in sea level. </a:t>
            </a:r>
          </a:p>
          <a:p>
            <a:r>
              <a:rPr lang="en-US" sz="1200" kern="1200" dirty="0" smtClean="0">
                <a:solidFill>
                  <a:schemeClr val="tx1"/>
                </a:solidFill>
                <a:effectLst/>
                <a:latin typeface="+mn-lt"/>
                <a:ea typeface="+mn-ea"/>
                <a:cs typeface="+mn-cs"/>
              </a:rPr>
              <a:t>First, although the oceans have an enormous heat storage capacity, if global atmospheric temperatures rise, the oceans will absorb heat and expand. This is called thermal expansion. A greater volume of ocean water due to thermal expansion will lead to a rise in sea level. </a:t>
            </a:r>
          </a:p>
          <a:p>
            <a:r>
              <a:rPr lang="en-US" sz="1200" kern="1200" dirty="0" smtClean="0">
                <a:solidFill>
                  <a:schemeClr val="tx1"/>
                </a:solidFill>
                <a:effectLst/>
                <a:latin typeface="+mn-lt"/>
                <a:ea typeface="+mn-ea"/>
                <a:cs typeface="+mn-cs"/>
              </a:rPr>
              <a:t>Second, rising temperatures will cause the ice and snowfields to melt, thereby increasing the amount of water in the oceans. It should be noted that only the melting of land-based ice and snow will increase sea level. The melting of floating ice will not affect sea level. This can be demonstrated to your students by partially filling a glass container with ice and water and marking the water level on the glass. When the ice cubes melt, note that the water level has not changed. </a:t>
            </a:r>
          </a:p>
          <a:p>
            <a:r>
              <a:rPr lang="en-US" sz="1200" kern="1200" dirty="0" smtClean="0">
                <a:solidFill>
                  <a:schemeClr val="tx1"/>
                </a:solidFill>
                <a:effectLst/>
                <a:latin typeface="+mn-lt"/>
                <a:ea typeface="+mn-ea"/>
                <a:cs typeface="+mn-cs"/>
              </a:rPr>
              <a:t>Today the rate of sea level rise is increasing as the rate of global warming increases. An accelerated rate of sea level rise would inundate coastal wetlands and lowlands, increase the rate of shoreline erosion, cause more coastal flooding, raise water tables, threaten coastal structures, and increase the salinity of rivers, bays and aquifers. </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34</a:t>
            </a:fld>
            <a:endParaRPr lang="en-US"/>
          </a:p>
        </p:txBody>
      </p:sp>
    </p:spTree>
    <p:extLst>
      <p:ext uri="{BB962C8B-B14F-4D97-AF65-F5344CB8AC3E}">
        <p14:creationId xmlns:p14="http://schemas.microsoft.com/office/powerpoint/2010/main" val="578264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dirty="0" smtClean="0"/>
              <a:t>Cnidocytes</a:t>
            </a:r>
            <a:r>
              <a:rPr lang="en-US" sz="1200" b="1" dirty="0" smtClean="0"/>
              <a:t>:</a:t>
            </a:r>
          </a:p>
          <a:p>
            <a:r>
              <a:rPr lang="en-US" sz="1200" dirty="0" smtClean="0"/>
              <a:t>Contain </a:t>
            </a:r>
          </a:p>
          <a:p>
            <a:r>
              <a:rPr lang="en-US" sz="1200" dirty="0" smtClean="0"/>
              <a:t>Nematocysts,</a:t>
            </a:r>
          </a:p>
          <a:p>
            <a:r>
              <a:rPr lang="en-US" sz="1200" dirty="0" smtClean="0"/>
              <a:t>used to catch</a:t>
            </a:r>
          </a:p>
          <a:p>
            <a:r>
              <a:rPr lang="en-US" sz="1200" dirty="0" smtClean="0"/>
              <a:t>prey or sting</a:t>
            </a:r>
          </a:p>
          <a:p>
            <a:r>
              <a:rPr lang="en-US" sz="1200" dirty="0" smtClean="0"/>
              <a:t>predators</a:t>
            </a:r>
          </a:p>
          <a:p>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6</a:t>
            </a:fld>
            <a:endParaRPr lang="en-US"/>
          </a:p>
        </p:txBody>
      </p:sp>
    </p:spTree>
    <p:extLst>
      <p:ext uri="{BB962C8B-B14F-4D97-AF65-F5344CB8AC3E}">
        <p14:creationId xmlns:p14="http://schemas.microsoft.com/office/powerpoint/2010/main" val="725578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Corals use nematocysts to sting their prey!</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7</a:t>
            </a:fld>
            <a:endParaRPr lang="en-US"/>
          </a:p>
        </p:txBody>
      </p:sp>
    </p:spTree>
    <p:extLst>
      <p:ext uri="{BB962C8B-B14F-4D97-AF65-F5344CB8AC3E}">
        <p14:creationId xmlns:p14="http://schemas.microsoft.com/office/powerpoint/2010/main" val="2756812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mn-lt"/>
                <a:ea typeface="+mn-ea"/>
                <a:cs typeface="+mn-cs"/>
              </a:rPr>
              <a:t>Zooxanthellae are marine algae, some of which are free living and some of which live inside the tissue of many corals and other marine organisms. Zooxanthellae that live in marine animals have a mutually beneficial </a:t>
            </a:r>
            <a:r>
              <a:rPr lang="en-US" sz="1200" b="1" i="1" kern="1200" dirty="0" smtClean="0">
                <a:solidFill>
                  <a:schemeClr val="tx1"/>
                </a:solidFill>
                <a:effectLst/>
                <a:latin typeface="+mn-lt"/>
                <a:ea typeface="+mn-ea"/>
                <a:cs typeface="+mn-cs"/>
              </a:rPr>
              <a:t>symbiotic</a:t>
            </a:r>
            <a:r>
              <a:rPr lang="en-US" sz="1200" i="1" kern="1200" dirty="0" smtClean="0">
                <a:solidFill>
                  <a:schemeClr val="tx1"/>
                </a:solidFill>
                <a:effectLst/>
                <a:latin typeface="+mn-lt"/>
                <a:ea typeface="+mn-ea"/>
                <a:cs typeface="+mn-cs"/>
              </a:rPr>
              <a:t> relationship with their host. This means that both the coral and the alga benefit from being in the relationship. The zooxanthellae photosynthesize from within their coral host and produce sugars that provide nutrition to both the zooxanthellae and the coral. In return, the coral provides protection and assists the growth of the zooxanthellae by passing on some of its waste, which the zooxanthellae use as a nutrient source.</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9B267B15-1352-934D-B399-AA945D9F3DB9}" type="slidenum">
              <a:rPr lang="en-US" smtClean="0"/>
              <a:t>9</a:t>
            </a:fld>
            <a:endParaRPr lang="en-US"/>
          </a:p>
        </p:txBody>
      </p:sp>
    </p:spTree>
    <p:extLst>
      <p:ext uri="{BB962C8B-B14F-4D97-AF65-F5344CB8AC3E}">
        <p14:creationId xmlns:p14="http://schemas.microsoft.com/office/powerpoint/2010/main" val="2337257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15</a:t>
            </a:fld>
            <a:endParaRPr lang="en-US"/>
          </a:p>
        </p:txBody>
      </p:sp>
    </p:spTree>
    <p:extLst>
      <p:ext uri="{BB962C8B-B14F-4D97-AF65-F5344CB8AC3E}">
        <p14:creationId xmlns:p14="http://schemas.microsoft.com/office/powerpoint/2010/main" val="2353476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16</a:t>
            </a:fld>
            <a:endParaRPr lang="en-US"/>
          </a:p>
        </p:txBody>
      </p:sp>
    </p:spTree>
    <p:extLst>
      <p:ext uri="{BB962C8B-B14F-4D97-AF65-F5344CB8AC3E}">
        <p14:creationId xmlns:p14="http://schemas.microsoft.com/office/powerpoint/2010/main" val="3946719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17</a:t>
            </a:fld>
            <a:endParaRPr lang="en-US"/>
          </a:p>
        </p:txBody>
      </p:sp>
    </p:spTree>
    <p:extLst>
      <p:ext uri="{BB962C8B-B14F-4D97-AF65-F5344CB8AC3E}">
        <p14:creationId xmlns:p14="http://schemas.microsoft.com/office/powerpoint/2010/main" val="2900755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18</a:t>
            </a:fld>
            <a:endParaRPr lang="en-US"/>
          </a:p>
        </p:txBody>
      </p:sp>
    </p:spTree>
    <p:extLst>
      <p:ext uri="{BB962C8B-B14F-4D97-AF65-F5344CB8AC3E}">
        <p14:creationId xmlns:p14="http://schemas.microsoft.com/office/powerpoint/2010/main" val="2900755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55591D-314D-1C48-96AA-DA5412683943}" type="slidenum">
              <a:rPr lang="en-US" smtClean="0"/>
              <a:pPr/>
              <a:t>19</a:t>
            </a:fld>
            <a:endParaRPr lang="en-US"/>
          </a:p>
        </p:txBody>
      </p:sp>
    </p:spTree>
    <p:extLst>
      <p:ext uri="{BB962C8B-B14F-4D97-AF65-F5344CB8AC3E}">
        <p14:creationId xmlns:p14="http://schemas.microsoft.com/office/powerpoint/2010/main" val="2305682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95652C-6D89-3F4E-93F4-3EB39F6C53F7}" type="datetimeFigureOut">
              <a:rPr lang="en-US" smtClean="0"/>
              <a:t>2/10/15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3248535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652C-6D89-3F4E-93F4-3EB39F6C53F7}" type="datetimeFigureOut">
              <a:rPr lang="en-US" smtClean="0"/>
              <a:t>2/10/15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814310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652C-6D89-3F4E-93F4-3EB39F6C53F7}" type="datetimeFigureOut">
              <a:rPr lang="en-US" smtClean="0"/>
              <a:t>2/10/15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3802795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95652C-6D89-3F4E-93F4-3EB39F6C53F7}" type="datetimeFigureOut">
              <a:rPr lang="en-US" smtClean="0"/>
              <a:t>2/10/15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1323816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95652C-6D89-3F4E-93F4-3EB39F6C53F7}" type="datetimeFigureOut">
              <a:rPr lang="en-US" smtClean="0"/>
              <a:t>2/10/15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685549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95652C-6D89-3F4E-93F4-3EB39F6C53F7}" type="datetimeFigureOut">
              <a:rPr lang="en-US" smtClean="0"/>
              <a:t>2/10/15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205635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95652C-6D89-3F4E-93F4-3EB39F6C53F7}" type="datetimeFigureOut">
              <a:rPr lang="en-US" smtClean="0"/>
              <a:t>2/10/15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10594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95652C-6D89-3F4E-93F4-3EB39F6C53F7}" type="datetimeFigureOut">
              <a:rPr lang="en-US" smtClean="0"/>
              <a:t>2/10/15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501409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95652C-6D89-3F4E-93F4-3EB39F6C53F7}" type="datetimeFigureOut">
              <a:rPr lang="en-US" smtClean="0"/>
              <a:t>2/10/15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656558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5652C-6D89-3F4E-93F4-3EB39F6C53F7}" type="datetimeFigureOut">
              <a:rPr lang="en-US" smtClean="0"/>
              <a:t>2/10/15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4339018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95652C-6D89-3F4E-93F4-3EB39F6C53F7}" type="datetimeFigureOut">
              <a:rPr lang="en-US" smtClean="0"/>
              <a:t>2/10/15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5E4CC9-C6EA-3B47-B6FB-8E46B56C7E22}" type="slidenum">
              <a:rPr lang="en-US" smtClean="0"/>
              <a:t>‹#›</a:t>
            </a:fld>
            <a:endParaRPr lang="en-US"/>
          </a:p>
        </p:txBody>
      </p:sp>
    </p:spTree>
    <p:extLst>
      <p:ext uri="{BB962C8B-B14F-4D97-AF65-F5344CB8AC3E}">
        <p14:creationId xmlns:p14="http://schemas.microsoft.com/office/powerpoint/2010/main" val="21471730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95652C-6D89-3F4E-93F4-3EB39F6C53F7}" type="datetimeFigureOut">
              <a:rPr lang="en-US" smtClean="0"/>
              <a:t>2/10/15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5E4CC9-C6EA-3B47-B6FB-8E46B56C7E22}" type="slidenum">
              <a:rPr lang="en-US" smtClean="0"/>
              <a:t>‹#›</a:t>
            </a:fld>
            <a:endParaRPr lang="en-US"/>
          </a:p>
        </p:txBody>
      </p:sp>
    </p:spTree>
    <p:extLst>
      <p:ext uri="{BB962C8B-B14F-4D97-AF65-F5344CB8AC3E}">
        <p14:creationId xmlns:p14="http://schemas.microsoft.com/office/powerpoint/2010/main" val="1102167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eg"/><Relationship Id="rId3" Type="http://schemas.openxmlformats.org/officeDocument/2006/relationships/image" Target="http://biology.unm.edu/ccouncil/Biology_203/Images/SimpleAnimals/cnidariaDiagram.jpe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5" Type="http://schemas.openxmlformats.org/officeDocument/2006/relationships/image" Target="../media/image22.jpeg"/><Relationship Id="rId1" Type="http://schemas.openxmlformats.org/officeDocument/2006/relationships/slideLayout" Target="../slideLayouts/slideLayout4.xml"/><Relationship Id="rId2"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6" Type="http://schemas.openxmlformats.org/officeDocument/2006/relationships/image" Target="../media/image26.jpeg"/><Relationship Id="rId7" Type="http://schemas.openxmlformats.org/officeDocument/2006/relationships/image" Target="../media/image27.jpe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jpeg"/><Relationship Id="rId7" Type="http://schemas.openxmlformats.org/officeDocument/2006/relationships/image" Target="../media/image32.jpeg"/><Relationship Id="rId8"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image" Target="../media/image17.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1.png"/><Relationship Id="rId1" Type="http://schemas.microsoft.com/office/2007/relationships/media" Target="../media/media1.mov"/><Relationship Id="rId2" Type="http://schemas.openxmlformats.org/officeDocument/2006/relationships/video" Target="../media/media1.mov"/></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2.gif"/></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5.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Coral Reef Diversity</a:t>
            </a:r>
            <a:endParaRPr lang="en-US" dirty="0"/>
          </a:p>
        </p:txBody>
      </p:sp>
      <p:sp>
        <p:nvSpPr>
          <p:cNvPr id="3" name="Subtitle 2"/>
          <p:cNvSpPr>
            <a:spLocks noGrp="1"/>
          </p:cNvSpPr>
          <p:nvPr>
            <p:ph type="subTitle" idx="1"/>
          </p:nvPr>
        </p:nvSpPr>
        <p:spPr/>
        <p:txBody>
          <a:bodyPr/>
          <a:lstStyle/>
          <a:p>
            <a:r>
              <a:rPr lang="en-US" dirty="0" smtClean="0"/>
              <a:t>SMILE Workshop 2015</a:t>
            </a:r>
            <a:endParaRPr lang="en-US" dirty="0"/>
          </a:p>
        </p:txBody>
      </p:sp>
    </p:spTree>
    <p:extLst>
      <p:ext uri="{BB962C8B-B14F-4D97-AF65-F5344CB8AC3E}">
        <p14:creationId xmlns:p14="http://schemas.microsoft.com/office/powerpoint/2010/main" val="386354543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With zooxanthellae vs. Without</a:t>
            </a:r>
            <a:endParaRPr lang="en-US" dirty="0"/>
          </a:p>
        </p:txBody>
      </p:sp>
      <p:pic>
        <p:nvPicPr>
          <p:cNvPr id="4" name="Content Placeholder 3"/>
          <p:cNvPicPr>
            <a:picLocks noGrp="1" noChangeAspect="1"/>
          </p:cNvPicPr>
          <p:nvPr>
            <p:ph idx="1"/>
          </p:nvPr>
        </p:nvPicPr>
        <p:blipFill>
          <a:blip r:embed="rId2"/>
          <a:srcRect l="-41902" r="-41902"/>
          <a:stretch>
            <a:fillRect/>
          </a:stretch>
        </p:blipFill>
        <p:spPr/>
      </p:pic>
      <p:sp>
        <p:nvSpPr>
          <p:cNvPr id="6" name="TextBox 5"/>
          <p:cNvSpPr txBox="1"/>
          <p:nvPr/>
        </p:nvSpPr>
        <p:spPr>
          <a:xfrm>
            <a:off x="130251" y="2442018"/>
            <a:ext cx="2214259" cy="1200328"/>
          </a:xfrm>
          <a:prstGeom prst="rect">
            <a:avLst/>
          </a:prstGeom>
          <a:noFill/>
        </p:spPr>
        <p:txBody>
          <a:bodyPr wrap="square" rtlCol="0">
            <a:spAutoFit/>
          </a:bodyPr>
          <a:lstStyle/>
          <a:p>
            <a:pPr algn="ctr"/>
            <a:r>
              <a:rPr lang="en-US" sz="2400" dirty="0" smtClean="0"/>
              <a:t>Zooxanthellae give this coral its brown color!</a:t>
            </a:r>
            <a:endParaRPr lang="en-US" sz="2400" dirty="0"/>
          </a:p>
        </p:txBody>
      </p:sp>
      <p:sp>
        <p:nvSpPr>
          <p:cNvPr id="9" name="TextBox 8"/>
          <p:cNvSpPr txBox="1"/>
          <p:nvPr/>
        </p:nvSpPr>
        <p:spPr>
          <a:xfrm>
            <a:off x="6929741" y="2442018"/>
            <a:ext cx="2214259" cy="1200328"/>
          </a:xfrm>
          <a:prstGeom prst="rect">
            <a:avLst/>
          </a:prstGeom>
          <a:noFill/>
        </p:spPr>
        <p:txBody>
          <a:bodyPr wrap="square" rtlCol="0">
            <a:spAutoFit/>
          </a:bodyPr>
          <a:lstStyle/>
          <a:p>
            <a:pPr algn="ctr"/>
            <a:r>
              <a:rPr lang="en-US" sz="2400" dirty="0" smtClean="0"/>
              <a:t>This coral doesn</a:t>
            </a:r>
            <a:r>
              <a:rPr lang="fr-FR" sz="2400" dirty="0" smtClean="0"/>
              <a:t>’</a:t>
            </a:r>
            <a:r>
              <a:rPr lang="en-US" sz="2400" dirty="0" smtClean="0"/>
              <a:t>t have Zooxanthellae!</a:t>
            </a:r>
            <a:endParaRPr lang="en-US" sz="2400" dirty="0"/>
          </a:p>
        </p:txBody>
      </p:sp>
    </p:spTree>
    <p:extLst>
      <p:ext uri="{BB962C8B-B14F-4D97-AF65-F5344CB8AC3E}">
        <p14:creationId xmlns:p14="http://schemas.microsoft.com/office/powerpoint/2010/main" val="338080352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Symbiotic Relationship</a:t>
            </a:r>
            <a:endParaRPr lang="en-US" dirty="0"/>
          </a:p>
        </p:txBody>
      </p:sp>
      <p:pic>
        <p:nvPicPr>
          <p:cNvPr id="4" name="Content Placeholder 3" descr="coral02b_480.gif"/>
          <p:cNvPicPr>
            <a:picLocks noGrp="1" noChangeAspect="1"/>
          </p:cNvPicPr>
          <p:nvPr>
            <p:ph idx="1"/>
          </p:nvPr>
        </p:nvPicPr>
        <p:blipFill>
          <a:blip r:embed="rId2">
            <a:extLst>
              <a:ext uri="{28A0092B-C50C-407E-A947-70E740481C1C}">
                <a14:useLocalDpi xmlns:a14="http://schemas.microsoft.com/office/drawing/2010/main" val="0"/>
              </a:ext>
            </a:extLst>
          </a:blip>
          <a:srcRect l="-29551" r="-29551"/>
          <a:stretch>
            <a:fillRect/>
          </a:stretch>
        </p:blipFill>
        <p:spPr>
          <a:xfrm>
            <a:off x="-959276" y="1714161"/>
            <a:ext cx="8229600" cy="4525963"/>
          </a:xfrm>
        </p:spPr>
      </p:pic>
      <p:sp>
        <p:nvSpPr>
          <p:cNvPr id="6" name="Oval 5"/>
          <p:cNvSpPr/>
          <p:nvPr/>
        </p:nvSpPr>
        <p:spPr>
          <a:xfrm>
            <a:off x="6214534" y="1714161"/>
            <a:ext cx="463124" cy="453306"/>
          </a:xfrm>
          <a:prstGeom prst="ellipse">
            <a:avLst/>
          </a:prstGeom>
          <a:solidFill>
            <a:srgbClr val="EA0000"/>
          </a:solidFill>
          <a:ln>
            <a:solidFill>
              <a:srgbClr val="EA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6214534" y="2800520"/>
            <a:ext cx="463124" cy="453306"/>
          </a:xfrm>
          <a:prstGeom prst="ellipse">
            <a:avLst/>
          </a:prstGeom>
          <a:solidFill>
            <a:srgbClr val="FF2A6B"/>
          </a:solidFill>
          <a:ln>
            <a:solidFill>
              <a:srgbClr val="FF2A6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6214534" y="2245614"/>
            <a:ext cx="463124" cy="453306"/>
          </a:xfrm>
          <a:prstGeom prst="ellipse">
            <a:avLst/>
          </a:prstGeom>
          <a:solidFill>
            <a:srgbClr val="FE780E"/>
          </a:solidFill>
          <a:ln>
            <a:solidFill>
              <a:srgbClr val="FE780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6214534" y="5035720"/>
            <a:ext cx="463124" cy="453306"/>
          </a:xfrm>
          <a:prstGeom prst="ellipse">
            <a:avLst/>
          </a:prstGeom>
          <a:solidFill>
            <a:srgbClr val="F8F424"/>
          </a:solidFill>
          <a:ln>
            <a:solidFill>
              <a:srgbClr val="F8F42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214535" y="4409187"/>
            <a:ext cx="463124" cy="453306"/>
          </a:xfrm>
          <a:prstGeom prst="ellipse">
            <a:avLst/>
          </a:prstGeom>
          <a:solidFill>
            <a:srgbClr val="0BBCFB"/>
          </a:solidFill>
          <a:ln>
            <a:solidFill>
              <a:srgbClr val="0BBCF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6677659" y="1622610"/>
            <a:ext cx="2466341" cy="1938992"/>
          </a:xfrm>
          <a:prstGeom prst="rect">
            <a:avLst/>
          </a:prstGeom>
          <a:noFill/>
        </p:spPr>
        <p:txBody>
          <a:bodyPr wrap="square" rtlCol="0">
            <a:spAutoFit/>
          </a:bodyPr>
          <a:lstStyle/>
          <a:p>
            <a:r>
              <a:rPr lang="en-US" sz="2000" dirty="0" smtClean="0"/>
              <a:t>These are sugars and other nutrients from photosynthesis – the zooxanthellae provide this “food” to the coral stomach tissue</a:t>
            </a:r>
            <a:endParaRPr lang="en-US" sz="2000" dirty="0"/>
          </a:p>
        </p:txBody>
      </p:sp>
      <p:sp>
        <p:nvSpPr>
          <p:cNvPr id="12" name="TextBox 11"/>
          <p:cNvSpPr txBox="1"/>
          <p:nvPr/>
        </p:nvSpPr>
        <p:spPr>
          <a:xfrm>
            <a:off x="6677659" y="4409187"/>
            <a:ext cx="2686474" cy="1323439"/>
          </a:xfrm>
          <a:prstGeom prst="rect">
            <a:avLst/>
          </a:prstGeom>
          <a:noFill/>
        </p:spPr>
        <p:txBody>
          <a:bodyPr wrap="square" rtlCol="0">
            <a:spAutoFit/>
          </a:bodyPr>
          <a:lstStyle/>
          <a:p>
            <a:r>
              <a:rPr lang="en-US" sz="2000" dirty="0" smtClean="0"/>
              <a:t>These are wastes from the coral stomach tissue, this feeds the zooxanthellae.</a:t>
            </a:r>
          </a:p>
        </p:txBody>
      </p:sp>
      <p:sp>
        <p:nvSpPr>
          <p:cNvPr id="13" name="TextBox 12"/>
          <p:cNvSpPr txBox="1"/>
          <p:nvPr/>
        </p:nvSpPr>
        <p:spPr>
          <a:xfrm>
            <a:off x="6237392" y="5921929"/>
            <a:ext cx="2590798" cy="923330"/>
          </a:xfrm>
          <a:prstGeom prst="rect">
            <a:avLst/>
          </a:prstGeom>
          <a:noFill/>
        </p:spPr>
        <p:txBody>
          <a:bodyPr wrap="square" rtlCol="0">
            <a:spAutoFit/>
          </a:bodyPr>
          <a:lstStyle/>
          <a:p>
            <a:r>
              <a:rPr lang="en-US" dirty="0" smtClean="0"/>
              <a:t>The coral tissue is also providing a home to the zooxanthellae! </a:t>
            </a:r>
            <a:endParaRPr lang="en-US" dirty="0"/>
          </a:p>
        </p:txBody>
      </p:sp>
    </p:spTree>
    <p:extLst>
      <p:ext uri="{BB962C8B-B14F-4D97-AF65-F5344CB8AC3E}">
        <p14:creationId xmlns:p14="http://schemas.microsoft.com/office/powerpoint/2010/main" val="206033253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Coral Polyp</a:t>
            </a:r>
            <a:endParaRPr lang="en-US" dirty="0"/>
          </a:p>
        </p:txBody>
      </p:sp>
      <p:pic>
        <p:nvPicPr>
          <p:cNvPr id="4" name="Content Placeholder 3"/>
          <p:cNvPicPr>
            <a:picLocks noGrp="1" noChangeAspect="1"/>
          </p:cNvPicPr>
          <p:nvPr>
            <p:ph idx="1"/>
          </p:nvPr>
        </p:nvPicPr>
        <p:blipFill>
          <a:blip r:embed="rId2"/>
          <a:srcRect t="2007" b="2007"/>
          <a:stretch>
            <a:fillRect/>
          </a:stretch>
        </p:blipFill>
        <p:spPr/>
      </p:pic>
      <p:sp>
        <p:nvSpPr>
          <p:cNvPr id="5" name="TextBox 4"/>
          <p:cNvSpPr txBox="1"/>
          <p:nvPr/>
        </p:nvSpPr>
        <p:spPr>
          <a:xfrm>
            <a:off x="7098658" y="6199814"/>
            <a:ext cx="1832362" cy="461665"/>
          </a:xfrm>
          <a:prstGeom prst="rect">
            <a:avLst/>
          </a:prstGeom>
          <a:noFill/>
        </p:spPr>
        <p:txBody>
          <a:bodyPr wrap="square" rtlCol="0">
            <a:spAutoFit/>
          </a:bodyPr>
          <a:lstStyle/>
          <a:p>
            <a:r>
              <a:rPr lang="en-US" sz="2400" dirty="0" smtClean="0"/>
              <a:t>Tentacle!</a:t>
            </a:r>
            <a:endParaRPr lang="en-US" sz="2400" dirty="0"/>
          </a:p>
        </p:txBody>
      </p:sp>
      <p:sp>
        <p:nvSpPr>
          <p:cNvPr id="6" name="TextBox 5"/>
          <p:cNvSpPr txBox="1"/>
          <p:nvPr/>
        </p:nvSpPr>
        <p:spPr>
          <a:xfrm>
            <a:off x="4265707" y="6251622"/>
            <a:ext cx="2375514" cy="461665"/>
          </a:xfrm>
          <a:prstGeom prst="rect">
            <a:avLst/>
          </a:prstGeom>
          <a:noFill/>
        </p:spPr>
        <p:txBody>
          <a:bodyPr wrap="square" rtlCol="0">
            <a:spAutoFit/>
          </a:bodyPr>
          <a:lstStyle/>
          <a:p>
            <a:r>
              <a:rPr lang="en-US" sz="2400" dirty="0" smtClean="0"/>
              <a:t>Zooxanthellae!</a:t>
            </a:r>
            <a:endParaRPr lang="en-US" sz="2400" dirty="0"/>
          </a:p>
        </p:txBody>
      </p:sp>
      <p:cxnSp>
        <p:nvCxnSpPr>
          <p:cNvPr id="8" name="Straight Arrow Connector 7"/>
          <p:cNvCxnSpPr/>
          <p:nvPr/>
        </p:nvCxnSpPr>
        <p:spPr>
          <a:xfrm flipV="1">
            <a:off x="5161181" y="5128238"/>
            <a:ext cx="423314" cy="1253569"/>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flipV="1">
            <a:off x="6268311" y="3044382"/>
            <a:ext cx="1324657" cy="3241673"/>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8765395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Coral Polyps</a:t>
            </a:r>
            <a:endParaRPr lang="en-US" dirty="0"/>
          </a:p>
        </p:txBody>
      </p:sp>
      <p:pic>
        <p:nvPicPr>
          <p:cNvPr id="4" name="Content Placeholder 3"/>
          <p:cNvPicPr>
            <a:picLocks noGrp="1" noChangeAspect="1"/>
          </p:cNvPicPr>
          <p:nvPr>
            <p:ph idx="1"/>
          </p:nvPr>
        </p:nvPicPr>
        <p:blipFill>
          <a:blip r:embed="rId2"/>
          <a:srcRect l="-10459" r="-10459"/>
          <a:stretch>
            <a:fillRect/>
          </a:stretch>
        </p:blipFill>
        <p:spPr/>
      </p:pic>
    </p:spTree>
    <p:extLst>
      <p:ext uri="{BB962C8B-B14F-4D97-AF65-F5344CB8AC3E}">
        <p14:creationId xmlns:p14="http://schemas.microsoft.com/office/powerpoint/2010/main" val="6116574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Cnidarians!</a:t>
            </a:r>
            <a:endParaRPr lang="en-US" dirty="0"/>
          </a:p>
        </p:txBody>
      </p:sp>
      <p:sp>
        <p:nvSpPr>
          <p:cNvPr id="3" name="Content Placeholder 2"/>
          <p:cNvSpPr>
            <a:spLocks noGrp="1"/>
          </p:cNvSpPr>
          <p:nvPr>
            <p:ph idx="1"/>
          </p:nvPr>
        </p:nvSpPr>
        <p:spPr>
          <a:xfrm>
            <a:off x="0" y="1189716"/>
            <a:ext cx="8229600" cy="4936447"/>
          </a:xfrm>
        </p:spPr>
        <p:txBody>
          <a:bodyPr/>
          <a:lstStyle/>
          <a:p>
            <a:r>
              <a:rPr lang="en-US" dirty="0" smtClean="0"/>
              <a:t>Not just corals! </a:t>
            </a:r>
          </a:p>
          <a:p>
            <a:r>
              <a:rPr lang="en-US" dirty="0" smtClean="0"/>
              <a:t>Also anemones and jellyfish! </a:t>
            </a:r>
          </a:p>
          <a:p>
            <a:r>
              <a:rPr lang="en-US" dirty="0" smtClean="0"/>
              <a:t>Cnidarian = stinging cell organism</a:t>
            </a:r>
            <a:endParaRPr lang="en-US" dirty="0"/>
          </a:p>
        </p:txBody>
      </p:sp>
      <p:pic>
        <p:nvPicPr>
          <p:cNvPr id="5" name="Picture 4"/>
          <p:cNvPicPr>
            <a:picLocks noChangeAspect="1"/>
          </p:cNvPicPr>
          <p:nvPr/>
        </p:nvPicPr>
        <p:blipFill>
          <a:blip r:embed="rId2"/>
          <a:stretch>
            <a:fillRect/>
          </a:stretch>
        </p:blipFill>
        <p:spPr>
          <a:xfrm>
            <a:off x="293064" y="3106207"/>
            <a:ext cx="4878292" cy="3252195"/>
          </a:xfrm>
          <a:prstGeom prst="rect">
            <a:avLst/>
          </a:prstGeom>
        </p:spPr>
      </p:pic>
      <p:pic>
        <p:nvPicPr>
          <p:cNvPr id="4" name="Picture 3"/>
          <p:cNvPicPr>
            <a:picLocks noChangeAspect="1"/>
          </p:cNvPicPr>
          <p:nvPr/>
        </p:nvPicPr>
        <p:blipFill>
          <a:blip r:embed="rId3"/>
          <a:stretch>
            <a:fillRect/>
          </a:stretch>
        </p:blipFill>
        <p:spPr>
          <a:xfrm>
            <a:off x="293064" y="3111109"/>
            <a:ext cx="4887231" cy="3247293"/>
          </a:xfrm>
          <a:prstGeom prst="rect">
            <a:avLst/>
          </a:prstGeom>
        </p:spPr>
      </p:pic>
      <p:pic>
        <p:nvPicPr>
          <p:cNvPr id="6" name="Picture 5"/>
          <p:cNvPicPr>
            <a:picLocks noChangeAspect="1"/>
          </p:cNvPicPr>
          <p:nvPr/>
        </p:nvPicPr>
        <p:blipFill>
          <a:blip r:embed="rId4"/>
          <a:stretch>
            <a:fillRect/>
          </a:stretch>
        </p:blipFill>
        <p:spPr>
          <a:xfrm>
            <a:off x="6167552" y="1189716"/>
            <a:ext cx="2976448" cy="4458719"/>
          </a:xfrm>
          <a:prstGeom prst="rect">
            <a:avLst/>
          </a:prstGeom>
        </p:spPr>
      </p:pic>
      <p:pic>
        <p:nvPicPr>
          <p:cNvPr id="7" name="Picture 6"/>
          <p:cNvPicPr>
            <a:picLocks noChangeAspect="1"/>
          </p:cNvPicPr>
          <p:nvPr/>
        </p:nvPicPr>
        <p:blipFill>
          <a:blip r:embed="rId5"/>
          <a:stretch>
            <a:fillRect/>
          </a:stretch>
        </p:blipFill>
        <p:spPr>
          <a:xfrm>
            <a:off x="5570874" y="3988629"/>
            <a:ext cx="3573126" cy="2673145"/>
          </a:xfrm>
          <a:prstGeom prst="rect">
            <a:avLst/>
          </a:prstGeom>
        </p:spPr>
      </p:pic>
    </p:spTree>
    <p:extLst>
      <p:ext uri="{BB962C8B-B14F-4D97-AF65-F5344CB8AC3E}">
        <p14:creationId xmlns:p14="http://schemas.microsoft.com/office/powerpoint/2010/main" val="1273892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US" dirty="0">
                <a:latin typeface="+mn-lt"/>
              </a:rPr>
              <a:t>Introduction to </a:t>
            </a:r>
            <a:r>
              <a:rPr lang="en-US" dirty="0" err="1" smtClean="0">
                <a:latin typeface="+mn-lt"/>
              </a:rPr>
              <a:t>Phylogenetics</a:t>
            </a:r>
            <a:endParaRPr lang="en-US" dirty="0">
              <a:latin typeface="+mn-lt"/>
            </a:endParaRPr>
          </a:p>
        </p:txBody>
      </p:sp>
      <p:sp>
        <p:nvSpPr>
          <p:cNvPr id="3" name="Content Placeholder 2"/>
          <p:cNvSpPr>
            <a:spLocks noGrp="1"/>
          </p:cNvSpPr>
          <p:nvPr>
            <p:ph idx="1"/>
          </p:nvPr>
        </p:nvSpPr>
        <p:spPr>
          <a:xfrm>
            <a:off x="457200" y="1447800"/>
            <a:ext cx="8229600" cy="5181600"/>
          </a:xfrm>
        </p:spPr>
        <p:txBody>
          <a:bodyPr>
            <a:normAutofit/>
          </a:bodyPr>
          <a:lstStyle/>
          <a:p>
            <a:r>
              <a:rPr lang="en-US" b="1" dirty="0" smtClean="0"/>
              <a:t>Phylogenetics</a:t>
            </a:r>
            <a:r>
              <a:rPr lang="en-US" dirty="0" smtClean="0"/>
              <a:t> is the study of relationships among groups of organisms.</a:t>
            </a:r>
          </a:p>
          <a:p>
            <a:pPr lvl="1"/>
            <a:r>
              <a:rPr lang="en-US" dirty="0" smtClean="0"/>
              <a:t>For example: think of a family tree </a:t>
            </a:r>
          </a:p>
          <a:p>
            <a:pPr lvl="1"/>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p:txBody>
      </p:sp>
      <p:pic>
        <p:nvPicPr>
          <p:cNvPr id="22530" name="Picture 2" descr="Relation"/>
          <p:cNvPicPr>
            <a:picLocks noChangeAspect="1" noChangeArrowheads="1"/>
          </p:cNvPicPr>
          <p:nvPr/>
        </p:nvPicPr>
        <p:blipFill>
          <a:blip r:embed="rId3" cstate="print"/>
          <a:srcRect/>
          <a:stretch>
            <a:fillRect/>
          </a:stretch>
        </p:blipFill>
        <p:spPr bwMode="auto">
          <a:xfrm>
            <a:off x="2209800" y="3617126"/>
            <a:ext cx="4540248" cy="2514600"/>
          </a:xfrm>
          <a:prstGeom prst="rect">
            <a:avLst/>
          </a:prstGeom>
          <a:noFill/>
        </p:spPr>
      </p:pic>
    </p:spTree>
    <p:extLst>
      <p:ext uri="{BB962C8B-B14F-4D97-AF65-F5344CB8AC3E}">
        <p14:creationId xmlns:p14="http://schemas.microsoft.com/office/powerpoint/2010/main" val="417921230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lvl="0"/>
            <a:r>
              <a:rPr lang="en-US" dirty="0">
                <a:latin typeface="+mn-lt"/>
              </a:rPr>
              <a:t>Introduction to </a:t>
            </a:r>
            <a:r>
              <a:rPr lang="en-US" dirty="0" err="1" smtClean="0">
                <a:latin typeface="+mn-lt"/>
              </a:rPr>
              <a:t>Phylogenetics</a:t>
            </a:r>
            <a:endParaRPr lang="en-US" dirty="0">
              <a:latin typeface="+mn-lt"/>
            </a:endParaRPr>
          </a:p>
        </p:txBody>
      </p:sp>
      <p:sp>
        <p:nvSpPr>
          <p:cNvPr id="3" name="Content Placeholder 2"/>
          <p:cNvSpPr>
            <a:spLocks noGrp="1"/>
          </p:cNvSpPr>
          <p:nvPr>
            <p:ph idx="1"/>
          </p:nvPr>
        </p:nvSpPr>
        <p:spPr>
          <a:xfrm>
            <a:off x="152400" y="1295400"/>
            <a:ext cx="8229600" cy="5334000"/>
          </a:xfrm>
        </p:spPr>
        <p:txBody>
          <a:bodyPr>
            <a:normAutofit/>
          </a:bodyPr>
          <a:lstStyle/>
          <a:p>
            <a:r>
              <a:rPr lang="en-US" dirty="0" smtClean="0"/>
              <a:t>Trees are built based on </a:t>
            </a:r>
            <a:r>
              <a:rPr lang="en-US" b="1" dirty="0" smtClean="0"/>
              <a:t>characters</a:t>
            </a:r>
            <a:r>
              <a:rPr lang="en-US" dirty="0"/>
              <a:t> </a:t>
            </a:r>
            <a:r>
              <a:rPr lang="en-US" dirty="0" smtClean="0"/>
              <a:t>- traits that vary among groups of organisms</a:t>
            </a:r>
          </a:p>
          <a:p>
            <a:endParaRPr lang="en-US" dirty="0" smtClean="0"/>
          </a:p>
          <a:p>
            <a:r>
              <a:rPr lang="en-US" dirty="0" smtClean="0"/>
              <a:t>Characters can be considered:</a:t>
            </a:r>
          </a:p>
          <a:p>
            <a:pPr lvl="1"/>
            <a:r>
              <a:rPr lang="en-US" b="1" dirty="0" smtClean="0"/>
              <a:t>Ancestral</a:t>
            </a:r>
            <a:r>
              <a:rPr lang="en-US" dirty="0" smtClean="0"/>
              <a:t>- traits present in a common ancestor</a:t>
            </a:r>
          </a:p>
          <a:p>
            <a:pPr lvl="1"/>
            <a:r>
              <a:rPr lang="en-US" b="1" dirty="0" smtClean="0"/>
              <a:t>Derived</a:t>
            </a:r>
            <a:r>
              <a:rPr lang="en-US" dirty="0" smtClean="0"/>
              <a:t>- traits not present in a common ancestor, undergoes some change into new character state</a:t>
            </a:r>
          </a:p>
        </p:txBody>
      </p:sp>
    </p:spTree>
    <p:extLst>
      <p:ext uri="{BB962C8B-B14F-4D97-AF65-F5344CB8AC3E}">
        <p14:creationId xmlns:p14="http://schemas.microsoft.com/office/powerpoint/2010/main" val="6230432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ientopia.org/blogs/guestblog/files/2012/07/Cladogram1.gif"/>
          <p:cNvPicPr>
            <a:picLocks noChangeAspect="1" noChangeArrowheads="1"/>
          </p:cNvPicPr>
          <p:nvPr/>
        </p:nvPicPr>
        <p:blipFill>
          <a:blip r:embed="rId3" cstate="print"/>
          <a:srcRect/>
          <a:stretch>
            <a:fillRect/>
          </a:stretch>
        </p:blipFill>
        <p:spPr bwMode="auto">
          <a:xfrm>
            <a:off x="609600" y="1447800"/>
            <a:ext cx="7575789" cy="4876800"/>
          </a:xfrm>
          <a:prstGeom prst="rect">
            <a:avLst/>
          </a:prstGeom>
          <a:noFill/>
        </p:spPr>
      </p:pic>
      <p:sp>
        <p:nvSpPr>
          <p:cNvPr id="3" name="Rectangle 2"/>
          <p:cNvSpPr/>
          <p:nvPr/>
        </p:nvSpPr>
        <p:spPr>
          <a:xfrm>
            <a:off x="1143000" y="211449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34200" y="213360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19200" y="2382559"/>
            <a:ext cx="762000" cy="646331"/>
          </a:xfrm>
          <a:prstGeom prst="rect">
            <a:avLst/>
          </a:prstGeom>
          <a:noFill/>
        </p:spPr>
        <p:txBody>
          <a:bodyPr wrap="square" rtlCol="0">
            <a:spAutoFit/>
          </a:bodyPr>
          <a:lstStyle/>
          <a:p>
            <a:r>
              <a:rPr lang="en-US" sz="3600" b="1" dirty="0" smtClean="0">
                <a:latin typeface="Times New Roman" pitchFamily="18" charset="0"/>
                <a:cs typeface="Times New Roman" pitchFamily="18" charset="0"/>
              </a:rPr>
              <a:t>A</a:t>
            </a:r>
            <a:endParaRPr lang="en-US" sz="3600" b="1" dirty="0">
              <a:latin typeface="Times New Roman" pitchFamily="18" charset="0"/>
              <a:cs typeface="Times New Roman" pitchFamily="18" charset="0"/>
            </a:endParaRPr>
          </a:p>
        </p:txBody>
      </p:sp>
      <p:sp>
        <p:nvSpPr>
          <p:cNvPr id="6" name="TextBox 5"/>
          <p:cNvSpPr txBox="1"/>
          <p:nvPr/>
        </p:nvSpPr>
        <p:spPr>
          <a:xfrm>
            <a:off x="35814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E</a:t>
            </a:r>
          </a:p>
        </p:txBody>
      </p:sp>
      <p:sp>
        <p:nvSpPr>
          <p:cNvPr id="7" name="TextBox 6"/>
          <p:cNvSpPr txBox="1"/>
          <p:nvPr/>
        </p:nvSpPr>
        <p:spPr>
          <a:xfrm>
            <a:off x="2514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D</a:t>
            </a:r>
          </a:p>
        </p:txBody>
      </p:sp>
      <p:sp>
        <p:nvSpPr>
          <p:cNvPr id="8" name="TextBox 7"/>
          <p:cNvSpPr txBox="1"/>
          <p:nvPr/>
        </p:nvSpPr>
        <p:spPr>
          <a:xfrm>
            <a:off x="46482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C</a:t>
            </a:r>
          </a:p>
        </p:txBody>
      </p:sp>
      <p:sp>
        <p:nvSpPr>
          <p:cNvPr id="9" name="TextBox 8"/>
          <p:cNvSpPr txBox="1"/>
          <p:nvPr/>
        </p:nvSpPr>
        <p:spPr>
          <a:xfrm>
            <a:off x="59436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B</a:t>
            </a:r>
          </a:p>
        </p:txBody>
      </p:sp>
      <p:sp>
        <p:nvSpPr>
          <p:cNvPr id="10" name="TextBox 9"/>
          <p:cNvSpPr txBox="1"/>
          <p:nvPr/>
        </p:nvSpPr>
        <p:spPr>
          <a:xfrm>
            <a:off x="7086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F</a:t>
            </a:r>
          </a:p>
        </p:txBody>
      </p:sp>
      <p:cxnSp>
        <p:nvCxnSpPr>
          <p:cNvPr id="27" name="Straight Arrow Connector 26"/>
          <p:cNvCxnSpPr/>
          <p:nvPr/>
        </p:nvCxnSpPr>
        <p:spPr>
          <a:xfrm>
            <a:off x="4953000" y="2895600"/>
            <a:ext cx="533400"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2017507">
            <a:off x="5330033" y="3013293"/>
            <a:ext cx="1371600"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Tip (leaf)</a:t>
            </a:r>
            <a:endParaRPr lang="en-US" sz="2000" b="1" dirty="0">
              <a:latin typeface="Times New Roman" pitchFamily="18" charset="0"/>
              <a:cs typeface="Times New Roman" pitchFamily="18" charset="0"/>
            </a:endParaRPr>
          </a:p>
        </p:txBody>
      </p:sp>
      <p:sp>
        <p:nvSpPr>
          <p:cNvPr id="26" name="Title 25"/>
          <p:cNvSpPr>
            <a:spLocks noGrp="1"/>
          </p:cNvSpPr>
          <p:nvPr>
            <p:ph type="title"/>
          </p:nvPr>
        </p:nvSpPr>
        <p:spPr/>
        <p:txBody>
          <a:bodyPr/>
          <a:lstStyle/>
          <a:p>
            <a:r>
              <a:rPr lang="en-US" dirty="0" smtClean="0"/>
              <a:t>Basic Tree Terms</a:t>
            </a:r>
            <a:endParaRPr lang="en-US" dirty="0"/>
          </a:p>
        </p:txBody>
      </p:sp>
      <p:sp>
        <p:nvSpPr>
          <p:cNvPr id="33" name="TextBox 32"/>
          <p:cNvSpPr txBox="1"/>
          <p:nvPr/>
        </p:nvSpPr>
        <p:spPr>
          <a:xfrm>
            <a:off x="228600" y="1447800"/>
            <a:ext cx="8763000" cy="523220"/>
          </a:xfrm>
          <a:prstGeom prst="rect">
            <a:avLst/>
          </a:prstGeom>
          <a:solidFill>
            <a:schemeClr val="accent5">
              <a:lumMod val="40000"/>
              <a:lumOff val="60000"/>
            </a:schemeClr>
          </a:solidFill>
        </p:spPr>
        <p:txBody>
          <a:bodyPr wrap="square" rtlCol="0">
            <a:spAutoFit/>
          </a:bodyPr>
          <a:lstStyle/>
          <a:p>
            <a:r>
              <a:rPr lang="en-US" sz="2800" b="1" dirty="0" smtClean="0">
                <a:cs typeface="Times New Roman" pitchFamily="18" charset="0"/>
              </a:rPr>
              <a:t>Tip (leaf): </a:t>
            </a:r>
            <a:r>
              <a:rPr lang="en-US" sz="2800" dirty="0" smtClean="0">
                <a:cs typeface="Times New Roman" pitchFamily="18" charset="0"/>
              </a:rPr>
              <a:t>living organisms from which data are collected</a:t>
            </a:r>
            <a:endParaRPr lang="en-US" sz="2800" dirty="0">
              <a:cs typeface="Times New Roman" pitchFamily="18" charset="0"/>
            </a:endParaRPr>
          </a:p>
        </p:txBody>
      </p:sp>
    </p:spTree>
    <p:extLst>
      <p:ext uri="{BB962C8B-B14F-4D97-AF65-F5344CB8AC3E}">
        <p14:creationId xmlns:p14="http://schemas.microsoft.com/office/powerpoint/2010/main" val="93697911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ientopia.org/blogs/guestblog/files/2012/07/Cladogram1.gif"/>
          <p:cNvPicPr>
            <a:picLocks noChangeAspect="1" noChangeArrowheads="1"/>
          </p:cNvPicPr>
          <p:nvPr/>
        </p:nvPicPr>
        <p:blipFill>
          <a:blip r:embed="rId3" cstate="print"/>
          <a:srcRect/>
          <a:stretch>
            <a:fillRect/>
          </a:stretch>
        </p:blipFill>
        <p:spPr bwMode="auto">
          <a:xfrm>
            <a:off x="609600" y="1447800"/>
            <a:ext cx="7575789" cy="4876800"/>
          </a:xfrm>
          <a:prstGeom prst="rect">
            <a:avLst/>
          </a:prstGeom>
          <a:noFill/>
        </p:spPr>
      </p:pic>
      <p:sp>
        <p:nvSpPr>
          <p:cNvPr id="3" name="Rectangle 2"/>
          <p:cNvSpPr/>
          <p:nvPr/>
        </p:nvSpPr>
        <p:spPr>
          <a:xfrm>
            <a:off x="1143000" y="211449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34200" y="213360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19200" y="2382559"/>
            <a:ext cx="762000" cy="646331"/>
          </a:xfrm>
          <a:prstGeom prst="rect">
            <a:avLst/>
          </a:prstGeom>
          <a:noFill/>
        </p:spPr>
        <p:txBody>
          <a:bodyPr wrap="square" rtlCol="0">
            <a:spAutoFit/>
          </a:bodyPr>
          <a:lstStyle/>
          <a:p>
            <a:r>
              <a:rPr lang="en-US" sz="3600" b="1" dirty="0" smtClean="0">
                <a:latin typeface="Times New Roman" pitchFamily="18" charset="0"/>
                <a:cs typeface="Times New Roman" pitchFamily="18" charset="0"/>
              </a:rPr>
              <a:t>A</a:t>
            </a:r>
            <a:endParaRPr lang="en-US" sz="3600" b="1" dirty="0">
              <a:latin typeface="Times New Roman" pitchFamily="18" charset="0"/>
              <a:cs typeface="Times New Roman" pitchFamily="18" charset="0"/>
            </a:endParaRPr>
          </a:p>
        </p:txBody>
      </p:sp>
      <p:sp>
        <p:nvSpPr>
          <p:cNvPr id="6" name="TextBox 5"/>
          <p:cNvSpPr txBox="1"/>
          <p:nvPr/>
        </p:nvSpPr>
        <p:spPr>
          <a:xfrm>
            <a:off x="35814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E</a:t>
            </a:r>
          </a:p>
        </p:txBody>
      </p:sp>
      <p:sp>
        <p:nvSpPr>
          <p:cNvPr id="7" name="TextBox 6"/>
          <p:cNvSpPr txBox="1"/>
          <p:nvPr/>
        </p:nvSpPr>
        <p:spPr>
          <a:xfrm>
            <a:off x="2514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D</a:t>
            </a:r>
          </a:p>
        </p:txBody>
      </p:sp>
      <p:sp>
        <p:nvSpPr>
          <p:cNvPr id="8" name="TextBox 7"/>
          <p:cNvSpPr txBox="1"/>
          <p:nvPr/>
        </p:nvSpPr>
        <p:spPr>
          <a:xfrm>
            <a:off x="46482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C</a:t>
            </a:r>
          </a:p>
        </p:txBody>
      </p:sp>
      <p:sp>
        <p:nvSpPr>
          <p:cNvPr id="9" name="TextBox 8"/>
          <p:cNvSpPr txBox="1"/>
          <p:nvPr/>
        </p:nvSpPr>
        <p:spPr>
          <a:xfrm>
            <a:off x="59436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B</a:t>
            </a:r>
          </a:p>
        </p:txBody>
      </p:sp>
      <p:sp>
        <p:nvSpPr>
          <p:cNvPr id="10" name="TextBox 9"/>
          <p:cNvSpPr txBox="1"/>
          <p:nvPr/>
        </p:nvSpPr>
        <p:spPr>
          <a:xfrm>
            <a:off x="7086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F</a:t>
            </a:r>
          </a:p>
        </p:txBody>
      </p:sp>
      <p:cxnSp>
        <p:nvCxnSpPr>
          <p:cNvPr id="27" name="Straight Arrow Connector 26"/>
          <p:cNvCxnSpPr/>
          <p:nvPr/>
        </p:nvCxnSpPr>
        <p:spPr>
          <a:xfrm>
            <a:off x="4953000" y="2895600"/>
            <a:ext cx="533400"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2017507">
            <a:off x="5330033" y="3013293"/>
            <a:ext cx="1371600"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Tip (leaf)</a:t>
            </a:r>
            <a:endParaRPr lang="en-US" sz="2000" b="1" dirty="0">
              <a:latin typeface="Times New Roman" pitchFamily="18" charset="0"/>
              <a:cs typeface="Times New Roman" pitchFamily="18" charset="0"/>
            </a:endParaRPr>
          </a:p>
        </p:txBody>
      </p:sp>
      <p:sp>
        <p:nvSpPr>
          <p:cNvPr id="26" name="Title 25"/>
          <p:cNvSpPr>
            <a:spLocks noGrp="1"/>
          </p:cNvSpPr>
          <p:nvPr>
            <p:ph type="title"/>
          </p:nvPr>
        </p:nvSpPr>
        <p:spPr/>
        <p:txBody>
          <a:bodyPr/>
          <a:lstStyle/>
          <a:p>
            <a:r>
              <a:rPr lang="en-US" dirty="0" smtClean="0"/>
              <a:t>Basic Tree Terms</a:t>
            </a:r>
            <a:endParaRPr lang="en-US" dirty="0"/>
          </a:p>
        </p:txBody>
      </p:sp>
      <p:sp>
        <p:nvSpPr>
          <p:cNvPr id="33" name="TextBox 32"/>
          <p:cNvSpPr txBox="1"/>
          <p:nvPr/>
        </p:nvSpPr>
        <p:spPr>
          <a:xfrm>
            <a:off x="1143000" y="1447800"/>
            <a:ext cx="7042389" cy="523220"/>
          </a:xfrm>
          <a:prstGeom prst="rect">
            <a:avLst/>
          </a:prstGeom>
          <a:solidFill>
            <a:schemeClr val="accent5">
              <a:lumMod val="40000"/>
              <a:lumOff val="60000"/>
            </a:schemeClr>
          </a:solidFill>
        </p:spPr>
        <p:txBody>
          <a:bodyPr wrap="square" rtlCol="0">
            <a:spAutoFit/>
          </a:bodyPr>
          <a:lstStyle/>
          <a:p>
            <a:r>
              <a:rPr lang="en-US" sz="2800" b="1" dirty="0" smtClean="0">
                <a:cs typeface="Times New Roman" pitchFamily="18" charset="0"/>
              </a:rPr>
              <a:t>Branch: </a:t>
            </a:r>
            <a:r>
              <a:rPr lang="en-US" sz="2800" dirty="0" smtClean="0">
                <a:cs typeface="Times New Roman" pitchFamily="18" charset="0"/>
              </a:rPr>
              <a:t>shows relationships – who are related?</a:t>
            </a:r>
            <a:endParaRPr lang="en-US" sz="2800" dirty="0">
              <a:cs typeface="Times New Roman" pitchFamily="18" charset="0"/>
            </a:endParaRPr>
          </a:p>
        </p:txBody>
      </p:sp>
    </p:spTree>
    <p:extLst>
      <p:ext uri="{BB962C8B-B14F-4D97-AF65-F5344CB8AC3E}">
        <p14:creationId xmlns:p14="http://schemas.microsoft.com/office/powerpoint/2010/main" val="381122078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ientopia.org/blogs/guestblog/files/2012/07/Cladogram1.gif"/>
          <p:cNvPicPr>
            <a:picLocks noChangeAspect="1" noChangeArrowheads="1"/>
          </p:cNvPicPr>
          <p:nvPr/>
        </p:nvPicPr>
        <p:blipFill>
          <a:blip r:embed="rId3" cstate="print"/>
          <a:srcRect/>
          <a:stretch>
            <a:fillRect/>
          </a:stretch>
        </p:blipFill>
        <p:spPr bwMode="auto">
          <a:xfrm>
            <a:off x="609600" y="1447800"/>
            <a:ext cx="7575789" cy="4876800"/>
          </a:xfrm>
          <a:prstGeom prst="rect">
            <a:avLst/>
          </a:prstGeom>
          <a:noFill/>
        </p:spPr>
      </p:pic>
      <p:sp>
        <p:nvSpPr>
          <p:cNvPr id="3" name="Rectangle 2"/>
          <p:cNvSpPr/>
          <p:nvPr/>
        </p:nvSpPr>
        <p:spPr>
          <a:xfrm>
            <a:off x="1143000" y="211449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6934200" y="2209800"/>
            <a:ext cx="10668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219200" y="2382559"/>
            <a:ext cx="762000" cy="646331"/>
          </a:xfrm>
          <a:prstGeom prst="rect">
            <a:avLst/>
          </a:prstGeom>
          <a:noFill/>
        </p:spPr>
        <p:txBody>
          <a:bodyPr wrap="square" rtlCol="0">
            <a:spAutoFit/>
          </a:bodyPr>
          <a:lstStyle/>
          <a:p>
            <a:r>
              <a:rPr lang="en-US" sz="3600" b="1" dirty="0" smtClean="0">
                <a:latin typeface="Times New Roman" pitchFamily="18" charset="0"/>
                <a:cs typeface="Times New Roman" pitchFamily="18" charset="0"/>
              </a:rPr>
              <a:t>A</a:t>
            </a:r>
            <a:endParaRPr lang="en-US" sz="3600" b="1" dirty="0">
              <a:latin typeface="Times New Roman" pitchFamily="18" charset="0"/>
              <a:cs typeface="Times New Roman" pitchFamily="18" charset="0"/>
            </a:endParaRPr>
          </a:p>
        </p:txBody>
      </p:sp>
      <p:sp>
        <p:nvSpPr>
          <p:cNvPr id="6" name="TextBox 5"/>
          <p:cNvSpPr txBox="1"/>
          <p:nvPr/>
        </p:nvSpPr>
        <p:spPr>
          <a:xfrm>
            <a:off x="35814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E</a:t>
            </a:r>
          </a:p>
        </p:txBody>
      </p:sp>
      <p:sp>
        <p:nvSpPr>
          <p:cNvPr id="7" name="TextBox 6"/>
          <p:cNvSpPr txBox="1"/>
          <p:nvPr/>
        </p:nvSpPr>
        <p:spPr>
          <a:xfrm>
            <a:off x="2514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D</a:t>
            </a:r>
          </a:p>
        </p:txBody>
      </p:sp>
      <p:sp>
        <p:nvSpPr>
          <p:cNvPr id="8" name="TextBox 7"/>
          <p:cNvSpPr txBox="1"/>
          <p:nvPr/>
        </p:nvSpPr>
        <p:spPr>
          <a:xfrm>
            <a:off x="46482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C</a:t>
            </a:r>
          </a:p>
        </p:txBody>
      </p:sp>
      <p:sp>
        <p:nvSpPr>
          <p:cNvPr id="9" name="TextBox 8"/>
          <p:cNvSpPr txBox="1"/>
          <p:nvPr/>
        </p:nvSpPr>
        <p:spPr>
          <a:xfrm>
            <a:off x="5943600" y="2382559"/>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B</a:t>
            </a:r>
          </a:p>
        </p:txBody>
      </p:sp>
      <p:sp>
        <p:nvSpPr>
          <p:cNvPr id="10" name="TextBox 9"/>
          <p:cNvSpPr txBox="1"/>
          <p:nvPr/>
        </p:nvSpPr>
        <p:spPr>
          <a:xfrm>
            <a:off x="7086600" y="2343090"/>
            <a:ext cx="762000" cy="646331"/>
          </a:xfrm>
          <a:prstGeom prst="rect">
            <a:avLst/>
          </a:prstGeom>
          <a:noFill/>
        </p:spPr>
        <p:txBody>
          <a:bodyPr wrap="square" rtlCol="0">
            <a:spAutoFit/>
          </a:bodyPr>
          <a:lstStyle/>
          <a:p>
            <a:r>
              <a:rPr lang="en-US" sz="3600" b="1" dirty="0">
                <a:latin typeface="Times New Roman" pitchFamily="18" charset="0"/>
                <a:cs typeface="Times New Roman" pitchFamily="18" charset="0"/>
              </a:rPr>
              <a:t>F</a:t>
            </a:r>
          </a:p>
        </p:txBody>
      </p:sp>
      <p:sp>
        <p:nvSpPr>
          <p:cNvPr id="12" name="Oval 11"/>
          <p:cNvSpPr/>
          <p:nvPr/>
        </p:nvSpPr>
        <p:spPr>
          <a:xfrm>
            <a:off x="4572000" y="50292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3810000" y="56388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791200" y="40386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a:stCxn id="14" idx="4"/>
          </p:cNvCxnSpPr>
          <p:nvPr/>
        </p:nvCxnSpPr>
        <p:spPr>
          <a:xfrm>
            <a:off x="5905500" y="4267200"/>
            <a:ext cx="266700" cy="53340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019800" y="4781490"/>
            <a:ext cx="1371600"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Node</a:t>
            </a:r>
            <a:endParaRPr lang="en-US" sz="2000" b="1" dirty="0">
              <a:latin typeface="Times New Roman" pitchFamily="18" charset="0"/>
              <a:cs typeface="Times New Roman" pitchFamily="18" charset="0"/>
            </a:endParaRPr>
          </a:p>
        </p:txBody>
      </p:sp>
      <p:cxnSp>
        <p:nvCxnSpPr>
          <p:cNvPr id="27" name="Straight Arrow Connector 26"/>
          <p:cNvCxnSpPr/>
          <p:nvPr/>
        </p:nvCxnSpPr>
        <p:spPr>
          <a:xfrm>
            <a:off x="4953000" y="2895600"/>
            <a:ext cx="533400" cy="0"/>
          </a:xfrm>
          <a:prstGeom prst="straightConnector1">
            <a:avLst/>
          </a:prstGeom>
          <a:ln w="3810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2017507">
            <a:off x="5330033" y="3013293"/>
            <a:ext cx="1371600" cy="400110"/>
          </a:xfrm>
          <a:prstGeom prst="rect">
            <a:avLst/>
          </a:prstGeom>
          <a:noFill/>
        </p:spPr>
        <p:txBody>
          <a:bodyPr wrap="square" rtlCol="0">
            <a:spAutoFit/>
          </a:bodyPr>
          <a:lstStyle/>
          <a:p>
            <a:r>
              <a:rPr lang="en-US" sz="2000" b="1" dirty="0" smtClean="0">
                <a:latin typeface="Times New Roman" pitchFamily="18" charset="0"/>
                <a:cs typeface="Times New Roman" pitchFamily="18" charset="0"/>
              </a:rPr>
              <a:t>Tip (leaf)</a:t>
            </a:r>
            <a:endParaRPr lang="en-US" sz="2000" b="1" dirty="0">
              <a:latin typeface="Times New Roman" pitchFamily="18" charset="0"/>
              <a:cs typeface="Times New Roman" pitchFamily="18" charset="0"/>
            </a:endParaRPr>
          </a:p>
        </p:txBody>
      </p:sp>
      <p:sp>
        <p:nvSpPr>
          <p:cNvPr id="26" name="Title 25"/>
          <p:cNvSpPr>
            <a:spLocks noGrp="1"/>
          </p:cNvSpPr>
          <p:nvPr>
            <p:ph type="title"/>
          </p:nvPr>
        </p:nvSpPr>
        <p:spPr/>
        <p:txBody>
          <a:bodyPr/>
          <a:lstStyle/>
          <a:p>
            <a:r>
              <a:rPr lang="en-US" dirty="0" smtClean="0"/>
              <a:t>Basic Tree Terms</a:t>
            </a:r>
            <a:endParaRPr lang="en-US" dirty="0"/>
          </a:p>
        </p:txBody>
      </p:sp>
      <p:sp>
        <p:nvSpPr>
          <p:cNvPr id="28" name="TextBox 27"/>
          <p:cNvSpPr txBox="1"/>
          <p:nvPr/>
        </p:nvSpPr>
        <p:spPr>
          <a:xfrm>
            <a:off x="399266" y="1447800"/>
            <a:ext cx="8377455" cy="523220"/>
          </a:xfrm>
          <a:prstGeom prst="rect">
            <a:avLst/>
          </a:prstGeom>
          <a:solidFill>
            <a:schemeClr val="accent5">
              <a:lumMod val="40000"/>
              <a:lumOff val="60000"/>
            </a:schemeClr>
          </a:solidFill>
        </p:spPr>
        <p:txBody>
          <a:bodyPr wrap="square" rtlCol="0">
            <a:spAutoFit/>
          </a:bodyPr>
          <a:lstStyle/>
          <a:p>
            <a:r>
              <a:rPr lang="en-US" sz="2800" b="1" dirty="0" smtClean="0">
                <a:cs typeface="Times New Roman" pitchFamily="18" charset="0"/>
              </a:rPr>
              <a:t>Node: </a:t>
            </a:r>
            <a:r>
              <a:rPr lang="en-US" sz="2800" dirty="0" smtClean="0">
                <a:cs typeface="Times New Roman" pitchFamily="18" charset="0"/>
              </a:rPr>
              <a:t>where branches meet, represent group splitting</a:t>
            </a:r>
            <a:endParaRPr lang="en-US" sz="2800" dirty="0">
              <a:cs typeface="Times New Roman" pitchFamily="18" charset="0"/>
            </a:endParaRPr>
          </a:p>
        </p:txBody>
      </p:sp>
      <p:sp>
        <p:nvSpPr>
          <p:cNvPr id="32" name="Oval 31"/>
          <p:cNvSpPr/>
          <p:nvPr/>
        </p:nvSpPr>
        <p:spPr>
          <a:xfrm>
            <a:off x="3124200" y="32766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6629400" y="3276600"/>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345340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Corals are Animals!</a:t>
            </a:r>
            <a:endParaRPr lang="en-US" dirty="0"/>
          </a:p>
        </p:txBody>
      </p:sp>
      <p:sp>
        <p:nvSpPr>
          <p:cNvPr id="4" name="Content Placeholder 3"/>
          <p:cNvSpPr>
            <a:spLocks noGrp="1"/>
          </p:cNvSpPr>
          <p:nvPr>
            <p:ph sz="half" idx="1"/>
          </p:nvPr>
        </p:nvSpPr>
        <p:spPr>
          <a:xfrm>
            <a:off x="457200" y="1600200"/>
            <a:ext cx="4038600" cy="4928128"/>
          </a:xfrm>
        </p:spPr>
        <p:txBody>
          <a:bodyPr>
            <a:normAutofit lnSpcReduction="10000"/>
          </a:bodyPr>
          <a:lstStyle/>
          <a:p>
            <a:pPr marL="0" indent="0" algn="ctr">
              <a:buNone/>
            </a:pPr>
            <a:r>
              <a:rPr lang="en-US" b="1" u="sng" dirty="0" smtClean="0"/>
              <a:t>Animals</a:t>
            </a:r>
            <a:r>
              <a:rPr lang="en-US" dirty="0" smtClean="0"/>
              <a:t>	</a:t>
            </a:r>
            <a:endParaRPr lang="en-US" b="1" u="sng" dirty="0" smtClean="0"/>
          </a:p>
          <a:p>
            <a:r>
              <a:rPr lang="en-US" sz="2400" dirty="0" smtClean="0"/>
              <a:t>Cannot produce their own food, they but eat other organisms</a:t>
            </a:r>
          </a:p>
          <a:p>
            <a:r>
              <a:rPr lang="en-US" sz="2400" dirty="0" smtClean="0"/>
              <a:t>Do not have roots, stems and leaves</a:t>
            </a:r>
          </a:p>
          <a:p>
            <a:r>
              <a:rPr lang="en-US" sz="2400" dirty="0" smtClean="0"/>
              <a:t>They move to catch their prey</a:t>
            </a:r>
          </a:p>
          <a:p>
            <a:r>
              <a:rPr lang="en-US" sz="2400" dirty="0" smtClean="0"/>
              <a:t>Don</a:t>
            </a:r>
            <a:r>
              <a:rPr lang="fr-FR" sz="2400" dirty="0" smtClean="0"/>
              <a:t>’</a:t>
            </a:r>
            <a:r>
              <a:rPr lang="en-US" sz="2400" dirty="0" smtClean="0"/>
              <a:t>t have chlorophyll</a:t>
            </a:r>
          </a:p>
          <a:p>
            <a:r>
              <a:rPr lang="en-US" sz="2400" dirty="0" smtClean="0"/>
              <a:t>Animal cells don</a:t>
            </a:r>
            <a:r>
              <a:rPr lang="fr-FR" sz="2400" dirty="0" smtClean="0"/>
              <a:t>’</a:t>
            </a:r>
            <a:r>
              <a:rPr lang="en-US" sz="2400" dirty="0" smtClean="0"/>
              <a:t>t have walls – their cells are more flexible and variable in shape</a:t>
            </a:r>
            <a:endParaRPr lang="en-US" sz="2400" dirty="0"/>
          </a:p>
        </p:txBody>
      </p:sp>
      <p:sp>
        <p:nvSpPr>
          <p:cNvPr id="5" name="Content Placeholder 4"/>
          <p:cNvSpPr>
            <a:spLocks noGrp="1"/>
          </p:cNvSpPr>
          <p:nvPr>
            <p:ph sz="half" idx="2"/>
          </p:nvPr>
        </p:nvSpPr>
        <p:spPr/>
        <p:txBody>
          <a:bodyPr>
            <a:normAutofit lnSpcReduction="10000"/>
          </a:bodyPr>
          <a:lstStyle/>
          <a:p>
            <a:pPr marL="0" indent="0" algn="ctr">
              <a:buNone/>
            </a:pPr>
            <a:r>
              <a:rPr lang="en-US" b="1" u="sng" dirty="0" smtClean="0"/>
              <a:t>Plants</a:t>
            </a:r>
            <a:endParaRPr lang="en-US" dirty="0" smtClean="0"/>
          </a:p>
          <a:p>
            <a:r>
              <a:rPr lang="en-US" sz="2400" dirty="0" smtClean="0"/>
              <a:t>Plants use the sun’s energy to make food - Photosynthesis</a:t>
            </a:r>
          </a:p>
          <a:p>
            <a:r>
              <a:rPr lang="en-US" sz="2400" dirty="0" smtClean="0"/>
              <a:t>Have roots, stems and leaves</a:t>
            </a:r>
          </a:p>
          <a:p>
            <a:r>
              <a:rPr lang="en-US" sz="2400" dirty="0" smtClean="0"/>
              <a:t>Don</a:t>
            </a:r>
            <a:r>
              <a:rPr lang="fr-FR" sz="2400" dirty="0" smtClean="0"/>
              <a:t>’</a:t>
            </a:r>
            <a:r>
              <a:rPr lang="en-US" sz="2400" dirty="0" smtClean="0"/>
              <a:t>t move from one place to another</a:t>
            </a:r>
          </a:p>
          <a:p>
            <a:r>
              <a:rPr lang="en-US" sz="2400" dirty="0" smtClean="0"/>
              <a:t>Have chlorophyll in their cells to capture light energy</a:t>
            </a:r>
          </a:p>
          <a:p>
            <a:r>
              <a:rPr lang="en-US" sz="2400" dirty="0" smtClean="0"/>
              <a:t>Plant cells have walls </a:t>
            </a:r>
            <a:endParaRPr lang="en-US" sz="2400" dirty="0"/>
          </a:p>
        </p:txBody>
      </p:sp>
    </p:spTree>
    <p:extLst>
      <p:ext uri="{BB962C8B-B14F-4D97-AF65-F5344CB8AC3E}">
        <p14:creationId xmlns:p14="http://schemas.microsoft.com/office/powerpoint/2010/main" val="238875902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Tree Terms</a:t>
            </a:r>
            <a:endParaRPr lang="en-US" dirty="0"/>
          </a:p>
        </p:txBody>
      </p:sp>
      <p:pic>
        <p:nvPicPr>
          <p:cNvPr id="4" name="Picture 2" descr="Relation"/>
          <p:cNvPicPr>
            <a:picLocks noChangeAspect="1" noChangeArrowheads="1"/>
          </p:cNvPicPr>
          <p:nvPr/>
        </p:nvPicPr>
        <p:blipFill>
          <a:blip r:embed="rId2" cstate="print"/>
          <a:srcRect/>
          <a:stretch>
            <a:fillRect/>
          </a:stretch>
        </p:blipFill>
        <p:spPr bwMode="auto">
          <a:xfrm>
            <a:off x="1777648" y="2295497"/>
            <a:ext cx="5721341" cy="3168744"/>
          </a:xfrm>
          <a:prstGeom prst="rect">
            <a:avLst/>
          </a:prstGeom>
          <a:noFill/>
        </p:spPr>
      </p:pic>
      <p:cxnSp>
        <p:nvCxnSpPr>
          <p:cNvPr id="5" name="Straight Arrow Connector 4"/>
          <p:cNvCxnSpPr/>
          <p:nvPr/>
        </p:nvCxnSpPr>
        <p:spPr>
          <a:xfrm>
            <a:off x="993161" y="2181536"/>
            <a:ext cx="784487" cy="472125"/>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8" name="Rectangle 7"/>
          <p:cNvSpPr/>
          <p:nvPr/>
        </p:nvSpPr>
        <p:spPr>
          <a:xfrm>
            <a:off x="1777648" y="2295497"/>
            <a:ext cx="5890857" cy="602364"/>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408356" y="1833832"/>
            <a:ext cx="976879" cy="461665"/>
          </a:xfrm>
          <a:prstGeom prst="rect">
            <a:avLst/>
          </a:prstGeom>
          <a:noFill/>
        </p:spPr>
        <p:txBody>
          <a:bodyPr wrap="square" rtlCol="0">
            <a:spAutoFit/>
          </a:bodyPr>
          <a:lstStyle/>
          <a:p>
            <a:r>
              <a:rPr lang="en-US" sz="2400" dirty="0" smtClean="0"/>
              <a:t>Tips </a:t>
            </a:r>
            <a:endParaRPr lang="en-US" sz="2400" dirty="0"/>
          </a:p>
        </p:txBody>
      </p:sp>
      <p:sp>
        <p:nvSpPr>
          <p:cNvPr id="11" name="Oval 10"/>
          <p:cNvSpPr/>
          <p:nvPr/>
        </p:nvSpPr>
        <p:spPr>
          <a:xfrm>
            <a:off x="5750209" y="3651042"/>
            <a:ext cx="2286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endCxn id="11" idx="4"/>
          </p:cNvCxnSpPr>
          <p:nvPr/>
        </p:nvCxnSpPr>
        <p:spPr>
          <a:xfrm flipH="1" flipV="1">
            <a:off x="5864509" y="3879642"/>
            <a:ext cx="371239" cy="857873"/>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235748" y="4322016"/>
            <a:ext cx="2733648" cy="1938992"/>
          </a:xfrm>
          <a:prstGeom prst="rect">
            <a:avLst/>
          </a:prstGeom>
          <a:noFill/>
        </p:spPr>
        <p:txBody>
          <a:bodyPr wrap="square" rtlCol="0">
            <a:spAutoFit/>
          </a:bodyPr>
          <a:lstStyle/>
          <a:p>
            <a:r>
              <a:rPr lang="en-US" sz="2400" dirty="0" smtClean="0"/>
              <a:t>Node – Shows where the “family” splits – parent is related to “You and “Sibling”</a:t>
            </a:r>
            <a:endParaRPr lang="en-US" sz="2400" dirty="0"/>
          </a:p>
        </p:txBody>
      </p:sp>
      <p:sp>
        <p:nvSpPr>
          <p:cNvPr id="28" name="Rectangle 27"/>
          <p:cNvSpPr/>
          <p:nvPr/>
        </p:nvSpPr>
        <p:spPr>
          <a:xfrm rot="19061565">
            <a:off x="2828517" y="3186975"/>
            <a:ext cx="1630467" cy="298497"/>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Straight Arrow Connector 28"/>
          <p:cNvCxnSpPr/>
          <p:nvPr/>
        </p:nvCxnSpPr>
        <p:spPr>
          <a:xfrm flipV="1">
            <a:off x="2328230" y="3995340"/>
            <a:ext cx="774321" cy="1157673"/>
          </a:xfrm>
          <a:prstGeom prst="straightConnector1">
            <a:avLst/>
          </a:prstGeom>
          <a:ln w="50800">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814066" y="5153013"/>
            <a:ext cx="2288485" cy="1569660"/>
          </a:xfrm>
          <a:prstGeom prst="rect">
            <a:avLst/>
          </a:prstGeom>
          <a:noFill/>
        </p:spPr>
        <p:txBody>
          <a:bodyPr wrap="square" rtlCol="0">
            <a:spAutoFit/>
          </a:bodyPr>
          <a:lstStyle/>
          <a:p>
            <a:r>
              <a:rPr lang="en-US" sz="2400" dirty="0" smtClean="0"/>
              <a:t>Branch – shows relationship between Aunt and Cousin </a:t>
            </a:r>
            <a:endParaRPr lang="en-US" sz="2400" dirty="0"/>
          </a:p>
        </p:txBody>
      </p:sp>
    </p:spTree>
    <p:extLst>
      <p:ext uri="{BB962C8B-B14F-4D97-AF65-F5344CB8AC3E}">
        <p14:creationId xmlns:p14="http://schemas.microsoft.com/office/powerpoint/2010/main" val="33720877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1" grpId="0" animBg="1"/>
      <p:bldP spid="18" grpId="0"/>
      <p:bldP spid="28" grpId="0" animBg="1"/>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Cnidarian Characteristics</a:t>
            </a:r>
            <a:endParaRPr lang="en-US" dirty="0"/>
          </a:p>
        </p:txBody>
      </p:sp>
      <p:sp>
        <p:nvSpPr>
          <p:cNvPr id="3" name="Content Placeholder 2"/>
          <p:cNvSpPr>
            <a:spLocks noGrp="1"/>
          </p:cNvSpPr>
          <p:nvPr>
            <p:ph idx="1"/>
          </p:nvPr>
        </p:nvSpPr>
        <p:spPr>
          <a:xfrm>
            <a:off x="457200" y="1600200"/>
            <a:ext cx="8229600" cy="4895567"/>
          </a:xfrm>
        </p:spPr>
        <p:txBody>
          <a:bodyPr>
            <a:normAutofit lnSpcReduction="10000"/>
          </a:bodyPr>
          <a:lstStyle/>
          <a:p>
            <a:r>
              <a:rPr lang="en-US" dirty="0" smtClean="0"/>
              <a:t>Morphological = form and structure of an organism</a:t>
            </a:r>
          </a:p>
          <a:p>
            <a:endParaRPr lang="en-US" dirty="0" smtClean="0"/>
          </a:p>
          <a:p>
            <a:pPr marL="1314450" lvl="2" indent="-514350">
              <a:buFont typeface="+mj-lt"/>
              <a:buAutoNum type="arabicPeriod"/>
            </a:pPr>
            <a:r>
              <a:rPr lang="en-US" sz="3200" dirty="0" smtClean="0"/>
              <a:t>Body Form</a:t>
            </a:r>
          </a:p>
          <a:p>
            <a:pPr marL="1314450" lvl="2" indent="-514350">
              <a:buFont typeface="+mj-lt"/>
              <a:buAutoNum type="arabicPeriod"/>
            </a:pPr>
            <a:r>
              <a:rPr lang="en-US" sz="3200" dirty="0" smtClean="0"/>
              <a:t>How many polyps are there?</a:t>
            </a:r>
          </a:p>
          <a:p>
            <a:pPr marL="1314450" lvl="2" indent="-514350">
              <a:buFont typeface="+mj-lt"/>
              <a:buAutoNum type="arabicPeriod"/>
            </a:pPr>
            <a:r>
              <a:rPr lang="en-US" sz="3200" dirty="0" smtClean="0"/>
              <a:t>Coloration</a:t>
            </a:r>
          </a:p>
          <a:p>
            <a:endParaRPr lang="en-US" dirty="0" smtClean="0"/>
          </a:p>
          <a:p>
            <a:r>
              <a:rPr lang="en-US" dirty="0" smtClean="0"/>
              <a:t>Use these to compare relationships between organisms</a:t>
            </a:r>
            <a:endParaRPr lang="en-US" dirty="0"/>
          </a:p>
        </p:txBody>
      </p:sp>
    </p:spTree>
    <p:extLst>
      <p:ext uri="{BB962C8B-B14F-4D97-AF65-F5344CB8AC3E}">
        <p14:creationId xmlns:p14="http://schemas.microsoft.com/office/powerpoint/2010/main" val="373104951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Body Plans</a:t>
            </a:r>
            <a:endParaRPr lang="en-US" dirty="0"/>
          </a:p>
        </p:txBody>
      </p:sp>
      <p:sp>
        <p:nvSpPr>
          <p:cNvPr id="6" name="Content Placeholder 5"/>
          <p:cNvSpPr>
            <a:spLocks noGrp="1"/>
          </p:cNvSpPr>
          <p:nvPr>
            <p:ph sz="half" idx="1"/>
          </p:nvPr>
        </p:nvSpPr>
        <p:spPr/>
        <p:txBody>
          <a:bodyPr/>
          <a:lstStyle/>
          <a:p>
            <a:r>
              <a:rPr lang="en-US" sz="3200" b="1" dirty="0" smtClean="0"/>
              <a:t>Polyp</a:t>
            </a:r>
            <a:r>
              <a:rPr lang="en-US" dirty="0" smtClean="0"/>
              <a:t>	</a:t>
            </a:r>
          </a:p>
          <a:p>
            <a:pPr lvl="1"/>
            <a:r>
              <a:rPr lang="en-US" dirty="0" smtClean="0"/>
              <a:t>Mostly sessile</a:t>
            </a:r>
          </a:p>
          <a:p>
            <a:pPr lvl="1"/>
            <a:r>
              <a:rPr lang="en-US" dirty="0" smtClean="0"/>
              <a:t>Sit and wait for prey</a:t>
            </a:r>
            <a:endParaRPr lang="en-US" dirty="0"/>
          </a:p>
        </p:txBody>
      </p:sp>
      <p:sp>
        <p:nvSpPr>
          <p:cNvPr id="7" name="Content Placeholder 6"/>
          <p:cNvSpPr>
            <a:spLocks noGrp="1"/>
          </p:cNvSpPr>
          <p:nvPr>
            <p:ph sz="half" idx="2"/>
          </p:nvPr>
        </p:nvSpPr>
        <p:spPr>
          <a:xfrm>
            <a:off x="4648200" y="1600200"/>
            <a:ext cx="4267200" cy="4525963"/>
          </a:xfrm>
        </p:spPr>
        <p:txBody>
          <a:bodyPr/>
          <a:lstStyle/>
          <a:p>
            <a:r>
              <a:rPr lang="en-US" sz="3200" b="1" dirty="0" smtClean="0"/>
              <a:t>Medusa</a:t>
            </a:r>
          </a:p>
          <a:p>
            <a:pPr lvl="1"/>
            <a:r>
              <a:rPr lang="en-US" dirty="0" smtClean="0"/>
              <a:t>Mostly swimming/floating</a:t>
            </a:r>
          </a:p>
          <a:p>
            <a:pPr lvl="1"/>
            <a:r>
              <a:rPr lang="en-US" dirty="0" smtClean="0"/>
              <a:t>Hunters</a:t>
            </a:r>
            <a:endParaRPr lang="en-US" dirty="0"/>
          </a:p>
        </p:txBody>
      </p:sp>
      <p:pic>
        <p:nvPicPr>
          <p:cNvPr id="44034" name="Picture 2" descr="http://biology.unm.edu/ccouncil/Biology_203/Images/SimpleAnimals/cnidariaDiagram.jpeg"/>
          <p:cNvPicPr>
            <a:picLocks noChangeAspect="1" noChangeArrowheads="1"/>
          </p:cNvPicPr>
          <p:nvPr/>
        </p:nvPicPr>
        <p:blipFill>
          <a:blip r:embed="rId2" r:link="rId3" cstate="print"/>
          <a:srcRect r="26102" b="52007"/>
          <a:stretch>
            <a:fillRect/>
          </a:stretch>
        </p:blipFill>
        <p:spPr bwMode="auto">
          <a:xfrm>
            <a:off x="685800" y="3200400"/>
            <a:ext cx="3453536" cy="2362200"/>
          </a:xfrm>
          <a:prstGeom prst="rect">
            <a:avLst/>
          </a:prstGeom>
          <a:noFill/>
          <a:ln w="9525">
            <a:noFill/>
            <a:miter lim="800000"/>
            <a:headEnd/>
            <a:tailEnd/>
          </a:ln>
        </p:spPr>
      </p:pic>
      <p:pic>
        <p:nvPicPr>
          <p:cNvPr id="44035" name="Picture 3" descr="http://biology.unm.edu/ccouncil/Biology_203/Images/SimpleAnimals/cnidariaDiagram.jpeg"/>
          <p:cNvPicPr>
            <a:picLocks noChangeAspect="1" noChangeArrowheads="1"/>
          </p:cNvPicPr>
          <p:nvPr/>
        </p:nvPicPr>
        <p:blipFill>
          <a:blip r:embed="rId2" r:link="rId3" cstate="print"/>
          <a:srcRect l="26810" t="47993"/>
          <a:stretch>
            <a:fillRect/>
          </a:stretch>
        </p:blipFill>
        <p:spPr bwMode="auto">
          <a:xfrm>
            <a:off x="5181600" y="3048000"/>
            <a:ext cx="3190875" cy="2386545"/>
          </a:xfrm>
          <a:prstGeom prst="rect">
            <a:avLst/>
          </a:prstGeom>
          <a:noFill/>
          <a:ln w="9525">
            <a:noFill/>
            <a:miter lim="800000"/>
            <a:headEnd/>
            <a:tailEnd/>
          </a:ln>
        </p:spPr>
      </p:pic>
    </p:spTree>
    <p:extLst>
      <p:ext uri="{BB962C8B-B14F-4D97-AF65-F5344CB8AC3E}">
        <p14:creationId xmlns:p14="http://schemas.microsoft.com/office/powerpoint/2010/main" val="24369388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Many?</a:t>
            </a:r>
            <a:endParaRPr lang="en-US" dirty="0"/>
          </a:p>
        </p:txBody>
      </p:sp>
      <p:sp>
        <p:nvSpPr>
          <p:cNvPr id="3" name="Content Placeholder 2"/>
          <p:cNvSpPr>
            <a:spLocks noGrp="1"/>
          </p:cNvSpPr>
          <p:nvPr>
            <p:ph sz="half" idx="1"/>
          </p:nvPr>
        </p:nvSpPr>
        <p:spPr/>
        <p:txBody>
          <a:bodyPr/>
          <a:lstStyle/>
          <a:p>
            <a:r>
              <a:rPr lang="en-US" sz="3200" b="1" dirty="0" smtClean="0"/>
              <a:t>Solitary (one)</a:t>
            </a:r>
            <a:r>
              <a:rPr lang="en-US" dirty="0" smtClean="0"/>
              <a:t>	</a:t>
            </a:r>
          </a:p>
          <a:p>
            <a:pPr lvl="1"/>
            <a:endParaRPr lang="en-US" dirty="0" smtClean="0"/>
          </a:p>
          <a:p>
            <a:pPr lvl="1">
              <a:buNone/>
            </a:pPr>
            <a:r>
              <a:rPr lang="en-US" dirty="0"/>
              <a:t>	</a:t>
            </a:r>
          </a:p>
        </p:txBody>
      </p:sp>
      <p:sp>
        <p:nvSpPr>
          <p:cNvPr id="4" name="Content Placeholder 3"/>
          <p:cNvSpPr>
            <a:spLocks noGrp="1"/>
          </p:cNvSpPr>
          <p:nvPr>
            <p:ph sz="half" idx="2"/>
          </p:nvPr>
        </p:nvSpPr>
        <p:spPr>
          <a:xfrm>
            <a:off x="4648200" y="1600200"/>
            <a:ext cx="4495800" cy="4525963"/>
          </a:xfrm>
        </p:spPr>
        <p:txBody>
          <a:bodyPr>
            <a:normAutofit/>
          </a:bodyPr>
          <a:lstStyle/>
          <a:p>
            <a:r>
              <a:rPr lang="en-US" sz="3200" b="1" dirty="0" smtClean="0"/>
              <a:t>Colonial (many)</a:t>
            </a:r>
          </a:p>
          <a:p>
            <a:pPr lvl="1"/>
            <a:r>
              <a:rPr lang="en-US" dirty="0" smtClean="0"/>
              <a:t>Collection of identical individuals that perform as one organism. </a:t>
            </a:r>
          </a:p>
        </p:txBody>
      </p:sp>
      <p:pic>
        <p:nvPicPr>
          <p:cNvPr id="45058" name="Picture 2" descr="http://images.fineartamerica.com/images-medium-large/a-beautiful-sea-anemone-in-shades-george-grall.jpg"/>
          <p:cNvPicPr>
            <a:picLocks noChangeAspect="1" noChangeArrowheads="1"/>
          </p:cNvPicPr>
          <p:nvPr/>
        </p:nvPicPr>
        <p:blipFill>
          <a:blip r:embed="rId2" cstate="print"/>
          <a:srcRect/>
          <a:stretch>
            <a:fillRect/>
          </a:stretch>
        </p:blipFill>
        <p:spPr bwMode="auto">
          <a:xfrm>
            <a:off x="304800" y="2362200"/>
            <a:ext cx="3001817" cy="1981200"/>
          </a:xfrm>
          <a:prstGeom prst="rect">
            <a:avLst/>
          </a:prstGeom>
          <a:noFill/>
        </p:spPr>
      </p:pic>
      <p:pic>
        <p:nvPicPr>
          <p:cNvPr id="45060" name="Picture 4" descr="http://marinesciencetoday.com/wp-content/uploads/2009/06/jellyfish-chrysaora-colorata-photo-by-sanjay-acharya.jpg"/>
          <p:cNvPicPr>
            <a:picLocks noChangeAspect="1" noChangeArrowheads="1"/>
          </p:cNvPicPr>
          <p:nvPr/>
        </p:nvPicPr>
        <p:blipFill>
          <a:blip r:embed="rId3" cstate="print"/>
          <a:srcRect/>
          <a:stretch>
            <a:fillRect/>
          </a:stretch>
        </p:blipFill>
        <p:spPr bwMode="auto">
          <a:xfrm>
            <a:off x="1752600" y="4090606"/>
            <a:ext cx="2895600" cy="1929194"/>
          </a:xfrm>
          <a:prstGeom prst="rect">
            <a:avLst/>
          </a:prstGeom>
          <a:noFill/>
        </p:spPr>
      </p:pic>
      <p:pic>
        <p:nvPicPr>
          <p:cNvPr id="45062" name="Picture 6" descr="http://i260.photobucket.com/albums/ii30/EdReef/Fungia02.jpg"/>
          <p:cNvPicPr>
            <a:picLocks noChangeAspect="1" noChangeArrowheads="1"/>
          </p:cNvPicPr>
          <p:nvPr/>
        </p:nvPicPr>
        <p:blipFill>
          <a:blip r:embed="rId4" cstate="print"/>
          <a:srcRect/>
          <a:stretch>
            <a:fillRect/>
          </a:stretch>
        </p:blipFill>
        <p:spPr bwMode="auto">
          <a:xfrm>
            <a:off x="0" y="5014886"/>
            <a:ext cx="2514600" cy="1673781"/>
          </a:xfrm>
          <a:prstGeom prst="rect">
            <a:avLst/>
          </a:prstGeom>
          <a:noFill/>
        </p:spPr>
      </p:pic>
      <p:pic>
        <p:nvPicPr>
          <p:cNvPr id="45066" name="Picture 10" descr="http://aboutzoo.net/marine/en/database/wp-content/uploads/2009/12/xzMLVadpSE1.jpg"/>
          <p:cNvPicPr>
            <a:picLocks noChangeAspect="1" noChangeArrowheads="1"/>
          </p:cNvPicPr>
          <p:nvPr/>
        </p:nvPicPr>
        <p:blipFill>
          <a:blip r:embed="rId5" cstate="print"/>
          <a:srcRect/>
          <a:stretch>
            <a:fillRect/>
          </a:stretch>
        </p:blipFill>
        <p:spPr bwMode="auto">
          <a:xfrm>
            <a:off x="5604934" y="3528232"/>
            <a:ext cx="2692400" cy="2597931"/>
          </a:xfrm>
          <a:prstGeom prst="rect">
            <a:avLst/>
          </a:prstGeom>
          <a:noFill/>
        </p:spPr>
      </p:pic>
    </p:spTree>
    <p:extLst>
      <p:ext uri="{BB962C8B-B14F-4D97-AF65-F5344CB8AC3E}">
        <p14:creationId xmlns:p14="http://schemas.microsoft.com/office/powerpoint/2010/main" val="236715500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Coloration</a:t>
            </a:r>
            <a:endParaRPr lang="en-US" dirty="0"/>
          </a:p>
        </p:txBody>
      </p:sp>
      <p:sp>
        <p:nvSpPr>
          <p:cNvPr id="3" name="Content Placeholder 2"/>
          <p:cNvSpPr>
            <a:spLocks noGrp="1"/>
          </p:cNvSpPr>
          <p:nvPr>
            <p:ph sz="half" idx="1"/>
          </p:nvPr>
        </p:nvSpPr>
        <p:spPr>
          <a:xfrm>
            <a:off x="381000" y="1447800"/>
            <a:ext cx="4038600" cy="4525963"/>
          </a:xfrm>
        </p:spPr>
        <p:txBody>
          <a:bodyPr/>
          <a:lstStyle/>
          <a:p>
            <a:r>
              <a:rPr lang="en-US" b="1" dirty="0" smtClean="0"/>
              <a:t>Absent</a:t>
            </a:r>
            <a:r>
              <a:rPr lang="en-US" dirty="0" smtClean="0"/>
              <a:t>	</a:t>
            </a:r>
          </a:p>
          <a:p>
            <a:pPr lvl="1"/>
            <a:r>
              <a:rPr lang="en-US" dirty="0" smtClean="0"/>
              <a:t>Lacking pigments</a:t>
            </a:r>
            <a:endParaRPr lang="en-US" dirty="0"/>
          </a:p>
        </p:txBody>
      </p:sp>
      <p:sp>
        <p:nvSpPr>
          <p:cNvPr id="4" name="Content Placeholder 3"/>
          <p:cNvSpPr>
            <a:spLocks noGrp="1"/>
          </p:cNvSpPr>
          <p:nvPr>
            <p:ph sz="half" idx="2"/>
          </p:nvPr>
        </p:nvSpPr>
        <p:spPr>
          <a:xfrm>
            <a:off x="4648200" y="1447800"/>
            <a:ext cx="4038600" cy="4525963"/>
          </a:xfrm>
        </p:spPr>
        <p:txBody>
          <a:bodyPr/>
          <a:lstStyle/>
          <a:p>
            <a:r>
              <a:rPr lang="en-US" b="1" dirty="0" smtClean="0"/>
              <a:t>Present</a:t>
            </a:r>
          </a:p>
          <a:p>
            <a:pPr lvl="1"/>
            <a:r>
              <a:rPr lang="en-US" dirty="0" smtClean="0"/>
              <a:t>From food or symbionts</a:t>
            </a:r>
          </a:p>
          <a:p>
            <a:pPr lvl="1"/>
            <a:r>
              <a:rPr lang="en-US" dirty="0" smtClean="0"/>
              <a:t>For defense or attraction</a:t>
            </a:r>
            <a:endParaRPr lang="en-US" dirty="0"/>
          </a:p>
        </p:txBody>
      </p:sp>
      <p:pic>
        <p:nvPicPr>
          <p:cNvPr id="46082" name="Picture 2" descr="http://switchboard.nrdc.org/blogs/fbeinecke/Healthy.coral.reef.No.Title.jpg"/>
          <p:cNvPicPr>
            <a:picLocks noChangeAspect="1" noChangeArrowheads="1"/>
          </p:cNvPicPr>
          <p:nvPr/>
        </p:nvPicPr>
        <p:blipFill>
          <a:blip r:embed="rId3" cstate="print"/>
          <a:srcRect/>
          <a:stretch>
            <a:fillRect/>
          </a:stretch>
        </p:blipFill>
        <p:spPr bwMode="auto">
          <a:xfrm>
            <a:off x="4267200" y="2971800"/>
            <a:ext cx="3155229" cy="3048000"/>
          </a:xfrm>
          <a:prstGeom prst="rect">
            <a:avLst/>
          </a:prstGeom>
          <a:noFill/>
        </p:spPr>
      </p:pic>
      <p:pic>
        <p:nvPicPr>
          <p:cNvPr id="46084" name="Picture 4" descr="http://www.thethirddimension.net/images/samples/jellyfish-1920x1200.jpg"/>
          <p:cNvPicPr>
            <a:picLocks noChangeAspect="1" noChangeArrowheads="1"/>
          </p:cNvPicPr>
          <p:nvPr/>
        </p:nvPicPr>
        <p:blipFill>
          <a:blip r:embed="rId4" cstate="print"/>
          <a:srcRect/>
          <a:stretch>
            <a:fillRect/>
          </a:stretch>
        </p:blipFill>
        <p:spPr bwMode="auto">
          <a:xfrm>
            <a:off x="228600" y="2667000"/>
            <a:ext cx="3169920" cy="1981200"/>
          </a:xfrm>
          <a:prstGeom prst="rect">
            <a:avLst/>
          </a:prstGeom>
          <a:noFill/>
        </p:spPr>
      </p:pic>
      <p:pic>
        <p:nvPicPr>
          <p:cNvPr id="46086" name="Picture 6" descr="http://nathistoc.bio.uci.edu/Cnidaria/Plumularia1.jpg"/>
          <p:cNvPicPr>
            <a:picLocks noChangeAspect="1" noChangeArrowheads="1"/>
          </p:cNvPicPr>
          <p:nvPr/>
        </p:nvPicPr>
        <p:blipFill>
          <a:blip r:embed="rId5" cstate="print"/>
          <a:srcRect/>
          <a:stretch>
            <a:fillRect/>
          </a:stretch>
        </p:blipFill>
        <p:spPr bwMode="auto">
          <a:xfrm>
            <a:off x="1524000" y="4419600"/>
            <a:ext cx="2286000" cy="1633538"/>
          </a:xfrm>
          <a:prstGeom prst="rect">
            <a:avLst/>
          </a:prstGeom>
          <a:noFill/>
        </p:spPr>
      </p:pic>
      <p:pic>
        <p:nvPicPr>
          <p:cNvPr id="46088" name="Picture 8" descr="http://www.biology4kids.com/misc/photos/cnidaria1.jpg"/>
          <p:cNvPicPr>
            <a:picLocks noChangeAspect="1" noChangeArrowheads="1"/>
          </p:cNvPicPr>
          <p:nvPr/>
        </p:nvPicPr>
        <p:blipFill>
          <a:blip r:embed="rId6" cstate="print"/>
          <a:srcRect/>
          <a:stretch>
            <a:fillRect/>
          </a:stretch>
        </p:blipFill>
        <p:spPr bwMode="auto">
          <a:xfrm>
            <a:off x="161018" y="5334000"/>
            <a:ext cx="1696357" cy="1295400"/>
          </a:xfrm>
          <a:prstGeom prst="rect">
            <a:avLst/>
          </a:prstGeom>
          <a:noFill/>
        </p:spPr>
      </p:pic>
      <p:pic>
        <p:nvPicPr>
          <p:cNvPr id="46090" name="Picture 10" descr="http://www.dnr.sc.gov/marine/sertc/octocoral%20guide/Renilla_sm.jpg"/>
          <p:cNvPicPr>
            <a:picLocks noChangeAspect="1" noChangeArrowheads="1"/>
          </p:cNvPicPr>
          <p:nvPr/>
        </p:nvPicPr>
        <p:blipFill>
          <a:blip r:embed="rId7" cstate="print"/>
          <a:srcRect/>
          <a:stretch>
            <a:fillRect/>
          </a:stretch>
        </p:blipFill>
        <p:spPr bwMode="auto">
          <a:xfrm>
            <a:off x="7086600" y="4648200"/>
            <a:ext cx="1644952" cy="1905000"/>
          </a:xfrm>
          <a:prstGeom prst="rect">
            <a:avLst/>
          </a:prstGeom>
          <a:noFill/>
        </p:spPr>
      </p:pic>
    </p:spTree>
    <p:extLst>
      <p:ext uri="{BB962C8B-B14F-4D97-AF65-F5344CB8AC3E}">
        <p14:creationId xmlns:p14="http://schemas.microsoft.com/office/powerpoint/2010/main" val="373966815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Phylogenetic Tree Activity</a:t>
            </a:r>
            <a:endParaRPr lang="en-US" dirty="0"/>
          </a:p>
        </p:txBody>
      </p:sp>
      <p:sp>
        <p:nvSpPr>
          <p:cNvPr id="5" name="Content Placeholder 4"/>
          <p:cNvSpPr>
            <a:spLocks noGrp="1"/>
          </p:cNvSpPr>
          <p:nvPr>
            <p:ph idx="1"/>
          </p:nvPr>
        </p:nvSpPr>
        <p:spPr/>
        <p:txBody>
          <a:bodyPr>
            <a:normAutofit fontScale="92500" lnSpcReduction="20000"/>
          </a:bodyPr>
          <a:lstStyle/>
          <a:p>
            <a:pPr lvl="0"/>
            <a:r>
              <a:rPr lang="en-US" dirty="0"/>
              <a:t>Have the groups of students arrange the pictures into a phylogenetic tree based on the morphology they chose above of the various </a:t>
            </a:r>
            <a:r>
              <a:rPr lang="en-US" dirty="0" smtClean="0"/>
              <a:t>pictures of cnidarians. </a:t>
            </a:r>
            <a:endParaRPr lang="en-US" dirty="0"/>
          </a:p>
          <a:p>
            <a:pPr lvl="0"/>
            <a:r>
              <a:rPr lang="en-US" dirty="0"/>
              <a:t>Once everyone has completed arranging their tree, have students present their tree and have them describe why they chose to arrange it that way. </a:t>
            </a:r>
          </a:p>
          <a:p>
            <a:r>
              <a:rPr lang="en-US" dirty="0"/>
              <a:t>Once everyone has explained their tree, ask, “Is every group’s tree the same?” </a:t>
            </a:r>
            <a:endParaRPr lang="en-US" dirty="0" smtClean="0"/>
          </a:p>
          <a:p>
            <a:pPr lvl="1"/>
            <a:r>
              <a:rPr lang="en-US" dirty="0" smtClean="0"/>
              <a:t>NO! These are all guesses! </a:t>
            </a:r>
            <a:endParaRPr lang="en-US" dirty="0"/>
          </a:p>
        </p:txBody>
      </p:sp>
    </p:spTree>
    <p:extLst>
      <p:ext uri="{BB962C8B-B14F-4D97-AF65-F5344CB8AC3E}">
        <p14:creationId xmlns:p14="http://schemas.microsoft.com/office/powerpoint/2010/main" val="241323010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cientopia.org/blogs/guestblog/files/2012/07/Cladogram1.gif"/>
          <p:cNvPicPr>
            <a:picLocks noChangeAspect="1" noChangeArrowheads="1"/>
          </p:cNvPicPr>
          <p:nvPr/>
        </p:nvPicPr>
        <p:blipFill>
          <a:blip r:embed="rId2" cstate="print"/>
          <a:srcRect/>
          <a:stretch>
            <a:fillRect/>
          </a:stretch>
        </p:blipFill>
        <p:spPr bwMode="auto">
          <a:xfrm>
            <a:off x="609600" y="1447800"/>
            <a:ext cx="7575789" cy="4876800"/>
          </a:xfrm>
          <a:prstGeom prst="rect">
            <a:avLst/>
          </a:prstGeom>
          <a:noFill/>
        </p:spPr>
      </p:pic>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endParaRPr lang="en-US" dirty="0"/>
          </a:p>
        </p:txBody>
      </p:sp>
      <p:pic>
        <p:nvPicPr>
          <p:cNvPr id="5" name="Picture 4" descr="http://www.dejongmarinelife.nl/sys_files/websites/DEJONGMARINELIFE/media/Videos/Aurelia%20aurita.png"/>
          <p:cNvPicPr/>
          <p:nvPr/>
        </p:nvPicPr>
        <p:blipFill>
          <a:blip r:embed="rId3" cstate="print"/>
          <a:srcRect/>
          <a:stretch>
            <a:fillRect/>
          </a:stretch>
        </p:blipFill>
        <p:spPr bwMode="auto">
          <a:xfrm>
            <a:off x="782840" y="1638260"/>
            <a:ext cx="1312162" cy="1286501"/>
          </a:xfrm>
          <a:prstGeom prst="rect">
            <a:avLst/>
          </a:prstGeom>
          <a:noFill/>
          <a:ln w="9525">
            <a:noFill/>
            <a:miter lim="800000"/>
            <a:headEnd/>
            <a:tailEnd/>
          </a:ln>
        </p:spPr>
      </p:pic>
      <p:pic>
        <p:nvPicPr>
          <p:cNvPr id="7" name="Picture 6" descr="http://farm2.static.flickr.com/1317/800348658_a1da4f00e2.jpg?v=0"/>
          <p:cNvPicPr/>
          <p:nvPr/>
        </p:nvPicPr>
        <p:blipFill>
          <a:blip r:embed="rId4" cstate="print"/>
          <a:srcRect/>
          <a:stretch>
            <a:fillRect/>
          </a:stretch>
        </p:blipFill>
        <p:spPr bwMode="auto">
          <a:xfrm>
            <a:off x="6802005" y="1638260"/>
            <a:ext cx="1581312" cy="1220549"/>
          </a:xfrm>
          <a:prstGeom prst="rect">
            <a:avLst/>
          </a:prstGeom>
          <a:noFill/>
          <a:ln w="9525">
            <a:noFill/>
            <a:miter lim="800000"/>
            <a:headEnd/>
            <a:tailEnd/>
          </a:ln>
        </p:spPr>
      </p:pic>
      <p:pic>
        <p:nvPicPr>
          <p:cNvPr id="8" name="Picture 7" descr="http://mw2.google.com/mw-panoramio/photos/medium/66518448.jpg"/>
          <p:cNvPicPr/>
          <p:nvPr/>
        </p:nvPicPr>
        <p:blipFill>
          <a:blip r:embed="rId5" cstate="print"/>
          <a:srcRect/>
          <a:stretch>
            <a:fillRect/>
          </a:stretch>
        </p:blipFill>
        <p:spPr bwMode="auto">
          <a:xfrm>
            <a:off x="5479877" y="1480156"/>
            <a:ext cx="1668294" cy="1378653"/>
          </a:xfrm>
          <a:prstGeom prst="rect">
            <a:avLst/>
          </a:prstGeom>
          <a:noFill/>
          <a:ln w="9525">
            <a:noFill/>
            <a:miter lim="800000"/>
            <a:headEnd/>
            <a:tailEnd/>
          </a:ln>
        </p:spPr>
      </p:pic>
      <p:pic>
        <p:nvPicPr>
          <p:cNvPr id="9" name="Picture 8" descr="http://www.aquaportail.com/aquabdd/photos/acropora-tenuis.jpg"/>
          <p:cNvPicPr/>
          <p:nvPr/>
        </p:nvPicPr>
        <p:blipFill>
          <a:blip r:embed="rId6" cstate="print"/>
          <a:srcRect/>
          <a:stretch>
            <a:fillRect/>
          </a:stretch>
        </p:blipFill>
        <p:spPr bwMode="auto">
          <a:xfrm>
            <a:off x="4372668" y="1638260"/>
            <a:ext cx="1542119" cy="1286501"/>
          </a:xfrm>
          <a:prstGeom prst="rect">
            <a:avLst/>
          </a:prstGeom>
          <a:noFill/>
          <a:ln w="9525">
            <a:noFill/>
            <a:miter lim="800000"/>
            <a:headEnd/>
            <a:tailEnd/>
          </a:ln>
        </p:spPr>
      </p:pic>
      <p:pic>
        <p:nvPicPr>
          <p:cNvPr id="10" name="Picture 9" descr="http://www.seawater.no/fauna/cnidaria/images/dsc02738.jpg"/>
          <p:cNvPicPr/>
          <p:nvPr/>
        </p:nvPicPr>
        <p:blipFill>
          <a:blip r:embed="rId7" cstate="print"/>
          <a:srcRect/>
          <a:stretch>
            <a:fillRect/>
          </a:stretch>
        </p:blipFill>
        <p:spPr bwMode="auto">
          <a:xfrm>
            <a:off x="2095001" y="1638260"/>
            <a:ext cx="1389941" cy="1249925"/>
          </a:xfrm>
          <a:prstGeom prst="rect">
            <a:avLst/>
          </a:prstGeom>
          <a:noFill/>
          <a:ln w="9525">
            <a:noFill/>
            <a:miter lim="800000"/>
            <a:headEnd/>
            <a:tailEnd/>
          </a:ln>
        </p:spPr>
      </p:pic>
      <p:pic>
        <p:nvPicPr>
          <p:cNvPr id="11" name="Picture 10" descr="http://genome.jgi-psf.org/Nemve1/Nematostellapolyp.jpg"/>
          <p:cNvPicPr/>
          <p:nvPr/>
        </p:nvPicPr>
        <p:blipFill>
          <a:blip r:embed="rId8" cstate="print"/>
          <a:srcRect/>
          <a:stretch>
            <a:fillRect/>
          </a:stretch>
        </p:blipFill>
        <p:spPr bwMode="auto">
          <a:xfrm>
            <a:off x="3484942" y="1600200"/>
            <a:ext cx="1243904" cy="1324561"/>
          </a:xfrm>
          <a:prstGeom prst="rect">
            <a:avLst/>
          </a:prstGeom>
          <a:noFill/>
          <a:ln w="9525">
            <a:noFill/>
            <a:miter lim="800000"/>
            <a:headEnd/>
            <a:tailEnd/>
          </a:ln>
        </p:spPr>
      </p:pic>
    </p:spTree>
    <p:extLst>
      <p:ext uri="{BB962C8B-B14F-4D97-AF65-F5344CB8AC3E}">
        <p14:creationId xmlns:p14="http://schemas.microsoft.com/office/powerpoint/2010/main" val="779641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Coral Reef </a:t>
            </a:r>
            <a:r>
              <a:rPr lang="en-US" dirty="0" smtClean="0"/>
              <a:t>Skeletons</a:t>
            </a:r>
            <a:endParaRPr lang="en-US" dirty="0"/>
          </a:p>
        </p:txBody>
      </p:sp>
      <p:sp>
        <p:nvSpPr>
          <p:cNvPr id="3" name="Content Placeholder 2"/>
          <p:cNvSpPr>
            <a:spLocks noGrp="1"/>
          </p:cNvSpPr>
          <p:nvPr>
            <p:ph idx="1"/>
          </p:nvPr>
        </p:nvSpPr>
        <p:spPr/>
        <p:txBody>
          <a:bodyPr>
            <a:normAutofit fontScale="92500" lnSpcReduction="10000"/>
          </a:bodyPr>
          <a:lstStyle/>
          <a:p>
            <a:r>
              <a:rPr lang="en-US" dirty="0"/>
              <a:t>For protection and support, hard corals build skeletons made of </a:t>
            </a:r>
            <a:r>
              <a:rPr lang="en-US" b="1" dirty="0"/>
              <a:t>calcium carbonate</a:t>
            </a:r>
            <a:r>
              <a:rPr lang="en-US" dirty="0"/>
              <a:t>. </a:t>
            </a:r>
            <a:endParaRPr lang="en-US" dirty="0" smtClean="0"/>
          </a:p>
          <a:p>
            <a:r>
              <a:rPr lang="en-US" dirty="0" smtClean="0"/>
              <a:t>Hard </a:t>
            </a:r>
            <a:r>
              <a:rPr lang="en-US" dirty="0"/>
              <a:t>corals are often called the reef builders because their skeletons provide support for other corals and other organisms. </a:t>
            </a:r>
            <a:endParaRPr lang="en-US" dirty="0" smtClean="0"/>
          </a:p>
          <a:p>
            <a:r>
              <a:rPr lang="en-US" dirty="0" smtClean="0"/>
              <a:t>When </a:t>
            </a:r>
            <a:r>
              <a:rPr lang="en-US" dirty="0"/>
              <a:t>hundreds or thousands of coral polyps build their skeletons close together, they create a calcium carbonate structure that provides habitat and food for a variety of organisms. This is known as a coral reef. </a:t>
            </a:r>
          </a:p>
          <a:p>
            <a:endParaRPr lang="en-US" dirty="0"/>
          </a:p>
        </p:txBody>
      </p:sp>
    </p:spTree>
    <p:extLst>
      <p:ext uri="{BB962C8B-B14F-4D97-AF65-F5344CB8AC3E}">
        <p14:creationId xmlns:p14="http://schemas.microsoft.com/office/powerpoint/2010/main" val="385109606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Coral Reef!</a:t>
            </a:r>
            <a:endParaRPr lang="en-US" dirty="0"/>
          </a:p>
        </p:txBody>
      </p:sp>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2"/>
          <a:stretch>
            <a:fillRect/>
          </a:stretch>
        </p:blipFill>
        <p:spPr>
          <a:xfrm>
            <a:off x="1032934" y="1417638"/>
            <a:ext cx="6976533" cy="5232400"/>
          </a:xfrm>
          <a:prstGeom prst="rect">
            <a:avLst/>
          </a:prstGeom>
        </p:spPr>
      </p:pic>
      <p:pic>
        <p:nvPicPr>
          <p:cNvPr id="6" name="Picture 5"/>
          <p:cNvPicPr>
            <a:picLocks noChangeAspect="1"/>
          </p:cNvPicPr>
          <p:nvPr/>
        </p:nvPicPr>
        <p:blipFill>
          <a:blip r:embed="rId3"/>
          <a:stretch>
            <a:fillRect/>
          </a:stretch>
        </p:blipFill>
        <p:spPr>
          <a:xfrm>
            <a:off x="735028" y="1392238"/>
            <a:ext cx="7951772" cy="5257800"/>
          </a:xfrm>
          <a:prstGeom prst="rect">
            <a:avLst/>
          </a:prstGeom>
        </p:spPr>
      </p:pic>
      <p:pic>
        <p:nvPicPr>
          <p:cNvPr id="7" name="Picture 6"/>
          <p:cNvPicPr>
            <a:picLocks noChangeAspect="1"/>
          </p:cNvPicPr>
          <p:nvPr/>
        </p:nvPicPr>
        <p:blipFill>
          <a:blip r:embed="rId4"/>
          <a:stretch>
            <a:fillRect/>
          </a:stretch>
        </p:blipFill>
        <p:spPr>
          <a:xfrm>
            <a:off x="457200" y="1295400"/>
            <a:ext cx="8382000" cy="5562600"/>
          </a:xfrm>
          <a:prstGeom prst="rect">
            <a:avLst/>
          </a:prstGeom>
        </p:spPr>
      </p:pic>
      <p:pic>
        <p:nvPicPr>
          <p:cNvPr id="9" name="Picture 8"/>
          <p:cNvPicPr>
            <a:picLocks noChangeAspect="1"/>
          </p:cNvPicPr>
          <p:nvPr/>
        </p:nvPicPr>
        <p:blipFill>
          <a:blip r:embed="rId5"/>
          <a:stretch>
            <a:fillRect/>
          </a:stretch>
        </p:blipFill>
        <p:spPr>
          <a:xfrm>
            <a:off x="457200" y="1261403"/>
            <a:ext cx="8382000" cy="5596597"/>
          </a:xfrm>
          <a:prstGeom prst="rect">
            <a:avLst/>
          </a:prstGeom>
        </p:spPr>
      </p:pic>
    </p:spTree>
    <p:extLst>
      <p:ext uri="{BB962C8B-B14F-4D97-AF65-F5344CB8AC3E}">
        <p14:creationId xmlns:p14="http://schemas.microsoft.com/office/powerpoint/2010/main" val="1397781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Skeleton + Vinegar Activity</a:t>
            </a:r>
            <a:endParaRPr lang="en-US" dirty="0"/>
          </a:p>
        </p:txBody>
      </p:sp>
      <p:sp>
        <p:nvSpPr>
          <p:cNvPr id="3" name="Content Placeholder 2"/>
          <p:cNvSpPr>
            <a:spLocks noGrp="1"/>
          </p:cNvSpPr>
          <p:nvPr>
            <p:ph idx="1"/>
          </p:nvPr>
        </p:nvSpPr>
        <p:spPr/>
        <p:txBody>
          <a:bodyPr/>
          <a:lstStyle/>
          <a:p>
            <a:r>
              <a:rPr lang="en-US" dirty="0" smtClean="0"/>
              <a:t>Students will have some pieces of coral skeleton that they can examine</a:t>
            </a:r>
          </a:p>
          <a:p>
            <a:r>
              <a:rPr lang="en-US" dirty="0" smtClean="0"/>
              <a:t>Little squirt bottles of vinegar will be available to them</a:t>
            </a:r>
          </a:p>
          <a:p>
            <a:r>
              <a:rPr lang="en-US" dirty="0" smtClean="0"/>
              <a:t>They can squirt vinegar on the coral skeleton and watch it fizz – this means that the skeleton is made up of calcium carbonate! </a:t>
            </a:r>
            <a:endParaRPr lang="en-US" dirty="0"/>
          </a:p>
        </p:txBody>
      </p:sp>
    </p:spTree>
    <p:extLst>
      <p:ext uri="{BB962C8B-B14F-4D97-AF65-F5344CB8AC3E}">
        <p14:creationId xmlns:p14="http://schemas.microsoft.com/office/powerpoint/2010/main" val="245871420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a Coral look like?</a:t>
            </a:r>
            <a:endParaRPr lang="en-US" dirty="0"/>
          </a:p>
        </p:txBody>
      </p:sp>
      <p:pic>
        <p:nvPicPr>
          <p:cNvPr id="6" name="Content Placeholder 5"/>
          <p:cNvPicPr>
            <a:picLocks noGrp="1" noChangeAspect="1"/>
          </p:cNvPicPr>
          <p:nvPr>
            <p:ph idx="1"/>
          </p:nvPr>
        </p:nvPicPr>
        <p:blipFill>
          <a:blip r:embed="rId2"/>
          <a:srcRect l="-81847" r="-81847"/>
          <a:stretch>
            <a:fillRect/>
          </a:stretch>
        </p:blipFill>
        <p:spPr>
          <a:xfrm>
            <a:off x="0" y="1600200"/>
            <a:ext cx="9227281" cy="5074649"/>
          </a:xfrm>
        </p:spPr>
      </p:pic>
      <p:sp>
        <p:nvSpPr>
          <p:cNvPr id="8" name="Oval 7"/>
          <p:cNvSpPr/>
          <p:nvPr/>
        </p:nvSpPr>
        <p:spPr>
          <a:xfrm>
            <a:off x="3539067" y="1761067"/>
            <a:ext cx="795866" cy="3048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4588933" y="1600201"/>
            <a:ext cx="1066800"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3103034" y="2218269"/>
            <a:ext cx="872066"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103034" y="3708402"/>
            <a:ext cx="872066"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14"/>
          <p:cNvCxnSpPr>
            <a:stCxn id="17" idx="1"/>
          </p:cNvCxnSpPr>
          <p:nvPr/>
        </p:nvCxnSpPr>
        <p:spPr>
          <a:xfrm flipH="1">
            <a:off x="6121779" y="5242200"/>
            <a:ext cx="700097" cy="24420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821876" y="5072923"/>
            <a:ext cx="1074568" cy="338554"/>
          </a:xfrm>
          <a:prstGeom prst="rect">
            <a:avLst/>
          </a:prstGeom>
          <a:noFill/>
        </p:spPr>
        <p:txBody>
          <a:bodyPr wrap="square" rtlCol="0">
            <a:spAutoFit/>
          </a:bodyPr>
          <a:lstStyle/>
          <a:p>
            <a:r>
              <a:rPr lang="en-US" sz="1600" dirty="0" smtClean="0"/>
              <a:t>Skeleton</a:t>
            </a:r>
            <a:endParaRPr lang="en-US" sz="1600" dirty="0"/>
          </a:p>
        </p:txBody>
      </p:sp>
    </p:spTree>
    <p:extLst>
      <p:ext uri="{BB962C8B-B14F-4D97-AF65-F5344CB8AC3E}">
        <p14:creationId xmlns:p14="http://schemas.microsoft.com/office/powerpoint/2010/main" val="39949318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2908300"/>
            <a:ext cx="6350000" cy="3581400"/>
          </a:xfrm>
          <a:prstGeom prst="rect">
            <a:avLst/>
          </a:prstGeom>
        </p:spPr>
      </p:pic>
      <p:pic>
        <p:nvPicPr>
          <p:cNvPr id="5" name="Picture 4"/>
          <p:cNvPicPr>
            <a:picLocks noChangeAspect="1"/>
          </p:cNvPicPr>
          <p:nvPr/>
        </p:nvPicPr>
        <p:blipFill>
          <a:blip r:embed="rId3"/>
          <a:stretch>
            <a:fillRect/>
          </a:stretch>
        </p:blipFill>
        <p:spPr>
          <a:xfrm>
            <a:off x="1204213" y="0"/>
            <a:ext cx="7061200" cy="2908300"/>
          </a:xfrm>
          <a:prstGeom prst="rect">
            <a:avLst/>
          </a:prstGeom>
        </p:spPr>
      </p:pic>
      <p:pic>
        <p:nvPicPr>
          <p:cNvPr id="7" name="Picture 6"/>
          <p:cNvPicPr>
            <a:picLocks noChangeAspect="1"/>
          </p:cNvPicPr>
          <p:nvPr/>
        </p:nvPicPr>
        <p:blipFill>
          <a:blip r:embed="rId4"/>
          <a:stretch>
            <a:fillRect/>
          </a:stretch>
        </p:blipFill>
        <p:spPr>
          <a:xfrm>
            <a:off x="4375684" y="3142062"/>
            <a:ext cx="4768316" cy="3576237"/>
          </a:xfrm>
          <a:prstGeom prst="rect">
            <a:avLst/>
          </a:prstGeom>
        </p:spPr>
      </p:pic>
    </p:spTree>
    <p:extLst>
      <p:ext uri="{BB962C8B-B14F-4D97-AF65-F5344CB8AC3E}">
        <p14:creationId xmlns:p14="http://schemas.microsoft.com/office/powerpoint/2010/main" val="407451986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 Coral Growing</a:t>
            </a:r>
            <a:endParaRPr lang="en-US" dirty="0"/>
          </a:p>
        </p:txBody>
      </p:sp>
      <p:pic>
        <p:nvPicPr>
          <p:cNvPr id="4" name="ARKive-video-BD6AF16F-ABB6-412F-8D67-CEFA0D15DAF2.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347495" y="1417638"/>
            <a:ext cx="6470695" cy="4706111"/>
          </a:xfrm>
        </p:spPr>
      </p:pic>
    </p:spTree>
    <p:extLst>
      <p:ext uri="{BB962C8B-B14F-4D97-AF65-F5344CB8AC3E}">
        <p14:creationId xmlns:p14="http://schemas.microsoft.com/office/powerpoint/2010/main" val="2818303815"/>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a:t>
            </a:r>
            <a:r>
              <a:rPr lang="en-US" dirty="0"/>
              <a:t>C</a:t>
            </a:r>
            <a:r>
              <a:rPr lang="en-US" dirty="0" smtClean="0"/>
              <a:t>oral Skeleton</a:t>
            </a:r>
            <a:endParaRPr lang="en-US" dirty="0"/>
          </a:p>
        </p:txBody>
      </p:sp>
      <p:pic>
        <p:nvPicPr>
          <p:cNvPr id="4" name="Content Placeholder 3" descr="coral03a_480.gif"/>
          <p:cNvPicPr>
            <a:picLocks noGrp="1" noChangeAspect="1"/>
          </p:cNvPicPr>
          <p:nvPr>
            <p:ph idx="1"/>
          </p:nvPr>
        </p:nvPicPr>
        <p:blipFill>
          <a:blip r:embed="rId3">
            <a:extLst>
              <a:ext uri="{28A0092B-C50C-407E-A947-70E740481C1C}">
                <a14:useLocalDpi xmlns:a14="http://schemas.microsoft.com/office/drawing/2010/main" val="0"/>
              </a:ext>
            </a:extLst>
          </a:blip>
          <a:srcRect l="-1519" r="-1519"/>
          <a:stretch>
            <a:fillRect/>
          </a:stretch>
        </p:blipFill>
        <p:spPr/>
      </p:pic>
    </p:spTree>
    <p:extLst>
      <p:ext uri="{BB962C8B-B14F-4D97-AF65-F5344CB8AC3E}">
        <p14:creationId xmlns:p14="http://schemas.microsoft.com/office/powerpoint/2010/main" val="422521398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Growth rings</a:t>
            </a:r>
            <a:endParaRPr lang="en-US" dirty="0"/>
          </a:p>
        </p:txBody>
      </p:sp>
      <p:pic>
        <p:nvPicPr>
          <p:cNvPr id="7" name="Picture 6"/>
          <p:cNvPicPr>
            <a:picLocks noChangeAspect="1"/>
          </p:cNvPicPr>
          <p:nvPr/>
        </p:nvPicPr>
        <p:blipFill>
          <a:blip r:embed="rId3"/>
          <a:stretch>
            <a:fillRect/>
          </a:stretch>
        </p:blipFill>
        <p:spPr>
          <a:xfrm>
            <a:off x="727957" y="1600200"/>
            <a:ext cx="7781015" cy="5166549"/>
          </a:xfrm>
          <a:prstGeom prst="rect">
            <a:avLst/>
          </a:prstGeom>
        </p:spPr>
      </p:pic>
      <p:pic>
        <p:nvPicPr>
          <p:cNvPr id="9" name="Content Placeholder 3"/>
          <p:cNvPicPr>
            <a:picLocks noGrp="1" noChangeAspect="1"/>
          </p:cNvPicPr>
          <p:nvPr>
            <p:ph idx="1"/>
          </p:nvPr>
        </p:nvPicPr>
        <p:blipFill>
          <a:blip r:embed="rId4"/>
          <a:srcRect l="-53757" r="-53757"/>
          <a:stretch>
            <a:fillRect/>
          </a:stretch>
        </p:blipFill>
        <p:spPr>
          <a:xfrm>
            <a:off x="2398143" y="1600200"/>
            <a:ext cx="9394383" cy="5166549"/>
          </a:xfrm>
        </p:spPr>
      </p:pic>
      <p:pic>
        <p:nvPicPr>
          <p:cNvPr id="10" name="Picture 9"/>
          <p:cNvPicPr>
            <a:picLocks noChangeAspect="1"/>
          </p:cNvPicPr>
          <p:nvPr/>
        </p:nvPicPr>
        <p:blipFill>
          <a:blip r:embed="rId5"/>
          <a:stretch>
            <a:fillRect/>
          </a:stretch>
        </p:blipFill>
        <p:spPr>
          <a:xfrm>
            <a:off x="226573" y="1600200"/>
            <a:ext cx="5309411" cy="5166549"/>
          </a:xfrm>
          <a:prstGeom prst="rect">
            <a:avLst/>
          </a:prstGeom>
        </p:spPr>
      </p:pic>
    </p:spTree>
    <p:extLst>
      <p:ext uri="{BB962C8B-B14F-4D97-AF65-F5344CB8AC3E}">
        <p14:creationId xmlns:p14="http://schemas.microsoft.com/office/powerpoint/2010/main" val="33525477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Warming</a:t>
            </a:r>
            <a:endParaRPr lang="en-US" dirty="0"/>
          </a:p>
        </p:txBody>
      </p:sp>
      <p:sp>
        <p:nvSpPr>
          <p:cNvPr id="3" name="Content Placeholder 2"/>
          <p:cNvSpPr>
            <a:spLocks noGrp="1"/>
          </p:cNvSpPr>
          <p:nvPr>
            <p:ph idx="1"/>
          </p:nvPr>
        </p:nvSpPr>
        <p:spPr>
          <a:xfrm>
            <a:off x="457200" y="1417638"/>
            <a:ext cx="8229600" cy="4708525"/>
          </a:xfrm>
        </p:spPr>
        <p:txBody>
          <a:bodyPr>
            <a:normAutofit/>
          </a:bodyPr>
          <a:lstStyle/>
          <a:p>
            <a:r>
              <a:rPr lang="en-US" dirty="0" smtClean="0"/>
              <a:t>Sea Level Rise</a:t>
            </a:r>
          </a:p>
          <a:p>
            <a:pPr lvl="1"/>
            <a:r>
              <a:rPr lang="en-US" dirty="0" smtClean="0"/>
              <a:t>Thermal Expansion = water absorbs heat and expands</a:t>
            </a:r>
          </a:p>
          <a:p>
            <a:pPr lvl="1"/>
            <a:r>
              <a:rPr lang="en-US" dirty="0" smtClean="0"/>
              <a:t>Rising temperatures melt sea ice and snowfields, thus increasing ocean level</a:t>
            </a:r>
          </a:p>
          <a:p>
            <a:pPr lvl="1"/>
            <a:r>
              <a:rPr lang="en-US" dirty="0" smtClean="0"/>
              <a:t>SL rises, corals won’t get enough sunlight!</a:t>
            </a:r>
          </a:p>
          <a:p>
            <a:r>
              <a:rPr lang="en-US" dirty="0" smtClean="0"/>
              <a:t>Coral Bleaching</a:t>
            </a:r>
          </a:p>
          <a:p>
            <a:pPr lvl="1"/>
            <a:r>
              <a:rPr lang="en-US" dirty="0" smtClean="0"/>
              <a:t>Corals lose their </a:t>
            </a:r>
          </a:p>
          <a:p>
            <a:pPr marL="457200" lvl="1" indent="0">
              <a:buNone/>
            </a:pPr>
            <a:r>
              <a:rPr lang="en-US" dirty="0" smtClean="0"/>
              <a:t>    zooxanthellae! </a:t>
            </a:r>
          </a:p>
          <a:p>
            <a:endParaRPr lang="en-US" dirty="0"/>
          </a:p>
        </p:txBody>
      </p:sp>
      <p:pic>
        <p:nvPicPr>
          <p:cNvPr id="4" name="Content Placeholder 3"/>
          <p:cNvPicPr>
            <a:picLocks noChangeAspect="1"/>
          </p:cNvPicPr>
          <p:nvPr/>
        </p:nvPicPr>
        <p:blipFill>
          <a:blip r:embed="rId3"/>
          <a:srcRect l="-41902" r="-41902"/>
          <a:stretch>
            <a:fillRect/>
          </a:stretch>
        </p:blipFill>
        <p:spPr>
          <a:xfrm>
            <a:off x="4216399" y="4355905"/>
            <a:ext cx="4312763" cy="2371854"/>
          </a:xfrm>
          <a:prstGeom prst="rect">
            <a:avLst/>
          </a:prstGeom>
        </p:spPr>
      </p:pic>
    </p:spTree>
    <p:extLst>
      <p:ext uri="{BB962C8B-B14F-4D97-AF65-F5344CB8AC3E}">
        <p14:creationId xmlns:p14="http://schemas.microsoft.com/office/powerpoint/2010/main" val="2396604341"/>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Coral Bleaching</a:t>
            </a:r>
            <a:endParaRPr lang="en-US" dirty="0"/>
          </a:p>
        </p:txBody>
      </p:sp>
      <p:sp>
        <p:nvSpPr>
          <p:cNvPr id="3" name="Content Placeholder 2"/>
          <p:cNvSpPr>
            <a:spLocks noGrp="1"/>
          </p:cNvSpPr>
          <p:nvPr>
            <p:ph idx="1"/>
          </p:nvPr>
        </p:nvSpPr>
        <p:spPr/>
        <p:txBody>
          <a:bodyPr/>
          <a:lstStyle/>
          <a:p>
            <a:r>
              <a:rPr lang="en-US" dirty="0" smtClean="0"/>
              <a:t>When the relationship between zooxanthellae and the coral cells deteriorates</a:t>
            </a:r>
          </a:p>
          <a:p>
            <a:r>
              <a:rPr lang="en-US" dirty="0" smtClean="0"/>
              <a:t>Zooxanthellae become “toxic” and the coral cells kick them out</a:t>
            </a:r>
          </a:p>
          <a:p>
            <a:r>
              <a:rPr lang="en-US" dirty="0" smtClean="0"/>
              <a:t>The coral becomes white, hence “bleaching”</a:t>
            </a:r>
          </a:p>
          <a:p>
            <a:r>
              <a:rPr lang="en-US" dirty="0" smtClean="0"/>
              <a:t>Corals can’t survive without the zooxanthellae because they provide food for the coral cells…</a:t>
            </a:r>
            <a:endParaRPr lang="en-US" dirty="0"/>
          </a:p>
        </p:txBody>
      </p:sp>
    </p:spTree>
    <p:extLst>
      <p:ext uri="{BB962C8B-B14F-4D97-AF65-F5344CB8AC3E}">
        <p14:creationId xmlns:p14="http://schemas.microsoft.com/office/powerpoint/2010/main" val="355182007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Thermal Expansion Activity</a:t>
            </a:r>
            <a:endParaRPr lang="en-US" dirty="0"/>
          </a:p>
        </p:txBody>
      </p:sp>
      <p:pic>
        <p:nvPicPr>
          <p:cNvPr id="4" name="Content Placeholder 3" descr="Screen Shot 2015-01-29 at 9.06.04 PM.png"/>
          <p:cNvPicPr>
            <a:picLocks noGrp="1" noChangeAspect="1"/>
          </p:cNvPicPr>
          <p:nvPr>
            <p:ph sz="half" idx="1"/>
          </p:nvPr>
        </p:nvPicPr>
        <p:blipFill>
          <a:blip r:embed="rId2">
            <a:extLst>
              <a:ext uri="{28A0092B-C50C-407E-A947-70E740481C1C}">
                <a14:useLocalDpi xmlns:a14="http://schemas.microsoft.com/office/drawing/2010/main" val="0"/>
              </a:ext>
            </a:extLst>
          </a:blip>
          <a:srcRect l="-28196" r="-28196"/>
          <a:stretch>
            <a:fillRect/>
          </a:stretch>
        </p:blipFill>
        <p:spPr/>
      </p:pic>
      <p:sp>
        <p:nvSpPr>
          <p:cNvPr id="5" name="Content Placeholder 4"/>
          <p:cNvSpPr>
            <a:spLocks noGrp="1"/>
          </p:cNvSpPr>
          <p:nvPr>
            <p:ph sz="half" idx="2"/>
          </p:nvPr>
        </p:nvSpPr>
        <p:spPr>
          <a:xfrm>
            <a:off x="4648200" y="1600200"/>
            <a:ext cx="4038600" cy="5071533"/>
          </a:xfrm>
        </p:spPr>
        <p:txBody>
          <a:bodyPr>
            <a:normAutofit lnSpcReduction="10000"/>
          </a:bodyPr>
          <a:lstStyle/>
          <a:p>
            <a:r>
              <a:rPr lang="en-US" dirty="0" smtClean="0"/>
              <a:t>As you heat up the water, the water level in the glass tube will rise</a:t>
            </a:r>
          </a:p>
          <a:p>
            <a:r>
              <a:rPr lang="en-US" dirty="0" smtClean="0"/>
              <a:t>Students will record this level and the temperature</a:t>
            </a:r>
          </a:p>
          <a:p>
            <a:r>
              <a:rPr lang="en-US" dirty="0" smtClean="0"/>
              <a:t>They will graph their results </a:t>
            </a:r>
          </a:p>
          <a:p>
            <a:r>
              <a:rPr lang="en-US" dirty="0"/>
              <a:t>R</a:t>
            </a:r>
            <a:r>
              <a:rPr lang="en-US" dirty="0" smtClean="0"/>
              <a:t>elationship between temperature and water level</a:t>
            </a:r>
            <a:endParaRPr lang="en-US" dirty="0"/>
          </a:p>
        </p:txBody>
      </p:sp>
    </p:spTree>
    <p:extLst>
      <p:ext uri="{BB962C8B-B14F-4D97-AF65-F5344CB8AC3E}">
        <p14:creationId xmlns:p14="http://schemas.microsoft.com/office/powerpoint/2010/main" val="405204057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24988" y="0"/>
            <a:ext cx="8232133" cy="6858000"/>
          </a:xfrm>
          <a:prstGeom prst="rect">
            <a:avLst/>
          </a:prstGeom>
        </p:spPr>
      </p:pic>
      <p:sp>
        <p:nvSpPr>
          <p:cNvPr id="5" name="Oval 4"/>
          <p:cNvSpPr/>
          <p:nvPr/>
        </p:nvSpPr>
        <p:spPr>
          <a:xfrm>
            <a:off x="2667000" y="2218269"/>
            <a:ext cx="1126549"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945949" y="2265479"/>
            <a:ext cx="1126549"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244880" y="1435100"/>
            <a:ext cx="1421022" cy="453394"/>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7083699" y="2218269"/>
            <a:ext cx="1421022" cy="453394"/>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237731" y="5512732"/>
            <a:ext cx="1708217" cy="453394"/>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237380" y="50992"/>
            <a:ext cx="7267341" cy="769441"/>
          </a:xfrm>
          <a:prstGeom prst="rect">
            <a:avLst/>
          </a:prstGeom>
          <a:solidFill>
            <a:schemeClr val="bg1"/>
          </a:solidFill>
        </p:spPr>
        <p:txBody>
          <a:bodyPr wrap="square" rtlCol="0">
            <a:spAutoFit/>
          </a:bodyPr>
          <a:lstStyle/>
          <a:p>
            <a:r>
              <a:rPr lang="en-US" sz="4400" dirty="0"/>
              <a:t>What does a Coral look like?</a:t>
            </a:r>
          </a:p>
        </p:txBody>
      </p:sp>
    </p:spTree>
    <p:extLst>
      <p:ext uri="{BB962C8B-B14F-4D97-AF65-F5344CB8AC3E}">
        <p14:creationId xmlns:p14="http://schemas.microsoft.com/office/powerpoint/2010/main" val="4242656692"/>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24988" y="0"/>
            <a:ext cx="8232133" cy="6858000"/>
          </a:xfrm>
          <a:prstGeom prst="rect">
            <a:avLst/>
          </a:prstGeom>
        </p:spPr>
      </p:pic>
      <p:sp>
        <p:nvSpPr>
          <p:cNvPr id="5" name="Oval 4"/>
          <p:cNvSpPr/>
          <p:nvPr/>
        </p:nvSpPr>
        <p:spPr>
          <a:xfrm>
            <a:off x="2667000" y="2218269"/>
            <a:ext cx="1126549"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3945949" y="2265479"/>
            <a:ext cx="1126549" cy="330200"/>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4244880" y="1435100"/>
            <a:ext cx="1421022" cy="453394"/>
          </a:xfrm>
          <a:prstGeom prst="ellipse">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7083699" y="2218269"/>
            <a:ext cx="1421022" cy="453394"/>
          </a:xfrm>
          <a:prstGeom prst="ellipse">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237731" y="5512732"/>
            <a:ext cx="1708217" cy="453394"/>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237380" y="50992"/>
            <a:ext cx="7267341" cy="769441"/>
          </a:xfrm>
          <a:prstGeom prst="rect">
            <a:avLst/>
          </a:prstGeom>
          <a:solidFill>
            <a:schemeClr val="bg1"/>
          </a:solidFill>
        </p:spPr>
        <p:txBody>
          <a:bodyPr wrap="square" rtlCol="0">
            <a:spAutoFit/>
          </a:bodyPr>
          <a:lstStyle/>
          <a:p>
            <a:r>
              <a:rPr lang="en-US" sz="4400" dirty="0"/>
              <a:t>What does a Coral look like?</a:t>
            </a:r>
          </a:p>
        </p:txBody>
      </p:sp>
    </p:spTree>
    <p:extLst>
      <p:ext uri="{BB962C8B-B14F-4D97-AF65-F5344CB8AC3E}">
        <p14:creationId xmlns:p14="http://schemas.microsoft.com/office/powerpoint/2010/main" val="27208099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36"/>
            <a:ext cx="8229600" cy="1143000"/>
          </a:xfrm>
        </p:spPr>
        <p:txBody>
          <a:bodyPr/>
          <a:lstStyle/>
          <a:p>
            <a:r>
              <a:rPr lang="en-US" dirty="0" smtClean="0"/>
              <a:t>Nematocysts</a:t>
            </a:r>
            <a:endParaRPr lang="en-US" dirty="0"/>
          </a:p>
        </p:txBody>
      </p:sp>
      <p:sp>
        <p:nvSpPr>
          <p:cNvPr id="3" name="Content Placeholder 2"/>
          <p:cNvSpPr>
            <a:spLocks noGrp="1"/>
          </p:cNvSpPr>
          <p:nvPr>
            <p:ph idx="1"/>
          </p:nvPr>
        </p:nvSpPr>
        <p:spPr/>
        <p:txBody>
          <a:bodyPr/>
          <a:lstStyle/>
          <a:p>
            <a:endParaRPr lang="en-US"/>
          </a:p>
        </p:txBody>
      </p:sp>
      <p:pic>
        <p:nvPicPr>
          <p:cNvPr id="4" name="Picture 2" descr="C:\Users\Myco\Desktop\slide pics\7\cnidocyte.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0695" y="1045144"/>
            <a:ext cx="5609263" cy="5959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65341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Nematocysts</a:t>
            </a:r>
            <a:endParaRPr lang="en-US" dirty="0"/>
          </a:p>
        </p:txBody>
      </p:sp>
      <p:pic>
        <p:nvPicPr>
          <p:cNvPr id="4" name="Content Placeholder 3"/>
          <p:cNvPicPr>
            <a:picLocks noGrp="1" noChangeAspect="1"/>
          </p:cNvPicPr>
          <p:nvPr>
            <p:ph idx="1"/>
          </p:nvPr>
        </p:nvPicPr>
        <p:blipFill>
          <a:blip r:embed="rId3"/>
          <a:srcRect l="-20270" r="-20270"/>
          <a:stretch>
            <a:fillRect/>
          </a:stretch>
        </p:blipFill>
        <p:spPr/>
      </p:pic>
    </p:spTree>
    <p:extLst>
      <p:ext uri="{BB962C8B-B14F-4D97-AF65-F5344CB8AC3E}">
        <p14:creationId xmlns:p14="http://schemas.microsoft.com/office/powerpoint/2010/main" val="22428590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Nematocysts using Gloves</a:t>
            </a: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Object 3"/>
          <p:cNvGraphicFramePr>
            <a:graphicFrameLocks noChangeAspect="1"/>
          </p:cNvGraphicFramePr>
          <p:nvPr>
            <p:extLst>
              <p:ext uri="{D42A27DB-BD31-4B8C-83A1-F6EECF244321}">
                <p14:modId xmlns:p14="http://schemas.microsoft.com/office/powerpoint/2010/main" val="3213066476"/>
              </p:ext>
            </p:extLst>
          </p:nvPr>
        </p:nvGraphicFramePr>
        <p:xfrm>
          <a:off x="996949" y="1727200"/>
          <a:ext cx="11059543" cy="4775200"/>
        </p:xfrm>
        <a:graphic>
          <a:graphicData uri="http://schemas.openxmlformats.org/presentationml/2006/ole">
            <mc:AlternateContent xmlns:mc="http://schemas.openxmlformats.org/markup-compatibility/2006">
              <mc:Choice xmlns:v="urn:schemas-microsoft-com:vml" Requires="v">
                <p:oleObj spid="_x0000_s1097" name="Document" r:id="rId3" imgW="6235700" imgH="2692400" progId="Word.Document.12">
                  <p:embed/>
                </p:oleObj>
              </mc:Choice>
              <mc:Fallback>
                <p:oleObj name="Document" r:id="rId3" imgW="6235700" imgH="2692400" progId="Word.Document.12">
                  <p:embed/>
                  <p:pic>
                    <p:nvPicPr>
                      <p:cNvPr id="0" name=""/>
                      <p:cNvPicPr/>
                      <p:nvPr/>
                    </p:nvPicPr>
                    <p:blipFill>
                      <a:blip r:embed="rId4"/>
                      <a:stretch>
                        <a:fillRect/>
                      </a:stretch>
                    </p:blipFill>
                    <p:spPr>
                      <a:xfrm>
                        <a:off x="996949" y="1727200"/>
                        <a:ext cx="11059543" cy="4775200"/>
                      </a:xfrm>
                      <a:prstGeom prst="rect">
                        <a:avLst/>
                      </a:prstGeom>
                    </p:spPr>
                  </p:pic>
                </p:oleObj>
              </mc:Fallback>
            </mc:AlternateContent>
          </a:graphicData>
        </a:graphic>
      </p:graphicFrame>
    </p:spTree>
    <p:extLst>
      <p:ext uri="{BB962C8B-B14F-4D97-AF65-F5344CB8AC3E}">
        <p14:creationId xmlns:p14="http://schemas.microsoft.com/office/powerpoint/2010/main" val="380912818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716"/>
            <a:ext cx="8229600" cy="1143000"/>
          </a:xfrm>
        </p:spPr>
        <p:txBody>
          <a:bodyPr/>
          <a:lstStyle/>
          <a:p>
            <a:r>
              <a:rPr lang="en-US" dirty="0" smtClean="0"/>
              <a:t>Zooxanthellae</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3"/>
          <a:stretch>
            <a:fillRect/>
          </a:stretch>
        </p:blipFill>
        <p:spPr>
          <a:xfrm>
            <a:off x="48507" y="1600200"/>
            <a:ext cx="3771900" cy="3289300"/>
          </a:xfrm>
          <a:prstGeom prst="rect">
            <a:avLst/>
          </a:prstGeom>
        </p:spPr>
      </p:pic>
      <p:pic>
        <p:nvPicPr>
          <p:cNvPr id="5" name="Picture 4"/>
          <p:cNvPicPr>
            <a:picLocks noChangeAspect="1"/>
          </p:cNvPicPr>
          <p:nvPr/>
        </p:nvPicPr>
        <p:blipFill>
          <a:blip r:embed="rId4"/>
          <a:stretch>
            <a:fillRect/>
          </a:stretch>
        </p:blipFill>
        <p:spPr>
          <a:xfrm>
            <a:off x="3820407" y="1025647"/>
            <a:ext cx="5149265" cy="5636991"/>
          </a:xfrm>
          <a:prstGeom prst="rect">
            <a:avLst/>
          </a:prstGeom>
        </p:spPr>
      </p:pic>
      <p:sp>
        <p:nvSpPr>
          <p:cNvPr id="6" name="Oval 5"/>
          <p:cNvSpPr/>
          <p:nvPr/>
        </p:nvSpPr>
        <p:spPr>
          <a:xfrm>
            <a:off x="5372838" y="2979262"/>
            <a:ext cx="488440" cy="472123"/>
          </a:xfrm>
          <a:prstGeom prst="ellipse">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rapezoid 6"/>
          <p:cNvSpPr/>
          <p:nvPr/>
        </p:nvSpPr>
        <p:spPr>
          <a:xfrm rot="5400000">
            <a:off x="2951972" y="2468635"/>
            <a:ext cx="3289299" cy="1552431"/>
          </a:xfrm>
          <a:prstGeom prst="trapezoid">
            <a:avLst>
              <a:gd name="adj" fmla="val 103486"/>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640015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188</TotalTime>
  <Words>1356</Words>
  <Application>Microsoft Macintosh PowerPoint</Application>
  <PresentationFormat>On-screen Show (4:3)</PresentationFormat>
  <Paragraphs>178</Paragraphs>
  <Slides>36</Slides>
  <Notes>14</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Document</vt:lpstr>
      <vt:lpstr>Coral Reef Diversity</vt:lpstr>
      <vt:lpstr>Corals are Animals!</vt:lpstr>
      <vt:lpstr>What does a Coral look like?</vt:lpstr>
      <vt:lpstr>PowerPoint Presentation</vt:lpstr>
      <vt:lpstr>PowerPoint Presentation</vt:lpstr>
      <vt:lpstr>Nematocysts</vt:lpstr>
      <vt:lpstr>Nematocysts</vt:lpstr>
      <vt:lpstr>Nematocysts using Gloves</vt:lpstr>
      <vt:lpstr>Zooxanthellae</vt:lpstr>
      <vt:lpstr>With zooxanthellae vs. Without</vt:lpstr>
      <vt:lpstr>Symbiotic Relationship</vt:lpstr>
      <vt:lpstr>Coral Polyp</vt:lpstr>
      <vt:lpstr>Coral Polyps</vt:lpstr>
      <vt:lpstr>Cnidarians!</vt:lpstr>
      <vt:lpstr>Introduction to Phylogenetics</vt:lpstr>
      <vt:lpstr>Introduction to Phylogenetics</vt:lpstr>
      <vt:lpstr>Basic Tree Terms</vt:lpstr>
      <vt:lpstr>Basic Tree Terms</vt:lpstr>
      <vt:lpstr>Basic Tree Terms</vt:lpstr>
      <vt:lpstr>Basic Tree Terms</vt:lpstr>
      <vt:lpstr>Cnidarian Characteristics</vt:lpstr>
      <vt:lpstr>Two Body Plans</vt:lpstr>
      <vt:lpstr>How Many?</vt:lpstr>
      <vt:lpstr>Coloration</vt:lpstr>
      <vt:lpstr>Phylogenetic Tree Activity</vt:lpstr>
      <vt:lpstr>Example…</vt:lpstr>
      <vt:lpstr>Coral Reef Skeletons</vt:lpstr>
      <vt:lpstr>Coral Reef!</vt:lpstr>
      <vt:lpstr>Skeleton + Vinegar Activity</vt:lpstr>
      <vt:lpstr>PowerPoint Presentation</vt:lpstr>
      <vt:lpstr>Hard Coral Growing</vt:lpstr>
      <vt:lpstr>Building a Coral Skeleton</vt:lpstr>
      <vt:lpstr>Growth rings</vt:lpstr>
      <vt:lpstr>Global Warming</vt:lpstr>
      <vt:lpstr>Coral Bleaching</vt:lpstr>
      <vt:lpstr>Thermal Expansion Activity</vt:lpstr>
    </vt:vector>
  </TitlesOfParts>
  <Company>University of Miami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Coral Reef Diversity</dc:title>
  <dc:creator>Katherine Dziedzic</dc:creator>
  <cp:lastModifiedBy>Katherine Dziedzic</cp:lastModifiedBy>
  <cp:revision>95</cp:revision>
  <dcterms:created xsi:type="dcterms:W3CDTF">2015-01-27T05:00:30Z</dcterms:created>
  <dcterms:modified xsi:type="dcterms:W3CDTF">2015-02-10T20:34:23Z</dcterms:modified>
</cp:coreProperties>
</file>