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8"/>
  </p:notesMasterIdLst>
  <p:sldIdLst>
    <p:sldId id="264" r:id="rId2"/>
    <p:sldId id="285" r:id="rId3"/>
    <p:sldId id="286" r:id="rId4"/>
    <p:sldId id="289" r:id="rId5"/>
    <p:sldId id="292" r:id="rId6"/>
    <p:sldId id="29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4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1" autoAdjust="0"/>
    <p:restoredTop sz="94436"/>
  </p:normalViewPr>
  <p:slideViewPr>
    <p:cSldViewPr snapToGrid="0" snapToObjects="1">
      <p:cViewPr varScale="1">
        <p:scale>
          <a:sx n="74" d="100"/>
          <a:sy n="74" d="100"/>
        </p:scale>
        <p:origin x="12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A0696-E8A4-5E47-B426-CB2DE1C2894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39D37-EB39-9B49-85DF-DD837FDB4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4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 be in Slide</a:t>
            </a:r>
            <a:r>
              <a:rPr lang="en-US" baseline="0" dirty="0" smtClean="0"/>
              <a:t> Master mode to swap out photos.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ll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r="8244"/>
          <a:stretch/>
        </p:blipFill>
        <p:spPr>
          <a:xfrm>
            <a:off x="-8238" y="0"/>
            <a:ext cx="9152239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75968" y="1866359"/>
            <a:ext cx="5375563" cy="3480716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rgbClr val="DC4405"/>
                </a:solidFill>
                <a:latin typeface="Stratum2 Bold" charset="0"/>
              </a:defRPr>
            </a:lvl1pPr>
          </a:lstStyle>
          <a:p>
            <a:r>
              <a:rPr lang="en-US" dirty="0" smtClean="0"/>
              <a:t>Headline or title of event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5968" y="544353"/>
            <a:ext cx="8587946" cy="4561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tx1"/>
                </a:solidFill>
                <a:latin typeface="Rufina-Stencil-Bold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 smtClean="0"/>
              <a:t>College or department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251" y="5727152"/>
            <a:ext cx="2747117" cy="1130848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  <a:lvl2pPr>
              <a:defRPr>
                <a:latin typeface="Kievit Offc" panose="020B0504030101020102" pitchFamily="34" charset="0"/>
              </a:defRPr>
            </a:lvl2pPr>
            <a:lvl3pPr>
              <a:defRPr>
                <a:latin typeface="Kievit Offc" panose="020B0504030101020102" pitchFamily="34" charset="0"/>
              </a:defRPr>
            </a:lvl3pPr>
            <a:lvl4pPr>
              <a:defRPr>
                <a:latin typeface="Kievit Offc" panose="020B0504030101020102" pitchFamily="34" charset="0"/>
              </a:defRPr>
            </a:lvl4pPr>
            <a:lvl5pPr>
              <a:defRPr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r>
              <a:rPr lang="en-US" smtClean="0"/>
              <a:t>OREGON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  <a:lvl2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2pPr>
            <a:lvl3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3pPr>
            <a:lvl4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4pPr>
            <a:lvl5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 dirty="0" smtClean="0"/>
              <a:t>OREGON STATE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Kievit Offc" panose="020B0504030101020102" pitchFamily="34" charset="0"/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r>
              <a:rPr lang="en-US" smtClean="0"/>
              <a:t>OREGON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Kievit Offc" panose="020B0504030101020102" pitchFamily="34" charset="0"/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r>
              <a:rPr lang="en-US" smtClean="0"/>
              <a:t>OREGON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Kievit Offc" panose="020B0504030101020102" pitchFamily="34" charset="0"/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 smtClean="0"/>
              <a:t>OREGON STATE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  <a:lvl2pPr>
              <a:defRPr>
                <a:latin typeface="Kievit Offc" panose="020B0504030101020102" pitchFamily="34" charset="0"/>
              </a:defRPr>
            </a:lvl2pPr>
            <a:lvl3pPr>
              <a:defRPr>
                <a:latin typeface="Kievit Offc" panose="020B0504030101020102" pitchFamily="34" charset="0"/>
              </a:defRPr>
            </a:lvl3pPr>
            <a:lvl4pPr>
              <a:defRPr>
                <a:latin typeface="Kievit Offc" panose="020B0504030101020102" pitchFamily="34" charset="0"/>
              </a:defRPr>
            </a:lvl4pPr>
            <a:lvl5pPr>
              <a:defRPr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  <a:lvl2pPr>
              <a:defRPr>
                <a:latin typeface="Kievit Offc" panose="020B0504030101020102" pitchFamily="34" charset="0"/>
              </a:defRPr>
            </a:lvl2pPr>
            <a:lvl3pPr>
              <a:defRPr>
                <a:latin typeface="Kievit Offc" panose="020B0504030101020102" pitchFamily="34" charset="0"/>
              </a:defRPr>
            </a:lvl3pPr>
            <a:lvl4pPr>
              <a:defRPr>
                <a:latin typeface="Kievit Offc" panose="020B0504030101020102" pitchFamily="34" charset="0"/>
              </a:defRPr>
            </a:lvl4pPr>
            <a:lvl5pPr>
              <a:defRPr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r>
              <a:rPr lang="en-US" smtClean="0"/>
              <a:t>OREGON STATE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  <a:lvl2pPr>
              <a:defRPr>
                <a:latin typeface="Kievit Offc" panose="020B0504030101020102" pitchFamily="34" charset="0"/>
              </a:defRPr>
            </a:lvl2pPr>
            <a:lvl3pPr>
              <a:defRPr>
                <a:latin typeface="Kievit Offc" panose="020B0504030101020102" pitchFamily="34" charset="0"/>
              </a:defRPr>
            </a:lvl3pPr>
            <a:lvl4pPr>
              <a:defRPr>
                <a:latin typeface="Kievit Offc" panose="020B0504030101020102" pitchFamily="34" charset="0"/>
              </a:defRPr>
            </a:lvl4pPr>
            <a:lvl5pPr>
              <a:defRPr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  <a:lvl2pPr>
              <a:defRPr>
                <a:latin typeface="Kievit Offc" panose="020B0504030101020102" pitchFamily="34" charset="0"/>
              </a:defRPr>
            </a:lvl2pPr>
            <a:lvl3pPr>
              <a:defRPr>
                <a:latin typeface="Kievit Offc" panose="020B0504030101020102" pitchFamily="34" charset="0"/>
              </a:defRPr>
            </a:lvl3pPr>
            <a:lvl4pPr>
              <a:defRPr>
                <a:latin typeface="Kievit Offc" panose="020B0504030101020102" pitchFamily="34" charset="0"/>
              </a:defRPr>
            </a:lvl4pPr>
            <a:lvl5pPr>
              <a:defRPr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r>
              <a:rPr lang="en-US" smtClean="0"/>
              <a:t>OREGON STATE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  <a:lvl2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2pPr>
            <a:lvl3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3pPr>
            <a:lvl4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4pPr>
            <a:lvl5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  <a:lvl2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2pPr>
            <a:lvl3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3pPr>
            <a:lvl4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4pPr>
            <a:lvl5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 smtClean="0"/>
              <a:t>OREGON STATE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Kievit Offc" panose="020B0504030101020102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  <a:lvl2pPr>
              <a:defRPr>
                <a:latin typeface="Kievit Offc" panose="020B0504030101020102" pitchFamily="34" charset="0"/>
              </a:defRPr>
            </a:lvl2pPr>
            <a:lvl3pPr>
              <a:defRPr>
                <a:latin typeface="Kievit Offc" panose="020B0504030101020102" pitchFamily="34" charset="0"/>
              </a:defRPr>
            </a:lvl3pPr>
            <a:lvl4pPr>
              <a:defRPr>
                <a:latin typeface="Kievit Offc" panose="020B0504030101020102" pitchFamily="34" charset="0"/>
              </a:defRPr>
            </a:lvl4pPr>
            <a:lvl5pPr>
              <a:defRPr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Kievit Offc" panose="020B0504030101020102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  <a:lvl2pPr>
              <a:defRPr>
                <a:latin typeface="Kievit Offc" panose="020B0504030101020102" pitchFamily="34" charset="0"/>
              </a:defRPr>
            </a:lvl2pPr>
            <a:lvl3pPr>
              <a:defRPr>
                <a:latin typeface="Kievit Offc" panose="020B0504030101020102" pitchFamily="34" charset="0"/>
              </a:defRPr>
            </a:lvl3pPr>
            <a:lvl4pPr>
              <a:defRPr>
                <a:latin typeface="Kievit Offc" panose="020B0504030101020102" pitchFamily="34" charset="0"/>
              </a:defRPr>
            </a:lvl4pPr>
            <a:lvl5pPr>
              <a:defRPr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r>
              <a:rPr lang="en-US" smtClean="0"/>
              <a:t>OREGON STATE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Kievit Offc" panose="020B0504030101020102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  <a:lvl2pPr>
              <a:defRPr>
                <a:latin typeface="Kievit Offc" panose="020B0504030101020102" pitchFamily="34" charset="0"/>
              </a:defRPr>
            </a:lvl2pPr>
            <a:lvl3pPr>
              <a:defRPr>
                <a:latin typeface="Kievit Offc" panose="020B0504030101020102" pitchFamily="34" charset="0"/>
              </a:defRPr>
            </a:lvl3pPr>
            <a:lvl4pPr>
              <a:defRPr>
                <a:latin typeface="Kievit Offc" panose="020B0504030101020102" pitchFamily="34" charset="0"/>
              </a:defRPr>
            </a:lvl4pPr>
            <a:lvl5pPr>
              <a:defRPr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Kievit Offc" panose="020B0504030101020102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  <a:lvl2pPr>
              <a:defRPr>
                <a:latin typeface="Kievit Offc" panose="020B0504030101020102" pitchFamily="34" charset="0"/>
              </a:defRPr>
            </a:lvl2pPr>
            <a:lvl3pPr>
              <a:defRPr>
                <a:latin typeface="Kievit Offc" panose="020B0504030101020102" pitchFamily="34" charset="0"/>
              </a:defRPr>
            </a:lvl3pPr>
            <a:lvl4pPr>
              <a:defRPr>
                <a:latin typeface="Kievit Offc" panose="020B0504030101020102" pitchFamily="34" charset="0"/>
              </a:defRPr>
            </a:lvl4pPr>
            <a:lvl5pPr>
              <a:defRPr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r>
              <a:rPr lang="en-US" smtClean="0"/>
              <a:t>OREGON STATE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ll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r="8244"/>
          <a:stretch/>
        </p:blipFill>
        <p:spPr>
          <a:xfrm>
            <a:off x="-8238" y="0"/>
            <a:ext cx="915223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15" y="2020186"/>
            <a:ext cx="6844732" cy="2817628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Kievit Offc" panose="020B0504030101020102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  <a:lvl2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2pPr>
            <a:lvl3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3pPr>
            <a:lvl4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4pPr>
            <a:lvl5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Kievit Offc" panose="020B0504030101020102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  <a:lvl2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2pPr>
            <a:lvl3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3pPr>
            <a:lvl4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4pPr>
            <a:lvl5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 smtClean="0"/>
              <a:t>OREGON STATE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r>
              <a:rPr lang="en-US" smtClean="0"/>
              <a:t>OREGON STATE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r>
              <a:rPr lang="en-US" smtClean="0"/>
              <a:t>OREGON STATE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 smtClean="0"/>
              <a:t>OREGON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r>
              <a:rPr lang="en-US" smtClean="0"/>
              <a:t>OREGON STATE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r>
              <a:rPr lang="en-US" smtClean="0"/>
              <a:t>OREGON STATE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 smtClean="0"/>
              <a:t>OREGON STATE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>
                <a:latin typeface="Kievit Offc" panose="020B0504030101020102" pitchFamily="34" charset="0"/>
              </a:defRPr>
            </a:lvl1pPr>
            <a:lvl2pPr>
              <a:defRPr sz="2800">
                <a:latin typeface="Kievit Offc" panose="020B0504030101020102" pitchFamily="34" charset="0"/>
              </a:defRPr>
            </a:lvl2pPr>
            <a:lvl3pPr>
              <a:defRPr sz="2400">
                <a:latin typeface="Kievit Offc" panose="020B0504030101020102" pitchFamily="34" charset="0"/>
              </a:defRPr>
            </a:lvl3pPr>
            <a:lvl4pPr>
              <a:defRPr sz="2000">
                <a:latin typeface="Kievit Offc" panose="020B0504030101020102" pitchFamily="34" charset="0"/>
              </a:defRPr>
            </a:lvl4pPr>
            <a:lvl5pPr>
              <a:defRPr sz="2000">
                <a:latin typeface="Kievit Offc" panose="020B0504030101020102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Kievit Offc" panose="020B0504030101020102" pitchFamily="34" charset="0"/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r>
              <a:rPr lang="en-US" smtClean="0"/>
              <a:t>OREGON STATE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>
                <a:latin typeface="Kievit Offc" panose="020B0504030101020102" pitchFamily="34" charset="0"/>
              </a:defRPr>
            </a:lvl1pPr>
            <a:lvl2pPr>
              <a:defRPr sz="2800">
                <a:latin typeface="Kievit Offc" panose="020B0504030101020102" pitchFamily="34" charset="0"/>
              </a:defRPr>
            </a:lvl2pPr>
            <a:lvl3pPr>
              <a:defRPr sz="2400">
                <a:latin typeface="Kievit Offc" panose="020B0504030101020102" pitchFamily="34" charset="0"/>
              </a:defRPr>
            </a:lvl3pPr>
            <a:lvl4pPr>
              <a:defRPr sz="2000">
                <a:latin typeface="Kievit Offc" panose="020B0504030101020102" pitchFamily="34" charset="0"/>
              </a:defRPr>
            </a:lvl4pPr>
            <a:lvl5pPr>
              <a:defRPr sz="2000">
                <a:latin typeface="Kievit Offc" panose="020B0504030101020102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Kievit Offc" panose="020B0504030101020102" pitchFamily="34" charset="0"/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r>
              <a:rPr lang="en-US" smtClean="0"/>
              <a:t>OREGON STATE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Kievit Offc" panose="020B0504030101020102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Kievit Offc" panose="020B0504030101020102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Kievit Offc" panose="020B0504030101020102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Kievit Offc" panose="020B0504030101020102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Kievit Offc" panose="020B0504030101020102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Kievit Offc" panose="020B0504030101020102" pitchFamily="34" charset="0"/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 smtClean="0"/>
              <a:t>OREGON STATE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ll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r="8244"/>
          <a:stretch/>
        </p:blipFill>
        <p:spPr>
          <a:xfrm>
            <a:off x="-8238" y="0"/>
            <a:ext cx="9152239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73195" y="2343437"/>
            <a:ext cx="4997877" cy="3480716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rgbClr val="DC4405"/>
                </a:solidFill>
                <a:latin typeface="Stratum2 Bold" charset="0"/>
              </a:defRPr>
            </a:lvl1pPr>
          </a:lstStyle>
          <a:p>
            <a:r>
              <a:rPr lang="en-US" dirty="0" smtClean="0"/>
              <a:t>Headline or title of event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38" y="181852"/>
            <a:ext cx="2739561" cy="1127738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>
                <a:latin typeface="Kievit Offc" panose="020B0504030101020102" pitchFamily="34" charset="0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Kievit Offc" panose="020B0504030101020102" pitchFamily="34" charset="0"/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r>
              <a:rPr lang="en-US" smtClean="0"/>
              <a:t>OREGON STATE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>
                <a:latin typeface="Kievit Offc" panose="020B0504030101020102" pitchFamily="34" charset="0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Kievit Offc" panose="020B0504030101020102" pitchFamily="34" charset="0"/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r>
              <a:rPr lang="en-US" smtClean="0"/>
              <a:t>OREGON STATE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Kievit Offc" panose="020B0504030101020102" pitchFamily="34" charset="0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Kievit Offc" panose="020B0504030101020102" pitchFamily="34" charset="0"/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 smtClean="0"/>
              <a:t>OREGON STATE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ll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6" r="16014"/>
          <a:stretch/>
        </p:blipFill>
        <p:spPr>
          <a:xfrm>
            <a:off x="-8238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0101" y="1866359"/>
            <a:ext cx="4628634" cy="3480716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chemeClr val="tx1"/>
                </a:solidFill>
                <a:latin typeface="Stratum2 Bold" charset="0"/>
              </a:defRPr>
            </a:lvl1pPr>
          </a:lstStyle>
          <a:p>
            <a:r>
              <a:rPr lang="en-US" dirty="0" smtClean="0"/>
              <a:t>Headline or title of event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5968" y="544353"/>
            <a:ext cx="8587946" cy="4561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bg1"/>
                </a:solidFill>
                <a:latin typeface="Rufina-Stencil-Bold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 smtClean="0"/>
              <a:t>College or department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38" y="5730262"/>
            <a:ext cx="2739561" cy="1127738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0" r="10416"/>
          <a:stretch/>
        </p:blipFill>
        <p:spPr>
          <a:xfrm>
            <a:off x="0" y="0"/>
            <a:ext cx="91687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21495" y="1866359"/>
            <a:ext cx="5784574" cy="3480716"/>
          </a:xfrm>
        </p:spPr>
        <p:txBody>
          <a:bodyPr wrap="square" lIns="0" tIns="0" rIns="0" bIns="0" anchor="t" anchorCtr="0">
            <a:normAutofit/>
          </a:bodyPr>
          <a:lstStyle>
            <a:lvl1pPr algn="r">
              <a:defRPr sz="8000" cap="all" baseline="0">
                <a:solidFill>
                  <a:schemeClr val="bg1"/>
                </a:solidFill>
                <a:latin typeface="Stratum2 Bold" charset="0"/>
              </a:defRPr>
            </a:lvl1pPr>
          </a:lstStyle>
          <a:p>
            <a:r>
              <a:rPr lang="en-US" dirty="0" smtClean="0"/>
              <a:t>Headline or title of event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0101" y="544353"/>
            <a:ext cx="8005968" cy="456108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800"/>
              </a:lnSpc>
              <a:buNone/>
              <a:defRPr sz="2000" baseline="0">
                <a:solidFill>
                  <a:schemeClr val="bg1"/>
                </a:solidFill>
                <a:latin typeface="Rufina-Stencil-Bold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 smtClean="0"/>
              <a:t>College or department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52" y="5730262"/>
            <a:ext cx="2739561" cy="1127738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0101" y="1866365"/>
            <a:ext cx="7543800" cy="3748071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rgbClr val="DC4405"/>
                </a:solidFill>
                <a:latin typeface="Stratum2 Bold" charset="0"/>
              </a:defRPr>
            </a:lvl1pPr>
          </a:lstStyle>
          <a:p>
            <a:r>
              <a:rPr lang="en-US" dirty="0" smtClean="0"/>
              <a:t>Headline or title of event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0101" y="544353"/>
            <a:ext cx="7543800" cy="45610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bg1"/>
                </a:solidFill>
                <a:latin typeface="Rufina-Stencil-Bold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 smtClean="0"/>
              <a:t>College or department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251" y="5727152"/>
            <a:ext cx="2747117" cy="113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37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0101" y="1866365"/>
            <a:ext cx="7543800" cy="3748071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chemeClr val="bg1"/>
                </a:solidFill>
                <a:latin typeface="Stratum2 Bold" charset="0"/>
              </a:defRPr>
            </a:lvl1pPr>
          </a:lstStyle>
          <a:p>
            <a:r>
              <a:rPr lang="en-US" dirty="0" smtClean="0"/>
              <a:t>Headline or title of event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0101" y="544353"/>
            <a:ext cx="7543800" cy="45610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tx1"/>
                </a:solidFill>
                <a:latin typeface="Rufina-Stencil-Bold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 smtClean="0"/>
              <a:t>College </a:t>
            </a:r>
            <a:r>
              <a:rPr lang="en-US" smtClean="0"/>
              <a:t>or department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250" y="5727151"/>
            <a:ext cx="2747117" cy="1130849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0101" y="1866365"/>
            <a:ext cx="7543800" cy="3748071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rgbClr val="DC4405"/>
                </a:solidFill>
                <a:latin typeface="Stratum2 Bold" charset="0"/>
              </a:defRPr>
            </a:lvl1pPr>
          </a:lstStyle>
          <a:p>
            <a:r>
              <a:rPr lang="en-US" dirty="0" smtClean="0"/>
              <a:t>Headline or title of event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0101" y="544353"/>
            <a:ext cx="7543800" cy="45610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tx1"/>
                </a:solidFill>
                <a:latin typeface="Rufina-Stencil-Bold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 smtClean="0"/>
              <a:t>College </a:t>
            </a:r>
            <a:r>
              <a:rPr lang="en-US" smtClean="0"/>
              <a:t>or department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52" y="5730262"/>
            <a:ext cx="2739561" cy="1127738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76" y="365129"/>
            <a:ext cx="866363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77" y="1825625"/>
            <a:ext cx="8663631" cy="4351338"/>
          </a:xfrm>
        </p:spPr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  <a:lvl2pPr>
              <a:defRPr>
                <a:latin typeface="Kievit Offc" panose="020B0504030101020102" pitchFamily="34" charset="0"/>
              </a:defRPr>
            </a:lvl2pPr>
            <a:lvl3pPr>
              <a:defRPr>
                <a:latin typeface="Kievit Offc" panose="020B0504030101020102" pitchFamily="34" charset="0"/>
              </a:defRPr>
            </a:lvl3pPr>
            <a:lvl4pPr>
              <a:defRPr>
                <a:latin typeface="Kievit Offc" panose="020B0504030101020102" pitchFamily="34" charset="0"/>
              </a:defRPr>
            </a:lvl4pPr>
            <a:lvl5pPr>
              <a:defRPr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98108" y="6226181"/>
            <a:ext cx="5010150" cy="365125"/>
          </a:xfrm>
        </p:spPr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r>
              <a:rPr lang="en-US" dirty="0" smtClean="0"/>
              <a:t>OREGON STATE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8258" y="6226181"/>
            <a:ext cx="476250" cy="365125"/>
          </a:xfrm>
        </p:spPr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226181"/>
            <a:ext cx="501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Kievit Offc" charset="0"/>
              </a:defRPr>
            </a:lvl1pPr>
          </a:lstStyle>
          <a:p>
            <a:r>
              <a:rPr lang="en-US" dirty="0" smtClean="0"/>
              <a:t>OREGON STATE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9100" y="6226181"/>
            <a:ext cx="47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  <a:latin typeface="Kievit Offc" charset="0"/>
              </a:defRPr>
            </a:lvl1pPr>
          </a:lstStyle>
          <a:p>
            <a:r>
              <a:rPr lang="en-US" dirty="0" smtClean="0"/>
              <a:t>| </a:t>
            </a:r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97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6" r:id="rId2"/>
    <p:sldLayoutId id="2147483707" r:id="rId3"/>
    <p:sldLayoutId id="2147483704" r:id="rId4"/>
    <p:sldLayoutId id="2147483705" r:id="rId5"/>
    <p:sldLayoutId id="2147483649" r:id="rId6"/>
    <p:sldLayoutId id="2147483677" r:id="rId7"/>
    <p:sldLayoutId id="2147483678" r:id="rId8"/>
    <p:sldLayoutId id="2147483679" r:id="rId9"/>
    <p:sldLayoutId id="2147483659" r:id="rId10"/>
    <p:sldLayoutId id="2147483681" r:id="rId11"/>
    <p:sldLayoutId id="2147483682" r:id="rId12"/>
    <p:sldLayoutId id="2147483683" r:id="rId13"/>
    <p:sldLayoutId id="2147483669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  <p:sldLayoutId id="2147483701" r:id="rId31"/>
    <p:sldLayoutId id="2147483702" r:id="rId3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Rufina-Stencil-Bold" charset="0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 baseline="0">
          <a:solidFill>
            <a:schemeClr val="bg1"/>
          </a:solidFill>
          <a:latin typeface="Kievit Offc" charset="0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chemeClr val="bg1"/>
          </a:solidFill>
          <a:latin typeface="Kievit Offc" charset="0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bg1"/>
          </a:solidFill>
          <a:latin typeface="Kievit Offc" charset="0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bg1"/>
          </a:solidFill>
          <a:latin typeface="Kievit Offc" charset="0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bg1"/>
          </a:solidFill>
          <a:latin typeface="Kievit Offc" charset="0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oceanservice.noaa.gov/facts/ocean-gliders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24185" y="219375"/>
            <a:ext cx="7543800" cy="3748071"/>
          </a:xfrm>
        </p:spPr>
        <p:txBody>
          <a:bodyPr>
            <a:normAutofit/>
          </a:bodyPr>
          <a:lstStyle/>
          <a:p>
            <a:r>
              <a:rPr lang="en-US" sz="3800" dirty="0"/>
              <a:t>Visualizing Ocean Data</a:t>
            </a:r>
            <a:br>
              <a:rPr lang="en-US" sz="3800" dirty="0"/>
            </a:br>
            <a:r>
              <a:rPr lang="en-US" sz="3800" dirty="0" smtClean="0"/>
              <a:t>Jane </a:t>
            </a:r>
            <a:r>
              <a:rPr lang="en-US" sz="3800" dirty="0"/>
              <a:t>the Glider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86351" y="1546800"/>
            <a:ext cx="7543800" cy="456108"/>
          </a:xfrm>
        </p:spPr>
        <p:txBody>
          <a:bodyPr/>
          <a:lstStyle/>
          <a:p>
            <a:r>
              <a:rPr lang="en-US" dirty="0" smtClean="0"/>
              <a:t>RCRV &amp; SMILE</a:t>
            </a:r>
            <a:endParaRPr lang="en-US" dirty="0"/>
          </a:p>
        </p:txBody>
      </p:sp>
      <p:pic>
        <p:nvPicPr>
          <p:cNvPr id="12" name="Picture 2" descr="https://lh3.googleusercontent.com/Wvjc5fPzg9GkBKgjMQmYDSvP5kU7XkJ2RgJHcdw1Pj-VnU_9x0fF-MoYX_-8hOXdBV27rqIZLOQ3_M-MAAqkwiryFTiSTNLshmc5uedUKzxMS74DaJmRjxDlej1XRY0bb47sjzL5lh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239" y="1935078"/>
            <a:ext cx="5516694" cy="305155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91578"/>
            <a:ext cx="2888369" cy="10552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829" y="5792811"/>
            <a:ext cx="2844570" cy="10540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1204" y="219375"/>
            <a:ext cx="1084535" cy="10845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Picture 4" descr="RCRV%202017_18/datapresencebasegraphiclarg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44"/>
          <a:stretch>
            <a:fillRect/>
          </a:stretch>
        </p:blipFill>
        <p:spPr bwMode="auto">
          <a:xfrm>
            <a:off x="286351" y="2768178"/>
            <a:ext cx="2865591" cy="21813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32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Scientists use a variety of tools to study the ocean and climate </a:t>
            </a:r>
            <a:endParaRPr lang="en-US" dirty="0"/>
          </a:p>
        </p:txBody>
      </p:sp>
      <p:pic>
        <p:nvPicPr>
          <p:cNvPr id="1026" name="Picture 2" descr="https://lh3.googleusercontent.com/XNhhfBJjBVbYzHjc9NXXc41rihxHrCUVCeDo08dQSG4rz_wg1NgRhp3WChjVj0FKndd-KHZ61MrDs3y41JnES-o03rQDNWdMuklet5BaJz1Y5cbHLP8hdgEwRxLAHFLwdZjDM0RcC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14" y="1762812"/>
            <a:ext cx="7068372" cy="460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671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72493" y="357808"/>
            <a:ext cx="8189844" cy="9234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dirty="0" smtClean="0"/>
              <a:t>Scientists use the collected data to create models that help us understand the interconnections between land, air, and sea. </a:t>
            </a:r>
            <a:endParaRPr lang="en-US" sz="2600" dirty="0"/>
          </a:p>
        </p:txBody>
      </p:sp>
      <p:pic>
        <p:nvPicPr>
          <p:cNvPr id="2050" name="Picture 2" descr="https://lh6.googleusercontent.com/5rjZaKf1yZMoG0WxKXGcPz3gkQF9-IsslmUaAT-SD_eBltTLvDgFSGnJDIhG3KTv4Ko-szpqMkgPojSliufQm0OCKYuKaOAl0Y3arWR0BYFqD4baXk9esRRuPGCiLBlA9TqFkOBas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89" y="1667062"/>
            <a:ext cx="7058025" cy="397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44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1" y="560255"/>
            <a:ext cx="7543800" cy="537025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prstClr val="white"/>
                </a:solidFill>
                <a:ea typeface="+mj-ea"/>
                <a:cs typeface="+mj-cs"/>
              </a:rPr>
              <a:t>OSU Glider </a:t>
            </a:r>
            <a:r>
              <a:rPr lang="en-US" sz="4400" dirty="0" smtClean="0">
                <a:solidFill>
                  <a:prstClr val="white"/>
                </a:solidFill>
                <a:ea typeface="+mj-ea"/>
                <a:cs typeface="+mj-cs"/>
              </a:rPr>
              <a:t>Jane (</a:t>
            </a:r>
            <a:r>
              <a:rPr lang="en-US" sz="4400" dirty="0" smtClean="0">
                <a:solidFill>
                  <a:prstClr val="white"/>
                </a:solidFill>
                <a:ea typeface="+mj-ea"/>
                <a:cs typeface="+mj-cs"/>
                <a:hlinkClick r:id="rId2"/>
              </a:rPr>
              <a:t>video</a:t>
            </a:r>
            <a:r>
              <a:rPr lang="en-US" sz="4400" dirty="0" smtClean="0">
                <a:solidFill>
                  <a:prstClr val="white"/>
                </a:solidFill>
                <a:ea typeface="+mj-ea"/>
                <a:cs typeface="+mj-cs"/>
              </a:rPr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7046" y="1097280"/>
            <a:ext cx="62378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>
                <a:solidFill>
                  <a:schemeClr val="bg1"/>
                </a:solidFill>
              </a:rPr>
              <a:t>Active from 2006-2013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842.5 days at sea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60 deployments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313 trips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1,200 miles traveled</a:t>
            </a:r>
          </a:p>
          <a:p>
            <a:pPr lvl="1"/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Specs</a:t>
            </a:r>
            <a:endParaRPr lang="en-US" sz="28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½ knots (.6 mph)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3-4 weeks run time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7ft long, +100lbs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Sensors, computers, batteries, communication </a:t>
            </a:r>
            <a:r>
              <a:rPr lang="en-US" sz="2800" dirty="0" err="1" smtClean="0">
                <a:solidFill>
                  <a:schemeClr val="bg1"/>
                </a:solidFill>
              </a:rPr>
              <a:t>equipmentz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5" name="Picture 4" descr="Image result for OSU Glider &quot;jane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 t="10749" r="11932" b="5999"/>
          <a:stretch/>
        </p:blipFill>
        <p:spPr bwMode="auto">
          <a:xfrm>
            <a:off x="4723074" y="1693279"/>
            <a:ext cx="3756025" cy="2803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2804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Saw Tooth Pattern for Data Collection and Data Transmission</a:t>
            </a:r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0" y="1836751"/>
            <a:ext cx="7495885" cy="4532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820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7098826" cy="823912"/>
          </a:xfrm>
        </p:spPr>
        <p:txBody>
          <a:bodyPr/>
          <a:lstStyle/>
          <a:p>
            <a:r>
              <a:rPr lang="en-US" dirty="0" smtClean="0"/>
              <a:t>Using Your Teams Worksheet and Computer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44527" y="2529343"/>
            <a:ext cx="7098825" cy="368458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Map the path of OSU Glider Jane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Analyze Changes in Depth over Time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Look at Specific Changes in a Variable as the Glider gets Deeper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Salinity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Pressure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Temperature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Density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Explore the relationships between dead ocean matter, O2, and Phytoplankton</a:t>
            </a:r>
          </a:p>
        </p:txBody>
      </p:sp>
    </p:spTree>
    <p:extLst>
      <p:ext uri="{BB962C8B-B14F-4D97-AF65-F5344CB8AC3E}">
        <p14:creationId xmlns:p14="http://schemas.microsoft.com/office/powerpoint/2010/main" val="2813424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emplate_4x3-brand_fonts" id="{0A796448-5AA0-584F-8919-5E27420D057A}" vid="{F05BA2C0-1816-9247-9853-242B0B972A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Presentation_template_4x3-brand_fonts (1)</Template>
  <TotalTime>3694</TotalTime>
  <Words>153</Words>
  <Application>Microsoft Office PowerPoint</Application>
  <PresentationFormat>On-screen Show (4:3)</PresentationFormat>
  <Paragraphs>29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Kievit Offc</vt:lpstr>
      <vt:lpstr>Rufina-Stencil-Bold</vt:lpstr>
      <vt:lpstr>Stratum2 Bold</vt:lpstr>
      <vt:lpstr>Office Theme</vt:lpstr>
      <vt:lpstr>Visualizing Ocean Data Jane the Glider</vt:lpstr>
      <vt:lpstr>Scientists use a variety of tools to study the ocean and climate </vt:lpstr>
      <vt:lpstr>PowerPoint Presentation</vt:lpstr>
      <vt:lpstr>PowerPoint Presentation</vt:lpstr>
      <vt:lpstr>Saw Tooth Pattern for Data Collection and Data Transmission</vt:lpstr>
      <vt:lpstr>Tasks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iINVENT SUMMER  CAMP</dc:title>
  <dc:creator>Talamantes, Adam</dc:creator>
  <cp:lastModifiedBy>Talamantes, Adam</cp:lastModifiedBy>
  <cp:revision>68</cp:revision>
  <dcterms:created xsi:type="dcterms:W3CDTF">2018-04-10T19:09:10Z</dcterms:created>
  <dcterms:modified xsi:type="dcterms:W3CDTF">2020-01-23T20:11:57Z</dcterms:modified>
</cp:coreProperties>
</file>