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991350" cy="92821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44937" y="0"/>
            <a:ext cx="3033712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9350" y="685800"/>
            <a:ext cx="4681537" cy="35115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6113224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3944937" y="8851900"/>
            <a:ext cx="3033712" cy="457200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74" cy="4197349"/>
          </a:xfrm>
          <a:prstGeom prst="rect">
            <a:avLst/>
          </a:prstGeom>
          <a:noFill/>
          <a:ln>
            <a:noFill/>
          </a:ln>
        </p:spPr>
        <p:txBody>
          <a:bodyPr lIns="91075" tIns="45525" rIns="91075" bIns="455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5975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70102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5944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90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8101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54963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6959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2487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7947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85800"/>
            <a:ext cx="4681538" cy="3511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909637" y="4424362"/>
            <a:ext cx="5159399" cy="41972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275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6457950"/>
            <a:ext cx="9144000" cy="400049"/>
          </a:xfrm>
          <a:prstGeom prst="rect">
            <a:avLst/>
          </a:prstGeom>
          <a:solidFill>
            <a:srgbClr val="C4410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3" name="Shape 13"/>
          <p:cNvSpPr/>
          <p:nvPr/>
        </p:nvSpPr>
        <p:spPr>
          <a:xfrm>
            <a:off x="0" y="0"/>
            <a:ext cx="1371599" cy="6858000"/>
          </a:xfrm>
          <a:prstGeom prst="rect">
            <a:avLst/>
          </a:prstGeom>
          <a:solidFill>
            <a:schemeClr val="dk1"/>
          </a:solidFill>
          <a:ln w="9525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pic>
        <p:nvPicPr>
          <p:cNvPr id="14" name="Shape 14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47625" y="1814513"/>
            <a:ext cx="1285875" cy="1376361"/>
          </a:xfrm>
          <a:prstGeom prst="rect">
            <a:avLst/>
          </a:prstGeom>
        </p:spPr>
      </p:pic>
      <p:sp>
        <p:nvSpPr>
          <p:cNvPr id="15" name="Shape 15"/>
          <p:cNvSpPr txBox="1"/>
          <p:nvPr/>
        </p:nvSpPr>
        <p:spPr>
          <a:xfrm>
            <a:off x="114300" y="5440362"/>
            <a:ext cx="1538287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minds.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Open doors.</a:t>
            </a:r>
            <a:r>
              <a:rPr lang="en-US" sz="1200" b="1" i="0" u="none" strike="noStrike" cap="none" baseline="30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TM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0"/>
            <a:ext cx="9144001" cy="145421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7391400" y="5334000"/>
            <a:ext cx="1752600" cy="152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ctrTitle"/>
          </p:nvPr>
        </p:nvSpPr>
        <p:spPr>
          <a:xfrm>
            <a:off x="228600" y="1600200"/>
            <a:ext cx="5333999" cy="30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ubTitle" idx="1"/>
          </p:nvPr>
        </p:nvSpPr>
        <p:spPr>
          <a:xfrm>
            <a:off x="228600" y="4762500"/>
            <a:ext cx="53339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520"/>
              </a:spcBef>
              <a:spcAft>
                <a:spcPts val="0"/>
              </a:spcAft>
              <a:buClr>
                <a:srgbClr val="C34500"/>
              </a:buClr>
              <a:buFont typeface="Arial"/>
              <a:buNone/>
              <a:defRPr sz="2600" b="0" i="0" u="none" strike="noStrike" cap="none" baseline="0">
                <a:solidFill>
                  <a:srgbClr val="C345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0" y="6019800"/>
            <a:ext cx="9144000" cy="8381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18287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0" y="6324600"/>
            <a:ext cx="9144000" cy="304799"/>
          </a:xfrm>
          <a:prstGeom prst="rect">
            <a:avLst/>
          </a:prstGeom>
          <a:solidFill>
            <a:srgbClr val="C34500"/>
          </a:solidFill>
          <a:ln w="9525" cap="flat">
            <a:solidFill>
              <a:srgbClr val="C345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 txBox="1"/>
          <p:nvPr/>
        </p:nvSpPr>
        <p:spPr>
          <a:xfrm>
            <a:off x="237725" y="228600"/>
            <a:ext cx="7388168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6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School of Mechanical, Industrial and Manufacturing Engineering</a:t>
            </a:r>
          </a:p>
        </p:txBody>
      </p:sp>
      <p:pic>
        <p:nvPicPr>
          <p:cNvPr id="26" name="Shape 26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7807470" y="28575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1124744"/>
            <a:ext cx="9144000" cy="154225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1371600" y="1268759"/>
            <a:ext cx="7772400" cy="1322039"/>
          </a:xfrm>
          <a:prstGeom prst="rect">
            <a:avLst/>
          </a:prstGeom>
          <a:solidFill>
            <a:srgbClr val="373737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775F55"/>
              </a:buClr>
              <a:buFont typeface="Arial"/>
              <a:buNone/>
              <a:defRPr sz="2800">
                <a:solidFill>
                  <a:srgbClr val="775F55"/>
                </a:solidFill>
              </a:defRPr>
            </a:lvl1pPr>
            <a:lvl2pPr rtl="0">
              <a:buClr>
                <a:srgbClr val="888888"/>
              </a:buClr>
              <a:buFont typeface="Arial"/>
              <a:buNone/>
              <a:defRPr sz="1800">
                <a:solidFill>
                  <a:srgbClr val="888888"/>
                </a:solidFill>
              </a:defRPr>
            </a:lvl2pPr>
            <a:lvl3pPr rtl="0">
              <a:buClr>
                <a:srgbClr val="888888"/>
              </a:buClr>
              <a:buFont typeface="Arial"/>
              <a:buNone/>
              <a:defRPr sz="1600">
                <a:solidFill>
                  <a:srgbClr val="888888"/>
                </a:solidFill>
              </a:defRPr>
            </a:lvl3pPr>
            <a:lvl4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4pPr>
            <a:lvl5pPr rtl="0">
              <a:buClr>
                <a:srgbClr val="888888"/>
              </a:buClr>
              <a:buFont typeface="Arial"/>
              <a:buNone/>
              <a:defRPr sz="1400">
                <a:solidFill>
                  <a:srgbClr val="888888"/>
                </a:solidFill>
              </a:defRPr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371600" y="1268759"/>
            <a:ext cx="7619999" cy="132203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buClr>
                <a:srgbClr val="FFFFFF"/>
              </a:buClr>
              <a:buFont typeface="Arial"/>
              <a:buNone/>
              <a:defRPr sz="4400" b="0" cap="none">
                <a:solidFill>
                  <a:srgbClr val="FFFFFF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0" y="1340767"/>
            <a:ext cx="1295400" cy="11135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2400" b="0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Shape 33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0" y="1243979"/>
            <a:ext cx="1288904" cy="13715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172200"/>
            <a:ext cx="1828800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457200" y="5991225"/>
            <a:ext cx="365125" cy="182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457200" y="6354762"/>
            <a:ext cx="2895600" cy="1825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EED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2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762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3236913" y="2254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2270125" y="5343525"/>
            <a:ext cx="184149" cy="5794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/>
          <p:nvPr/>
        </p:nvSpPr>
        <p:spPr>
          <a:xfrm>
            <a:off x="5375200" y="2032000"/>
            <a:ext cx="3565500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-US" sz="3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1050075" y="1905000"/>
            <a:ext cx="6792900" cy="401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dirty="0"/>
              <a:t>Design for Manufacturability</a:t>
            </a:r>
            <a:r>
              <a:rPr lang="en-US" sz="40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3200" b="0" i="0" u="none" strike="noStrike" cap="none" baseline="0" dirty="0" smtClean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Industrial </a:t>
            </a:r>
            <a:r>
              <a:rPr lang="en-US" sz="3200" b="0" i="0" u="none" strike="noStrike" cap="none" baseline="0" dirty="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and Manufacturing Engineering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6627137" y="5042779"/>
            <a:ext cx="2516862" cy="980045"/>
          </a:xfrm>
          <a:prstGeom prst="rect">
            <a:avLst/>
          </a:prstGeom>
          <a:solidFill>
            <a:srgbClr val="F7EED1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sz="4000"/>
              <a:t>Essential Design Constraints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1574700" y="1662025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381000">
              <a:lnSpc>
                <a:spcPct val="115000"/>
              </a:lnSpc>
              <a:spcBef>
                <a:spcPts val="0"/>
              </a:spcBef>
              <a:buSzPct val="166666"/>
            </a:pPr>
            <a:r>
              <a:rPr lang="en-US" sz="2400" dirty="0" smtClean="0"/>
              <a:t>Plane </a:t>
            </a:r>
            <a:r>
              <a:rPr lang="en-US" sz="2400" dirty="0"/>
              <a:t>must have two rear wheels, one front </a:t>
            </a:r>
            <a:r>
              <a:rPr lang="en-US" sz="2400" dirty="0" smtClean="0"/>
              <a:t>wheel</a:t>
            </a:r>
            <a:endParaRPr lang="en-US" sz="2400" dirty="0" smtClean="0"/>
          </a:p>
          <a:p>
            <a:pPr marL="457200" indent="-381000">
              <a:lnSpc>
                <a:spcPct val="115000"/>
              </a:lnSpc>
              <a:spcBef>
                <a:spcPts val="0"/>
              </a:spcBef>
              <a:buSzPct val="166666"/>
            </a:pPr>
            <a:r>
              <a:rPr lang="en-US" sz="2400" dirty="0" smtClean="0"/>
              <a:t>Plane </a:t>
            </a:r>
            <a:r>
              <a:rPr lang="en-US" sz="2400" dirty="0"/>
              <a:t>must look like an airplane, and be able to function like an airplane with two main wings, two rear wings and an upright wing in the </a:t>
            </a:r>
            <a:r>
              <a:rPr lang="en-US" sz="2400" dirty="0" smtClean="0"/>
              <a:t>rear</a:t>
            </a:r>
            <a:endParaRPr lang="en-US" sz="2400" dirty="0"/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dirty="0"/>
              <a:t>The pointed nose cone must be at the front of the airplane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dirty="0"/>
              <a:t>Plane must be symmetrical (same pieces on each side)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-US" sz="2400" dirty="0"/>
              <a:t>The plane must have a cockpit window </a:t>
            </a:r>
          </a:p>
          <a:p>
            <a:endParaRPr lang="en-US" sz="2400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Probing Questions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1600200" y="1511300"/>
            <a:ext cx="7264499" cy="4383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/>
              <a:t>How do companies remain competitive with their rivals?</a:t>
            </a:r>
          </a:p>
          <a:p>
            <a:endParaRPr lang="en-US" sz="3000"/>
          </a:p>
          <a:p>
            <a:pPr>
              <a:buNone/>
            </a:pPr>
            <a:r>
              <a:rPr lang="en-US" sz="3000"/>
              <a:t>Why would companies want to reduce their cost for a product? How do they do that?</a:t>
            </a:r>
          </a:p>
        </p:txBody>
      </p: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233349" y="4437900"/>
            <a:ext cx="1998199" cy="1996751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1547725" y="1066825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/>
              <a:t>One way companies remain competitive by reducing the cost that it takes to make a product. </a:t>
            </a:r>
          </a:p>
          <a:p>
            <a:endParaRPr lang="en-US"/>
          </a:p>
          <a:p>
            <a:pPr lvl="0" rtl="0">
              <a:buNone/>
            </a:pPr>
            <a:r>
              <a:rPr lang="en-US"/>
              <a:t>One method of this practice is called ‘design for manufacturability.’ 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381700" y="4453225"/>
            <a:ext cx="2590865" cy="2003600"/>
          </a:xfrm>
          <a:prstGeom prst="rect">
            <a:avLst/>
          </a:prstGeom>
        </p:spPr>
      </p:pic>
      <p:pic>
        <p:nvPicPr>
          <p:cNvPr id="60" name="Shape 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140400" y="4453225"/>
            <a:ext cx="2003600" cy="20036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485900" y="267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Types of engineering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1663500" y="1323300"/>
            <a:ext cx="7264499" cy="481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 b="1"/>
              <a:t>Over-the-wall Engineering</a:t>
            </a:r>
            <a:r>
              <a:rPr lang="en-US" sz="3000"/>
              <a:t> </a:t>
            </a:r>
          </a:p>
          <a:p>
            <a:pPr lvl="0" rtl="0">
              <a:buNone/>
            </a:pPr>
            <a:r>
              <a:rPr lang="en-US" sz="3000"/>
              <a:t>1. Engineers design a product. </a:t>
            </a:r>
          </a:p>
          <a:p>
            <a:pPr lvl="0" rtl="0">
              <a:spcAft>
                <a:spcPts val="1000"/>
              </a:spcAft>
              <a:buNone/>
            </a:pPr>
            <a:r>
              <a:rPr lang="en-US" sz="3000"/>
              <a:t>2. The design is then handed off to manufacturing.</a:t>
            </a:r>
          </a:p>
          <a:p>
            <a:pPr lvl="0" rtl="0">
              <a:spcAft>
                <a:spcPts val="1000"/>
              </a:spcAft>
              <a:buNone/>
            </a:pPr>
            <a:r>
              <a:rPr lang="en-US" sz="3000" b="1"/>
              <a:t>Concurrent Engineering</a:t>
            </a:r>
          </a:p>
          <a:p>
            <a:pPr lvl="0" rtl="0">
              <a:buNone/>
            </a:pPr>
            <a:r>
              <a:rPr lang="en-US" sz="3000"/>
              <a:t>1. Engineers design a product working closely with the manufacturing department to reduce the cost and increase ease of making the product. </a:t>
            </a:r>
          </a:p>
          <a:p>
            <a:endParaRPr lang="en-US" sz="3000"/>
          </a:p>
          <a:p>
            <a:endParaRPr lang="en-US" sz="3000"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Time to Market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1600200" y="1955800"/>
            <a:ext cx="72644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/>
              <a:t>Time to market is the time in between initial design of a product and when it gets to the final customer. </a:t>
            </a:r>
          </a:p>
          <a:p>
            <a:endParaRPr lang="en-US"/>
          </a:p>
          <a:p>
            <a:pPr lvl="0" rtl="0">
              <a:buNone/>
            </a:pPr>
            <a:r>
              <a:rPr lang="en-US"/>
              <a:t>Why is this important?</a:t>
            </a:r>
          </a:p>
          <a:p>
            <a:endParaRPr lang="en-US"/>
          </a:p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289600" y="4535600"/>
            <a:ext cx="1854399" cy="1854399"/>
          </a:xfrm>
          <a:prstGeom prst="rect">
            <a:avLst/>
          </a:prstGeom>
        </p:spPr>
      </p:pic>
      <p:pic>
        <p:nvPicPr>
          <p:cNvPr id="74" name="Shape 7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392325" y="26250"/>
            <a:ext cx="1854399" cy="18543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Time to Market Example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1574700" y="1380950"/>
            <a:ext cx="7264499" cy="4454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-US"/>
              <a:t>When Apple Inc. introduced the first iphone, they beat Samsung and other smart phone companies to the market, thus quickly established a large customer base.</a:t>
            </a:r>
          </a:p>
          <a:p>
            <a:pPr marL="0" lvl="0" indent="0" rtl="0">
              <a:buClr>
                <a:schemeClr val="dk1"/>
              </a:buClr>
              <a:buSzPct val="34375"/>
              <a:buFont typeface="Arial"/>
              <a:buNone/>
            </a:pPr>
            <a:r>
              <a:rPr lang="en-US"/>
              <a:t>Samsung is currently still fighting to gain these customers. 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293225" y="4585100"/>
            <a:ext cx="2439199" cy="183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1485900" y="251575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Product Simplification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1620375" y="1165975"/>
            <a:ext cx="7264499" cy="427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-US" sz="3000"/>
              <a:t>One of the best ways to reduce cost  is to simplify the product. </a:t>
            </a:r>
          </a:p>
          <a:p>
            <a:pPr lvl="0" rtl="0">
              <a:buNone/>
            </a:pPr>
            <a:r>
              <a:rPr lang="en-US" sz="3000"/>
              <a:t>How can we do this? </a:t>
            </a:r>
          </a:p>
          <a:p>
            <a:pPr>
              <a:buNone/>
            </a:pPr>
            <a:r>
              <a:rPr lang="en-US" sz="3000"/>
              <a:t>We can reduce the number of parts and the complexity of the product.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653812" y="4345250"/>
            <a:ext cx="3197625" cy="21317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485900" y="54985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 sz="4000"/>
              <a:t>Product Simplification Example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400638" y="1753375"/>
            <a:ext cx="5612622" cy="3060375"/>
          </a:xfrm>
          <a:prstGeom prst="rect">
            <a:avLst/>
          </a:prstGeom>
        </p:spPr>
      </p:pic>
      <p:sp>
        <p:nvSpPr>
          <p:cNvPr id="95" name="Shape 95"/>
          <p:cNvSpPr txBox="1"/>
          <p:nvPr/>
        </p:nvSpPr>
        <p:spPr>
          <a:xfrm>
            <a:off x="1732500" y="5073000"/>
            <a:ext cx="7152600" cy="948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-US" sz="1800"/>
              <a:t>This is an example of how a product can be easily over complicated. While some customers may like the many options of the blender on the left, the blender on the right accomplishes the same tasks in a simpler manner.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1485900" y="368300"/>
            <a:ext cx="7442100" cy="1143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-US"/>
              <a:t>Activity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1574700" y="1333050"/>
            <a:ext cx="7264499" cy="4979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In groups of 4-5 you will try to simplify a Lego airplane to reduce the cost while maintaining functionality </a:t>
            </a:r>
          </a:p>
          <a:p>
            <a:endParaRPr lang="en-US" sz="2000"/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The provided assembled airplane has a manufacturing cost of $800</a:t>
            </a:r>
          </a:p>
          <a:p>
            <a:endParaRPr lang="en-US" sz="2000"/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Each color of Lego is assigned a price </a:t>
            </a:r>
          </a:p>
          <a:p>
            <a:endParaRPr lang="en-US" sz="2000"/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The price of the pieces removed is subtracted from the original cost of $800 and used to calculate the percent cost reduction</a:t>
            </a:r>
          </a:p>
          <a:p>
            <a:endParaRPr lang="en-US" sz="2000"/>
          </a:p>
          <a:p>
            <a:pPr marL="457200" lvl="0" indent="-3556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/>
              <a:t>Goal is to reduce the cost of the plane as much as possible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5_osubabw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3E1C1"/>
      </a:accent1>
      <a:accent2>
        <a:srgbClr val="333399"/>
      </a:accent2>
      <a:accent3>
        <a:srgbClr val="FFFFFF"/>
      </a:accent3>
      <a:accent4>
        <a:srgbClr val="000000"/>
      </a:accent4>
      <a:accent5>
        <a:srgbClr val="EFEEDD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419</Words>
  <Application>Microsoft Office PowerPoint</Application>
  <PresentationFormat>On-screen Show (4:3)</PresentationFormat>
  <Paragraphs>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5_osubabwt</vt:lpstr>
      <vt:lpstr>Design for Manufacturability: Industrial and Manufacturing Engineering</vt:lpstr>
      <vt:lpstr>Probing Questions</vt:lpstr>
      <vt:lpstr>PowerPoint Presentation</vt:lpstr>
      <vt:lpstr>Types of engineering</vt:lpstr>
      <vt:lpstr>Time to Market</vt:lpstr>
      <vt:lpstr>Time to Market Example</vt:lpstr>
      <vt:lpstr>Product Simplification</vt:lpstr>
      <vt:lpstr>Product Simplification Example</vt:lpstr>
      <vt:lpstr>Activity</vt:lpstr>
      <vt:lpstr>Essential Design Constraints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for Manufacturability: Industrial and Manufacturing Engineering</dc:title>
  <cp:lastModifiedBy>Kuenzi, Jeffrey</cp:lastModifiedBy>
  <cp:revision>2</cp:revision>
  <dcterms:modified xsi:type="dcterms:W3CDTF">2014-03-12T03:23:17Z</dcterms:modified>
</cp:coreProperties>
</file>