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(null)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11"/>
  </p:notesMasterIdLst>
  <p:sldIdLst>
    <p:sldId id="264" r:id="rId2"/>
    <p:sldId id="265" r:id="rId3"/>
    <p:sldId id="276" r:id="rId4"/>
    <p:sldId id="277" r:id="rId5"/>
    <p:sldId id="278" r:id="rId6"/>
    <p:sldId id="270" r:id="rId7"/>
    <p:sldId id="279" r:id="rId8"/>
    <p:sldId id="280" r:id="rId9"/>
    <p:sldId id="27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liott, Amity Kaelynn" initials="EAK" lastIdx="1" clrIdx="0">
    <p:extLst>
      <p:ext uri="{19B8F6BF-5375-455C-9EA6-DF929625EA0E}">
        <p15:presenceInfo xmlns:p15="http://schemas.microsoft.com/office/powerpoint/2012/main" userId="S-1-5-21-828376571-1197701538-1844936127-1914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44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0" autoAdjust="0"/>
    <p:restoredTop sz="94436"/>
  </p:normalViewPr>
  <p:slideViewPr>
    <p:cSldViewPr snapToGrid="0" snapToObjects="1">
      <p:cViewPr varScale="1">
        <p:scale>
          <a:sx n="93" d="100"/>
          <a:sy n="93" d="100"/>
        </p:scale>
        <p:origin x="76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0" d="100"/>
          <a:sy n="90" d="100"/>
        </p:scale>
        <p:origin x="3840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1-25T11:12:09.322" idx="1">
    <p:pos x="10" y="10"/>
    <p:text/>
    <p:extLst>
      <p:ext uri="{C676402C-5697-4E1C-873F-D02D1690AC5C}">
        <p15:threadingInfo xmlns:p15="http://schemas.microsoft.com/office/powerpoint/2012/main" timeZoneBias="48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1-25T11:12:09.322" idx="1">
    <p:pos x="10" y="10"/>
    <p:text/>
    <p:extLst>
      <p:ext uri="{C676402C-5697-4E1C-873F-D02D1690AC5C}">
        <p15:threadingInfo xmlns:p15="http://schemas.microsoft.com/office/powerpoint/2012/main" timeZoneBias="4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8A0696-E8A4-5E47-B426-CB2DE1C28947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39D37-EB39-9B49-85DF-DD837FDB4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146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Must be in Slide</a:t>
            </a:r>
            <a:r>
              <a:rPr lang="en-US" baseline="0" dirty="0"/>
              <a:t> Master mode to swap out photos.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39D37-EB39-9B49-85DF-DD837FDB43E8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16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Must be in Slide</a:t>
            </a:r>
            <a:r>
              <a:rPr lang="en-US" baseline="0" dirty="0"/>
              <a:t> Master mode to swap out photos.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39D37-EB39-9B49-85DF-DD837FDB43E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983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Full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558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55880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Picture Background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0" y="5587320"/>
            <a:ext cx="12192000" cy="12706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66801" y="1637759"/>
            <a:ext cx="5375563" cy="3480716"/>
          </a:xfrm>
        </p:spPr>
        <p:txBody>
          <a:bodyPr wrap="square" lIns="0" tIns="0" rIns="0" bIns="0" anchor="t" anchorCtr="0">
            <a:normAutofit/>
          </a:bodyPr>
          <a:lstStyle>
            <a:lvl1pPr algn="l">
              <a:defRPr sz="8000" cap="all" baseline="0">
                <a:solidFill>
                  <a:srgbClr val="DC4405"/>
                </a:solidFill>
                <a:latin typeface="Stratum2 Bold" charset="0"/>
              </a:defRPr>
            </a:lvl1pPr>
          </a:lstStyle>
          <a:p>
            <a:r>
              <a:rPr lang="en-US" dirty="0"/>
              <a:t>Headline or title of event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66801" y="544353"/>
            <a:ext cx="10058400" cy="456108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800"/>
              </a:lnSpc>
              <a:buNone/>
              <a:defRPr sz="2000" baseline="0">
                <a:solidFill>
                  <a:schemeClr val="tx2"/>
                </a:solidFill>
                <a:latin typeface="Rufina-Stencil-Bold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College or department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0781" y="5692095"/>
            <a:ext cx="3270437" cy="1044748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White - No Cre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Kievit Offc" panose="020B0504030101020102" pitchFamily="34" charset="0"/>
              </a:defRPr>
            </a:lvl1pPr>
          </a:lstStyle>
          <a:p>
            <a:r>
              <a:rPr lang="en-US"/>
              <a:t>OREGON STATE UNIVERSITY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Kievit Offc" panose="020B0504030101020102" pitchFamily="34" charset="0"/>
              </a:defRPr>
            </a:lvl1pPr>
          </a:lstStyle>
          <a:p>
            <a:fld id="{AAB6004F-53F9-E74D-AC89-56EA63355CB3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 - White - No Cre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 baseline="0">
                <a:solidFill>
                  <a:schemeClr val="tx2"/>
                </a:solidFill>
                <a:latin typeface="Kievit Offc" panose="020B0504030101020102" pitchFamily="34" charset="0"/>
              </a:defRPr>
            </a:lvl1pPr>
            <a:lvl2pPr>
              <a:defRPr sz="2800" baseline="0">
                <a:solidFill>
                  <a:schemeClr val="tx2"/>
                </a:solidFill>
                <a:latin typeface="Kievit Offc" panose="020B0504030101020102" pitchFamily="34" charset="0"/>
              </a:defRPr>
            </a:lvl2pPr>
            <a:lvl3pPr>
              <a:defRPr sz="2400" baseline="0">
                <a:solidFill>
                  <a:schemeClr val="tx2"/>
                </a:solidFill>
                <a:latin typeface="Kievit Offc" panose="020B0504030101020102" pitchFamily="34" charset="0"/>
              </a:defRPr>
            </a:lvl3pPr>
            <a:lvl4pPr>
              <a:defRPr sz="2000" baseline="0">
                <a:solidFill>
                  <a:schemeClr val="tx2"/>
                </a:solidFill>
                <a:latin typeface="Kievit Offc" panose="020B0504030101020102" pitchFamily="34" charset="0"/>
              </a:defRPr>
            </a:lvl4pPr>
            <a:lvl5pPr>
              <a:defRPr sz="2000" baseline="0">
                <a:solidFill>
                  <a:schemeClr val="tx2"/>
                </a:solidFill>
                <a:latin typeface="Kievit Offc" panose="020B0504030101020102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 baseline="0">
                <a:solidFill>
                  <a:schemeClr val="tx2"/>
                </a:solidFill>
                <a:latin typeface="Kievit Offc" panose="020B0504030101020102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Kievit Offc" panose="020B0504030101020102" pitchFamily="34" charset="0"/>
              </a:defRPr>
            </a:lvl1pPr>
          </a:lstStyle>
          <a:p>
            <a:r>
              <a:rPr lang="en-US"/>
              <a:t>OREGON STATE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Kievit Offc" panose="020B0504030101020102" pitchFamily="34" charset="0"/>
              </a:defRPr>
            </a:lvl1pPr>
          </a:lstStyle>
          <a:p>
            <a:fld id="{AAB6004F-53F9-E74D-AC89-56EA63355CB3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 - White - No Cre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2"/>
                </a:solidFill>
                <a:latin typeface="Kievit Offc" panose="020B0504030101020102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Kievit Offc" panose="020B0504030101020102" pitchFamily="34" charset="0"/>
              </a:defRPr>
            </a:lvl1pPr>
          </a:lstStyle>
          <a:p>
            <a:r>
              <a:rPr lang="en-US"/>
              <a:t>OREGON STATE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Kievit Offc" panose="020B0504030101020102" pitchFamily="34" charset="0"/>
              </a:defRPr>
            </a:lvl1pPr>
          </a:lstStyle>
          <a:p>
            <a:fld id="{AAB6004F-53F9-E74D-AC89-56EA63355CB3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66801" y="1866358"/>
            <a:ext cx="10058400" cy="3748071"/>
          </a:xfrm>
        </p:spPr>
        <p:txBody>
          <a:bodyPr wrap="square" lIns="0" tIns="0" rIns="0" bIns="0" anchor="t" anchorCtr="0">
            <a:normAutofit/>
          </a:bodyPr>
          <a:lstStyle>
            <a:lvl1pPr algn="l">
              <a:defRPr sz="8000" cap="all" baseline="0">
                <a:solidFill>
                  <a:srgbClr val="DC4405"/>
                </a:solidFill>
                <a:latin typeface="Stratum2 Bold" charset="0"/>
              </a:defRPr>
            </a:lvl1pPr>
          </a:lstStyle>
          <a:p>
            <a:r>
              <a:rPr lang="en-US" dirty="0"/>
              <a:t>Headline or title of event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66801" y="544353"/>
            <a:ext cx="10058400" cy="456108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800"/>
              </a:lnSpc>
              <a:buNone/>
              <a:defRPr sz="2000" baseline="0">
                <a:solidFill>
                  <a:schemeClr val="bg1"/>
                </a:solidFill>
                <a:latin typeface="Rufina-Stencil-Bold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College or department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9150" y="5493828"/>
            <a:ext cx="3314705" cy="1058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237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Orange - No Cre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DC44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66801" y="1866358"/>
            <a:ext cx="10058400" cy="3748071"/>
          </a:xfrm>
        </p:spPr>
        <p:txBody>
          <a:bodyPr wrap="square" lIns="0" tIns="0" rIns="0" bIns="0" anchor="t" anchorCtr="0">
            <a:normAutofit/>
          </a:bodyPr>
          <a:lstStyle>
            <a:lvl1pPr algn="l">
              <a:defRPr sz="8000" cap="all" baseline="0">
                <a:solidFill>
                  <a:schemeClr val="bg1"/>
                </a:solidFill>
                <a:latin typeface="Stratum2 Bold" charset="0"/>
              </a:defRPr>
            </a:lvl1pPr>
          </a:lstStyle>
          <a:p>
            <a:r>
              <a:rPr lang="en-US" dirty="0"/>
              <a:t>Headline or title of event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66801" y="544353"/>
            <a:ext cx="10058400" cy="456108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800"/>
              </a:lnSpc>
              <a:buNone/>
              <a:defRPr sz="2000" baseline="0">
                <a:solidFill>
                  <a:schemeClr val="tx2"/>
                </a:solidFill>
                <a:latin typeface="Rufina-Stencil-Bold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College or department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6685" y="5493964"/>
            <a:ext cx="3270437" cy="1044748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White - No Cre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66801" y="1866358"/>
            <a:ext cx="10058400" cy="3748071"/>
          </a:xfrm>
        </p:spPr>
        <p:txBody>
          <a:bodyPr wrap="square" lIns="0" tIns="0" rIns="0" bIns="0" anchor="t" anchorCtr="0">
            <a:normAutofit/>
          </a:bodyPr>
          <a:lstStyle>
            <a:lvl1pPr algn="l">
              <a:defRPr sz="8000" cap="all" baseline="0">
                <a:solidFill>
                  <a:srgbClr val="DC4405"/>
                </a:solidFill>
                <a:latin typeface="Stratum2 Bold" charset="0"/>
              </a:defRPr>
            </a:lvl1pPr>
          </a:lstStyle>
          <a:p>
            <a:r>
              <a:rPr lang="en-US" dirty="0"/>
              <a:t>Headline or title of event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66801" y="544353"/>
            <a:ext cx="10058400" cy="456108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800"/>
              </a:lnSpc>
              <a:buNone/>
              <a:defRPr sz="2000" baseline="0">
                <a:solidFill>
                  <a:schemeClr val="tx2"/>
                </a:solidFill>
                <a:latin typeface="Rufina-Stencil-Bold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College or department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0396" y="5347017"/>
            <a:ext cx="3483016" cy="1433781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White - No Cre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Kievit Offc" panose="020B0504030101020102" pitchFamily="34" charset="0"/>
              </a:defRPr>
            </a:lvl1pPr>
            <a:lvl2pPr>
              <a:defRPr>
                <a:solidFill>
                  <a:schemeClr val="tx2"/>
                </a:solidFill>
                <a:latin typeface="Kievit Offc" panose="020B0504030101020102" pitchFamily="34" charset="0"/>
              </a:defRPr>
            </a:lvl2pPr>
            <a:lvl3pPr>
              <a:defRPr>
                <a:solidFill>
                  <a:schemeClr val="tx2"/>
                </a:solidFill>
                <a:latin typeface="Kievit Offc" panose="020B0504030101020102" pitchFamily="34" charset="0"/>
              </a:defRPr>
            </a:lvl3pPr>
            <a:lvl4pPr>
              <a:defRPr>
                <a:solidFill>
                  <a:schemeClr val="tx2"/>
                </a:solidFill>
                <a:latin typeface="Kievit Offc" panose="020B0504030101020102" pitchFamily="34" charset="0"/>
              </a:defRPr>
            </a:lvl4pPr>
            <a:lvl5pPr>
              <a:defRPr>
                <a:solidFill>
                  <a:schemeClr val="tx2"/>
                </a:solidFill>
                <a:latin typeface="Kievit Offc" panose="020B0504030101020102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Kievit Offc" panose="020B0504030101020102" pitchFamily="34" charset="0"/>
              </a:defRPr>
            </a:lvl1pPr>
          </a:lstStyle>
          <a:p>
            <a:r>
              <a:rPr lang="en-US" dirty="0"/>
              <a:t>OREGON STATE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Kievit Offc" panose="020B0504030101020102" pitchFamily="34" charset="0"/>
              </a:defRPr>
            </a:lvl1pPr>
          </a:lstStyle>
          <a:p>
            <a:fld id="{AAB6004F-53F9-E74D-AC89-56EA63355CB3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  <a:latin typeface="Kievit Offc" panose="020B0504030101020102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Kievit Offc" panose="020B0504030101020102" pitchFamily="34" charset="0"/>
              </a:defRPr>
            </a:lvl1pPr>
          </a:lstStyle>
          <a:p>
            <a:r>
              <a:rPr lang="en-US" dirty="0"/>
              <a:t>OREGON STATE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Kievit Offc" panose="020B0504030101020102" pitchFamily="34" charset="0"/>
              </a:defRPr>
            </a:lvl1pPr>
          </a:lstStyle>
          <a:p>
            <a:fld id="{AAB6004F-53F9-E74D-AC89-56EA63355CB3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- White - No Cre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  <a:latin typeface="Kievit Offc" panose="020B0504030101020102" pitchFamily="34" charset="0"/>
              </a:defRPr>
            </a:lvl1pPr>
            <a:lvl2pPr>
              <a:defRPr baseline="0">
                <a:solidFill>
                  <a:schemeClr val="tx2"/>
                </a:solidFill>
                <a:latin typeface="Kievit Offc" panose="020B0504030101020102" pitchFamily="34" charset="0"/>
              </a:defRPr>
            </a:lvl2pPr>
            <a:lvl3pPr>
              <a:defRPr baseline="0">
                <a:solidFill>
                  <a:schemeClr val="tx2"/>
                </a:solidFill>
                <a:latin typeface="Kievit Offc" panose="020B0504030101020102" pitchFamily="34" charset="0"/>
              </a:defRPr>
            </a:lvl3pPr>
            <a:lvl4pPr>
              <a:defRPr baseline="0">
                <a:solidFill>
                  <a:schemeClr val="tx2"/>
                </a:solidFill>
                <a:latin typeface="Kievit Offc" panose="020B0504030101020102" pitchFamily="34" charset="0"/>
              </a:defRPr>
            </a:lvl4pPr>
            <a:lvl5pPr>
              <a:defRPr baseline="0">
                <a:solidFill>
                  <a:schemeClr val="tx2"/>
                </a:solidFill>
                <a:latin typeface="Kievit Offc" panose="020B0504030101020102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  <a:latin typeface="Kievit Offc" panose="020B0504030101020102" pitchFamily="34" charset="0"/>
              </a:defRPr>
            </a:lvl1pPr>
            <a:lvl2pPr>
              <a:defRPr baseline="0">
                <a:solidFill>
                  <a:schemeClr val="tx2"/>
                </a:solidFill>
                <a:latin typeface="Kievit Offc" panose="020B0504030101020102" pitchFamily="34" charset="0"/>
              </a:defRPr>
            </a:lvl2pPr>
            <a:lvl3pPr>
              <a:defRPr baseline="0">
                <a:solidFill>
                  <a:schemeClr val="tx2"/>
                </a:solidFill>
                <a:latin typeface="Kievit Offc" panose="020B0504030101020102" pitchFamily="34" charset="0"/>
              </a:defRPr>
            </a:lvl3pPr>
            <a:lvl4pPr>
              <a:defRPr baseline="0">
                <a:solidFill>
                  <a:schemeClr val="tx2"/>
                </a:solidFill>
                <a:latin typeface="Kievit Offc" panose="020B0504030101020102" pitchFamily="34" charset="0"/>
              </a:defRPr>
            </a:lvl4pPr>
            <a:lvl5pPr>
              <a:defRPr baseline="0">
                <a:solidFill>
                  <a:schemeClr val="tx2"/>
                </a:solidFill>
                <a:latin typeface="Kievit Offc" panose="020B0504030101020102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Kievit Offc" panose="020B0504030101020102" pitchFamily="34" charset="0"/>
              </a:defRPr>
            </a:lvl1pPr>
          </a:lstStyle>
          <a:p>
            <a:r>
              <a:rPr lang="en-US"/>
              <a:t>OREGON STATE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Kievit Offc" panose="020B0504030101020102" pitchFamily="34" charset="0"/>
              </a:defRPr>
            </a:lvl1pPr>
          </a:lstStyle>
          <a:p>
            <a:fld id="{AAB6004F-53F9-E74D-AC89-56EA63355CB3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 - White - No Cre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chemeClr val="tx2"/>
                </a:solidFill>
                <a:latin typeface="Kievit Offc" panose="020B0504030101020102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  <a:latin typeface="Kievit Offc" panose="020B0504030101020102" pitchFamily="34" charset="0"/>
              </a:defRPr>
            </a:lvl1pPr>
            <a:lvl2pPr>
              <a:defRPr baseline="0">
                <a:solidFill>
                  <a:schemeClr val="tx2"/>
                </a:solidFill>
                <a:latin typeface="Kievit Offc" panose="020B0504030101020102" pitchFamily="34" charset="0"/>
              </a:defRPr>
            </a:lvl2pPr>
            <a:lvl3pPr>
              <a:defRPr baseline="0">
                <a:solidFill>
                  <a:schemeClr val="tx2"/>
                </a:solidFill>
                <a:latin typeface="Kievit Offc" panose="020B0504030101020102" pitchFamily="34" charset="0"/>
              </a:defRPr>
            </a:lvl3pPr>
            <a:lvl4pPr>
              <a:defRPr baseline="0">
                <a:solidFill>
                  <a:schemeClr val="tx2"/>
                </a:solidFill>
                <a:latin typeface="Kievit Offc" panose="020B0504030101020102" pitchFamily="34" charset="0"/>
              </a:defRPr>
            </a:lvl4pPr>
            <a:lvl5pPr>
              <a:defRPr baseline="0">
                <a:solidFill>
                  <a:schemeClr val="tx2"/>
                </a:solidFill>
                <a:latin typeface="Kievit Offc" panose="020B0504030101020102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chemeClr val="tx2"/>
                </a:solidFill>
                <a:latin typeface="Kievit Offc" panose="020B0504030101020102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  <a:latin typeface="Kievit Offc" panose="020B0504030101020102" pitchFamily="34" charset="0"/>
              </a:defRPr>
            </a:lvl1pPr>
            <a:lvl2pPr>
              <a:defRPr baseline="0">
                <a:solidFill>
                  <a:schemeClr val="tx2"/>
                </a:solidFill>
                <a:latin typeface="Kievit Offc" panose="020B0504030101020102" pitchFamily="34" charset="0"/>
              </a:defRPr>
            </a:lvl2pPr>
            <a:lvl3pPr>
              <a:defRPr baseline="0">
                <a:solidFill>
                  <a:schemeClr val="tx2"/>
                </a:solidFill>
                <a:latin typeface="Kievit Offc" panose="020B0504030101020102" pitchFamily="34" charset="0"/>
              </a:defRPr>
            </a:lvl3pPr>
            <a:lvl4pPr>
              <a:defRPr baseline="0">
                <a:solidFill>
                  <a:schemeClr val="tx2"/>
                </a:solidFill>
                <a:latin typeface="Kievit Offc" panose="020B0504030101020102" pitchFamily="34" charset="0"/>
              </a:defRPr>
            </a:lvl4pPr>
            <a:lvl5pPr>
              <a:defRPr baseline="0">
                <a:solidFill>
                  <a:schemeClr val="tx2"/>
                </a:solidFill>
                <a:latin typeface="Kievit Offc" panose="020B0504030101020102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Kievit Offc" panose="020B0504030101020102" pitchFamily="34" charset="0"/>
              </a:defRPr>
            </a:lvl1pPr>
          </a:lstStyle>
          <a:p>
            <a:r>
              <a:rPr lang="en-US"/>
              <a:t>OREGON STATE UNIVERSITY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Kievit Offc" panose="020B0504030101020102" pitchFamily="34" charset="0"/>
              </a:defRPr>
            </a:lvl1pPr>
          </a:lstStyle>
          <a:p>
            <a:fld id="{AAB6004F-53F9-E74D-AC89-56EA63355CB3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- White - No Cre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Kievit Offc" panose="020B0504030101020102" pitchFamily="34" charset="0"/>
              </a:defRPr>
            </a:lvl1pPr>
          </a:lstStyle>
          <a:p>
            <a:r>
              <a:rPr lang="en-US"/>
              <a:t>OREGON STATE UNIVERSITY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Kievit Offc" panose="020B0504030101020102" pitchFamily="34" charset="0"/>
              </a:defRPr>
            </a:lvl1pPr>
          </a:lstStyle>
          <a:p>
            <a:fld id="{AAB6004F-53F9-E74D-AC89-56EA63355CB3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28600" y="209550"/>
            <a:ext cx="11725275" cy="6429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226174"/>
            <a:ext cx="668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  <a:latin typeface="KievitPro-Regular" charset="0"/>
              </a:defRPr>
            </a:lvl1pPr>
          </a:lstStyle>
          <a:p>
            <a:r>
              <a:rPr lang="en-US" dirty="0"/>
              <a:t>OREGON STATE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18800" y="6226174"/>
            <a:ext cx="635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  <a:latin typeface="KievitPro-Regular" charset="0"/>
              </a:defRPr>
            </a:lvl1pPr>
          </a:lstStyle>
          <a:p>
            <a:r>
              <a:rPr lang="en-US" dirty="0"/>
              <a:t>| </a:t>
            </a:r>
            <a:fld id="{AAB6004F-53F9-E74D-AC89-56EA63355CB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97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649" r:id="rId2"/>
    <p:sldLayoutId id="2147483677" r:id="rId3"/>
    <p:sldLayoutId id="2147483678" r:id="rId4"/>
    <p:sldLayoutId id="2147483681" r:id="rId5"/>
    <p:sldLayoutId id="2147483669" r:id="rId6"/>
    <p:sldLayoutId id="2147483687" r:id="rId7"/>
    <p:sldLayoutId id="2147483690" r:id="rId8"/>
    <p:sldLayoutId id="2147483693" r:id="rId9"/>
    <p:sldLayoutId id="2147483696" r:id="rId10"/>
    <p:sldLayoutId id="2147483699" r:id="rId11"/>
    <p:sldLayoutId id="2147483702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baseline="0">
          <a:solidFill>
            <a:schemeClr val="bg1"/>
          </a:solidFill>
          <a:latin typeface="Rufina-Stencil-Bold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 baseline="0">
          <a:solidFill>
            <a:schemeClr val="bg1"/>
          </a:solidFill>
          <a:latin typeface="KievitPro-Regular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 baseline="0">
          <a:solidFill>
            <a:schemeClr val="bg1"/>
          </a:solidFill>
          <a:latin typeface="KievitPro-Regular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 baseline="0">
          <a:solidFill>
            <a:schemeClr val="bg1"/>
          </a:solidFill>
          <a:latin typeface="KievitPro-Regular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 baseline="0">
          <a:solidFill>
            <a:schemeClr val="bg1"/>
          </a:solidFill>
          <a:latin typeface="KievitPro-Regular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 baseline="0">
          <a:solidFill>
            <a:schemeClr val="bg1"/>
          </a:solidFill>
          <a:latin typeface="KievitPro-Regular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(null)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22217" y="449580"/>
            <a:ext cx="9615055" cy="4406900"/>
          </a:xfrm>
        </p:spPr>
      </p:pic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85899" y="5131892"/>
            <a:ext cx="10058400" cy="456108"/>
          </a:xfrm>
        </p:spPr>
        <p:txBody>
          <a:bodyPr>
            <a:normAutofit fontScale="25000" lnSpcReduction="20000"/>
          </a:bodyPr>
          <a:lstStyle/>
          <a:p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Oregon State SMILE Program</a:t>
            </a:r>
            <a:b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 January Teacher Workshop </a:t>
            </a:r>
            <a:b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322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5455"/>
          </a:xfrm>
        </p:spPr>
        <p:txBody>
          <a:bodyPr/>
          <a:lstStyle/>
          <a:p>
            <a:r>
              <a:rPr lang="en-US" b="1" dirty="0"/>
              <a:t>Climate Change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OREGON STATE UNIVERSITY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004F-53F9-E74D-AC89-56EA63355CB3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2050" name="Picture 2" descr="Image result for climate chan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3862386"/>
            <a:ext cx="4876800" cy="254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climate change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4323" y="1499077"/>
            <a:ext cx="3476073" cy="1955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climate chan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3650" y="3957524"/>
            <a:ext cx="4003500" cy="22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mage result for trump vs hillary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9163" y="1178478"/>
            <a:ext cx="3218561" cy="2413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Image result for climate change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604" y="1224712"/>
            <a:ext cx="3423996" cy="2281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7829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OREGON STATE UNIVERSITY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004F-53F9-E74D-AC89-56EA63355CB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3" name="Title 5">
            <a:extLst>
              <a:ext uri="{FF2B5EF4-FFF2-40B4-BE49-F238E27FC236}">
                <a16:creationId xmlns:a16="http://schemas.microsoft.com/office/drawing/2014/main" id="{9917E0A3-5D11-2A4E-B76B-3650F5D80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57" y="676731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Climate Change</a:t>
            </a:r>
            <a:br>
              <a:rPr lang="en-US" dirty="0"/>
            </a:br>
            <a:br>
              <a:rPr lang="en-US" dirty="0"/>
            </a:br>
            <a:r>
              <a:rPr lang="en-US" sz="3100" b="1" dirty="0"/>
              <a:t>How does this lesson fit with other SMILE lessons?</a:t>
            </a:r>
            <a:br>
              <a:rPr lang="en-US" sz="3100" b="1" dirty="0"/>
            </a:br>
            <a:r>
              <a:rPr lang="en-US" dirty="0"/>
              <a:t> </a:t>
            </a: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343967AD-2810-5844-955E-EF9EB847AD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418" y="1828418"/>
            <a:ext cx="5091546" cy="3446080"/>
          </a:xfrm>
        </p:spPr>
        <p:txBody>
          <a:bodyPr>
            <a:normAutofit/>
          </a:bodyPr>
          <a:lstStyle/>
          <a:p>
            <a:r>
              <a:rPr lang="en-US" dirty="0"/>
              <a:t>Bloom in a bottle</a:t>
            </a:r>
          </a:p>
          <a:p>
            <a:r>
              <a:rPr lang="en-US" dirty="0"/>
              <a:t>Carbon Cycle Game</a:t>
            </a:r>
          </a:p>
          <a:p>
            <a:r>
              <a:rPr lang="en-US" dirty="0"/>
              <a:t>Coral Skeletons</a:t>
            </a:r>
          </a:p>
          <a:p>
            <a:r>
              <a:rPr lang="en-US" dirty="0"/>
              <a:t>Marine Osteoporosis</a:t>
            </a:r>
          </a:p>
          <a:p>
            <a:r>
              <a:rPr lang="en-US" dirty="0"/>
              <a:t>Ocean Acidification-From and Geological and Chemical Perspective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473A9EA-879B-4B46-89EE-4096162E4C07}"/>
              </a:ext>
            </a:extLst>
          </p:cNvPr>
          <p:cNvSpPr txBox="1"/>
          <p:nvPr/>
        </p:nvSpPr>
        <p:spPr>
          <a:xfrm>
            <a:off x="5857357" y="1828418"/>
            <a:ext cx="64700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Ocean Acidification Car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Ocean Acidification: Impacts of Carbonated Seawater on Mussel and Oyster Shells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Understanding Ocean Acidification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Whale </a:t>
            </a:r>
            <a:r>
              <a:rPr lang="en-US" sz="2800" dirty="0" err="1">
                <a:solidFill>
                  <a:schemeClr val="tx2"/>
                </a:solidFill>
              </a:rPr>
              <a:t>Jenga</a:t>
            </a:r>
            <a:endParaRPr lang="en-US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431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Climate Change Lesson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8200" y="1825625"/>
            <a:ext cx="5456382" cy="4270375"/>
          </a:xfrm>
        </p:spPr>
        <p:txBody>
          <a:bodyPr/>
          <a:lstStyle/>
          <a:p>
            <a:r>
              <a:rPr lang="en-US" dirty="0"/>
              <a:t>Connecting students with current research and data in the classroom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OREGON STATE UNIVERSITY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004F-53F9-E74D-AC89-56EA63355CB3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8237F3-65D1-2A43-A85A-C56FED9754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6437" y="618613"/>
            <a:ext cx="4033405" cy="57173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19E6CE-D6FF-C243-81D6-885211934A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4705" y="3112654"/>
            <a:ext cx="3873500" cy="27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378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Claim, Evidence, Reasoning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OREGON STATE UNIVERSITY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004F-53F9-E74D-AC89-56EA63355CB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Rectangle 7" descr="https://docs.google.com/drawings/d/saXmKVltH5DRRW7TuCKcP2g/image?w=130&amp;h=20&amp;rev=1&amp;ac=1"/>
          <p:cNvSpPr>
            <a:spLocks noChangeAspect="1" noChangeArrowheads="1"/>
          </p:cNvSpPr>
          <p:nvPr/>
        </p:nvSpPr>
        <p:spPr bwMode="auto">
          <a:xfrm>
            <a:off x="2387599" y="1593013"/>
            <a:ext cx="1239838" cy="28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F561F8A-5471-DE4B-8298-5053CADD0E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Claim: </a:t>
            </a:r>
            <a:r>
              <a:rPr lang="en-US" dirty="0"/>
              <a:t>A statement of one’s understanding about a phenomenon or about the results of an investigation.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Evidence: </a:t>
            </a:r>
            <a:r>
              <a:rPr lang="en-US" dirty="0"/>
              <a:t>Data used to support one’s claim.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Reasoning: </a:t>
            </a:r>
            <a:r>
              <a:rPr lang="en-US" dirty="0"/>
              <a:t>Explaining why specific data supports one’s claim.  Embedded in scientific principles.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182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Disappearing </a:t>
            </a:r>
            <a:r>
              <a:rPr lang="en-US" b="1" dirty="0" err="1"/>
              <a:t>Pteropods</a:t>
            </a:r>
            <a:r>
              <a:rPr lang="en-US" b="1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OREGON STATE UNIVERSITY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004F-53F9-E74D-AC89-56EA63355CB3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26" name="Picture 2" descr="Image result for pteropod dissolu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3465" y="1573875"/>
            <a:ext cx="6850425" cy="4419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322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Present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8200" y="1479262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In your home groups, present your claim to ODFW</a:t>
            </a:r>
          </a:p>
          <a:p>
            <a:r>
              <a:rPr lang="en-US" dirty="0"/>
              <a:t>What is happening to the pteropods in the ocean, and based on your evidence, why is it happening?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b="1" dirty="0"/>
              <a:t>Use your claim/evidence/reasoning to make hypothesis on how what is happening to pteropods will affect future salmon populations, Oregon industries, and the Oregon economy</a:t>
            </a:r>
          </a:p>
          <a:p>
            <a:r>
              <a:rPr lang="en-US" dirty="0"/>
              <a:t>The class will take on the role of ODFW. Be prepared to ask questions to each group.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OREGON STATE UNIVERSITY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004F-53F9-E74D-AC89-56EA63355CB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297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the lesson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does this fit in to what you’re already doing with your clubs/class?</a:t>
            </a:r>
            <a:br>
              <a:rPr lang="en-US" dirty="0"/>
            </a:br>
            <a:endParaRPr lang="en-US" dirty="0"/>
          </a:p>
          <a:p>
            <a:r>
              <a:rPr lang="en-US" dirty="0"/>
              <a:t>Challenges-What might keep you from doing this lesson in your club/classroom?</a:t>
            </a:r>
            <a:br>
              <a:rPr lang="en-US" dirty="0"/>
            </a:br>
            <a:endParaRPr lang="en-US" dirty="0"/>
          </a:p>
          <a:p>
            <a:r>
              <a:rPr lang="en-US" dirty="0"/>
              <a:t>Give us some written feedback </a:t>
            </a:r>
            <a:br>
              <a:rPr lang="en-US" dirty="0"/>
            </a:br>
            <a:endParaRPr lang="en-US" dirty="0"/>
          </a:p>
          <a:p>
            <a:r>
              <a:rPr lang="en-US" dirty="0"/>
              <a:t>Standards/ Grade progression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OREGON STATE UNIVERSITY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004F-53F9-E74D-AC89-56EA63355CB3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30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85899" y="5131892"/>
            <a:ext cx="10058400" cy="456108"/>
          </a:xfrm>
        </p:spPr>
        <p:txBody>
          <a:bodyPr>
            <a:normAutofit fontScale="25000" lnSpcReduction="20000"/>
          </a:bodyPr>
          <a:lstStyle/>
          <a:p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Oregon State SMILE Program</a:t>
            </a:r>
            <a:b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 January Teacher Workshop </a:t>
            </a:r>
            <a:b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/>
            </a:br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35848" y="914400"/>
            <a:ext cx="7760085" cy="3623733"/>
          </a:xfrm>
        </p:spPr>
      </p:pic>
    </p:spTree>
    <p:extLst>
      <p:ext uri="{BB962C8B-B14F-4D97-AF65-F5344CB8AC3E}">
        <p14:creationId xmlns:p14="http://schemas.microsoft.com/office/powerpoint/2010/main" val="710256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SU RGB 2017">
      <a:dk1>
        <a:srgbClr val="DC4405"/>
      </a:dk1>
      <a:lt1>
        <a:srgbClr val="FFFFFF"/>
      </a:lt1>
      <a:dk2>
        <a:srgbClr val="000000"/>
      </a:dk2>
      <a:lt2>
        <a:srgbClr val="B7A99A"/>
      </a:lt2>
      <a:accent1>
        <a:srgbClr val="A7ACA2"/>
      </a:accent1>
      <a:accent2>
        <a:srgbClr val="7A6855"/>
      </a:accent2>
      <a:accent3>
        <a:srgbClr val="8E9089"/>
      </a:accent3>
      <a:accent4>
        <a:srgbClr val="4A773C"/>
      </a:accent4>
      <a:accent5>
        <a:srgbClr val="00859B"/>
      </a:accent5>
      <a:accent6>
        <a:srgbClr val="FFB500"/>
      </a:accent6>
      <a:hlink>
        <a:srgbClr val="006A8E"/>
      </a:hlink>
      <a:folHlink>
        <a:srgbClr val="0D5257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474986D4-687F-4A96-AC29-ABD08C01C466}" vid="{BF2A62C4-7066-4EC8-BC5C-623B0450B8C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Presentation_template-brand_fonts_simple</Template>
  <TotalTime>3239</TotalTime>
  <Words>215</Words>
  <Application>Microsoft Macintosh PowerPoint</Application>
  <PresentationFormat>Widescreen</PresentationFormat>
  <Paragraphs>55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Kievit Offc</vt:lpstr>
      <vt:lpstr>KievitPro-Regular</vt:lpstr>
      <vt:lpstr>Rufina-Stencil-Bold</vt:lpstr>
      <vt:lpstr>Stratum2 Bold</vt:lpstr>
      <vt:lpstr>Times New Roman</vt:lpstr>
      <vt:lpstr>Office Theme</vt:lpstr>
      <vt:lpstr>PowerPoint Presentation</vt:lpstr>
      <vt:lpstr>Climate Change </vt:lpstr>
      <vt:lpstr>Climate Change  How does this lesson fit with other SMILE lessons?  </vt:lpstr>
      <vt:lpstr>Climate Change Lesson </vt:lpstr>
      <vt:lpstr>Claim, Evidence, Reasoning</vt:lpstr>
      <vt:lpstr>Disappearing Pteropods </vt:lpstr>
      <vt:lpstr>Present </vt:lpstr>
      <vt:lpstr>About the lesson </vt:lpstr>
      <vt:lpstr>PowerPoint Presentation</vt:lpstr>
    </vt:vector>
  </TitlesOfParts>
  <Company>Oregon State University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Elliott, Amity Kaelynn</dc:creator>
  <cp:lastModifiedBy>Microsoft Office User</cp:lastModifiedBy>
  <cp:revision>13</cp:revision>
  <cp:lastPrinted>2018-01-26T22:50:11Z</cp:lastPrinted>
  <dcterms:created xsi:type="dcterms:W3CDTF">2018-01-25T19:01:07Z</dcterms:created>
  <dcterms:modified xsi:type="dcterms:W3CDTF">2018-02-09T19:56:43Z</dcterms:modified>
</cp:coreProperties>
</file>