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2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6C15"/>
    <a:srgbClr val="E5B90C"/>
    <a:srgbClr val="C92C17"/>
    <a:srgbClr val="DF7D0E"/>
    <a:srgbClr val="B97826"/>
    <a:srgbClr val="DFB10C"/>
    <a:srgbClr val="BB9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5" d="100"/>
          <a:sy n="115" d="100"/>
        </p:scale>
        <p:origin x="-4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C9024B-37B6-9D4F-B805-1F7424BA270E}" type="datetimeFigureOut">
              <a:rPr lang="en-US" smtClean="0"/>
              <a:t>1/6/14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EE3B1-BC0E-FC40-B295-34A9A5AED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803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EE3B1-BC0E-FC40-B295-34A9A5AED0B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93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EE3B1-BC0E-FC40-B295-34A9A5AED0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52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EE3B1-BC0E-FC40-B295-34A9A5AED0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17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EE3B1-BC0E-FC40-B295-34A9A5AED0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908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EE3B1-BC0E-FC40-B295-34A9A5AED0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968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EE3B1-BC0E-FC40-B295-34A9A5AED0B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930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BEE3B1-BC0E-FC40-B295-34A9A5AED0B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51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8657847-3F3C-C346-974A-186194240407}" type="datetimeFigureOut">
              <a:rPr lang="en-US" smtClean="0"/>
              <a:t>1/6/14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014EA709-7BCA-A643-B176-E38A79733F1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54436"/>
            <a:ext cx="7772400" cy="1470025"/>
          </a:xfrm>
        </p:spPr>
        <p:txBody>
          <a:bodyPr/>
          <a:lstStyle/>
          <a:p>
            <a:r>
              <a:rPr lang="en-US" b="1" dirty="0" smtClean="0"/>
              <a:t>Earth’s Layers</a:t>
            </a:r>
            <a:br>
              <a:rPr lang="en-US" b="1" dirty="0" smtClean="0"/>
            </a:br>
            <a:r>
              <a:rPr lang="en-US" sz="3600" dirty="0" smtClean="0"/>
              <a:t>Lesson 1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09091"/>
            <a:ext cx="6400800" cy="1752600"/>
          </a:xfrm>
        </p:spPr>
        <p:txBody>
          <a:bodyPr/>
          <a:lstStyle/>
          <a:p>
            <a:r>
              <a:rPr lang="en-US" dirty="0"/>
              <a:t>Winter Teachers Workshop 2014</a:t>
            </a:r>
          </a:p>
          <a:p>
            <a:r>
              <a:rPr lang="en-US" dirty="0"/>
              <a:t>SMILE Program </a:t>
            </a:r>
          </a:p>
        </p:txBody>
      </p:sp>
    </p:spTree>
    <p:extLst>
      <p:ext uri="{BB962C8B-B14F-4D97-AF65-F5344CB8AC3E}">
        <p14:creationId xmlns:p14="http://schemas.microsoft.com/office/powerpoint/2010/main" val="1794125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431801"/>
            <a:ext cx="8229600" cy="1905000"/>
          </a:xfrm>
        </p:spPr>
        <p:txBody>
          <a:bodyPr>
            <a:normAutofit/>
          </a:bodyPr>
          <a:lstStyle/>
          <a:p>
            <a:r>
              <a:rPr lang="en-US" dirty="0" smtClean="0"/>
              <a:t>Now this is our Earth. Let’s see what all the layers look like.</a:t>
            </a:r>
          </a:p>
          <a:p>
            <a:r>
              <a:rPr lang="en-US" dirty="0" smtClean="0"/>
              <a:t>Cut it in half and talk </a:t>
            </a:r>
            <a:r>
              <a:rPr lang="en-US" dirty="0"/>
              <a:t>to your neighbor about your Earth.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411" y="2578099"/>
            <a:ext cx="5806889" cy="394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21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950" y="236846"/>
            <a:ext cx="8229600" cy="1143000"/>
          </a:xfrm>
        </p:spPr>
        <p:txBody>
          <a:bodyPr>
            <a:normAutofit/>
          </a:bodyPr>
          <a:lstStyle/>
          <a:p>
            <a:r>
              <a:rPr lang="en-US" sz="5200" b="1" dirty="0" smtClean="0"/>
              <a:t>Earth</a:t>
            </a:r>
            <a:endParaRPr lang="en-US" sz="5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0434"/>
            <a:ext cx="8229600" cy="47494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Get </a:t>
            </a:r>
            <a:r>
              <a:rPr lang="en-US" b="1" dirty="0"/>
              <a:t>into pairs and discuss the following questions:</a:t>
            </a:r>
          </a:p>
          <a:p>
            <a:pPr lvl="0"/>
            <a:r>
              <a:rPr lang="en-US" dirty="0"/>
              <a:t>What do you think the Earth is made of?</a:t>
            </a:r>
            <a:endParaRPr lang="en-US" sz="2800" dirty="0"/>
          </a:p>
          <a:p>
            <a:pPr lvl="0"/>
            <a:r>
              <a:rPr lang="en-US" dirty="0"/>
              <a:t>What do you think the Earth would look like if we cut it in half?  </a:t>
            </a:r>
            <a:endParaRPr lang="en-US" dirty="0" smtClean="0"/>
          </a:p>
          <a:p>
            <a:pPr lvl="0"/>
            <a:r>
              <a:rPr lang="en-US" dirty="0" smtClean="0"/>
              <a:t>The </a:t>
            </a:r>
            <a:r>
              <a:rPr lang="en-US" dirty="0"/>
              <a:t>Earth has different layers, do you think that they would all look the same?  Are they all made up of the same thing? 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376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104" y="-128420"/>
            <a:ext cx="8229600" cy="1143000"/>
          </a:xfrm>
        </p:spPr>
        <p:txBody>
          <a:bodyPr/>
          <a:lstStyle/>
          <a:p>
            <a:r>
              <a:rPr lang="en-US" dirty="0" smtClean="0"/>
              <a:t>Earth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1634" y="1235365"/>
            <a:ext cx="3140365" cy="475672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Earth is made up of five layers. </a:t>
            </a:r>
          </a:p>
          <a:p>
            <a:pPr lvl="1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1360" r="15951" b="5712"/>
          <a:stretch/>
        </p:blipFill>
        <p:spPr>
          <a:xfrm>
            <a:off x="3556000" y="1235366"/>
            <a:ext cx="4098636" cy="5052210"/>
          </a:xfrm>
          <a:prstGeom prst="rect">
            <a:avLst/>
          </a:prstGeom>
        </p:spPr>
      </p:pic>
      <p:sp>
        <p:nvSpPr>
          <p:cNvPr id="8" name="Right Triangle 7"/>
          <p:cNvSpPr/>
          <p:nvPr/>
        </p:nvSpPr>
        <p:spPr>
          <a:xfrm flipH="1">
            <a:off x="5466773" y="1692488"/>
            <a:ext cx="2158999" cy="4595089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/>
          <p:cNvSpPr/>
          <p:nvPr/>
        </p:nvSpPr>
        <p:spPr>
          <a:xfrm>
            <a:off x="3556001" y="1235367"/>
            <a:ext cx="2122700" cy="505221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4941455" y="2798546"/>
            <a:ext cx="1604818" cy="429635"/>
          </a:xfrm>
          <a:prstGeom prst="rect">
            <a:avLst/>
          </a:prstGeom>
          <a:solidFill>
            <a:srgbClr val="D56C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941455" y="1417638"/>
            <a:ext cx="496454" cy="175635"/>
          </a:xfrm>
          <a:prstGeom prst="rect">
            <a:avLst/>
          </a:prstGeom>
          <a:solidFill>
            <a:srgbClr val="DF7D0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068455" y="3890818"/>
            <a:ext cx="981363" cy="76178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358629" y="5045364"/>
            <a:ext cx="506461" cy="392545"/>
          </a:xfrm>
          <a:prstGeom prst="rect">
            <a:avLst/>
          </a:prstGeom>
          <a:solidFill>
            <a:srgbClr val="C92C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 flipH="1">
            <a:off x="4345396" y="1257493"/>
            <a:ext cx="144138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200" b="1" dirty="0">
                <a:solidFill>
                  <a:srgbClr val="FF0000"/>
                </a:solidFill>
              </a:rPr>
              <a:t>Crust</a:t>
            </a:r>
          </a:p>
        </p:txBody>
      </p:sp>
      <p:sp>
        <p:nvSpPr>
          <p:cNvPr id="4" name="Rectangle 3"/>
          <p:cNvSpPr/>
          <p:nvPr/>
        </p:nvSpPr>
        <p:spPr>
          <a:xfrm>
            <a:off x="4697622" y="2896714"/>
            <a:ext cx="196215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rgbClr val="008000"/>
                </a:solidFill>
              </a:rPr>
              <a:t>Asthenosphere</a:t>
            </a:r>
          </a:p>
        </p:txBody>
      </p:sp>
      <p:sp>
        <p:nvSpPr>
          <p:cNvPr id="7" name="Rectangle 6"/>
          <p:cNvSpPr/>
          <p:nvPr/>
        </p:nvSpPr>
        <p:spPr>
          <a:xfrm>
            <a:off x="4908363" y="3997852"/>
            <a:ext cx="144281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>
                <a:solidFill>
                  <a:srgbClr val="0000FF"/>
                </a:solidFill>
              </a:rPr>
              <a:t>Outer core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68455" y="1858377"/>
            <a:ext cx="1094477" cy="369332"/>
          </a:xfrm>
          <a:prstGeom prst="rect">
            <a:avLst/>
          </a:prstGeom>
          <a:solidFill>
            <a:srgbClr val="E5B90C">
              <a:alpha val="97000"/>
            </a:srgb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484271" y="5007022"/>
            <a:ext cx="206200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200" b="1" dirty="0"/>
              <a:t>Inner core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434066" y="1807485"/>
            <a:ext cx="2489270" cy="46299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200" b="1" dirty="0">
                <a:solidFill>
                  <a:schemeClr val="accent3">
                    <a:lumMod val="75000"/>
                  </a:schemeClr>
                </a:solidFill>
              </a:rPr>
              <a:t>Lithosphere</a:t>
            </a:r>
          </a:p>
        </p:txBody>
      </p:sp>
    </p:spTree>
    <p:extLst>
      <p:ext uri="{BB962C8B-B14F-4D97-AF65-F5344CB8AC3E}">
        <p14:creationId xmlns:p14="http://schemas.microsoft.com/office/powerpoint/2010/main" val="1329615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845" y="274638"/>
            <a:ext cx="8229600" cy="1143000"/>
          </a:xfrm>
        </p:spPr>
        <p:txBody>
          <a:bodyPr/>
          <a:lstStyle/>
          <a:p>
            <a:r>
              <a:rPr lang="en-US" dirty="0" smtClean="0"/>
              <a:t>Modeling Earth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05200" y="1600200"/>
            <a:ext cx="5181600" cy="3898899"/>
          </a:xfrm>
        </p:spPr>
        <p:txBody>
          <a:bodyPr/>
          <a:lstStyle/>
          <a:p>
            <a:r>
              <a:rPr lang="en-US" dirty="0" smtClean="0"/>
              <a:t>Earth is made up of layers</a:t>
            </a:r>
            <a:r>
              <a:rPr lang="en-US" dirty="0"/>
              <a:t>-</a:t>
            </a:r>
            <a:r>
              <a:rPr lang="en-US" dirty="0" smtClean="0"/>
              <a:t>  just like a cake!</a:t>
            </a:r>
          </a:p>
          <a:p>
            <a:pPr lvl="1">
              <a:buFont typeface="Arial"/>
              <a:buChar char="•"/>
            </a:pPr>
            <a:endParaRPr lang="en-US" dirty="0" smtClean="0"/>
          </a:p>
          <a:p>
            <a:pPr marL="514350" indent="-457200"/>
            <a:r>
              <a:rPr lang="en-US" dirty="0" smtClean="0"/>
              <a:t>You are going to use    Play-</a:t>
            </a:r>
            <a:r>
              <a:rPr lang="en-US" dirty="0" err="1" smtClean="0"/>
              <a:t>Doh</a:t>
            </a:r>
            <a:r>
              <a:rPr lang="en-US" dirty="0" smtClean="0"/>
              <a:t> to build a model Earth.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71429"/>
            <a:ext cx="3048000" cy="292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307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700" y="190500"/>
            <a:ext cx="3518443" cy="5324124"/>
          </a:xfrm>
        </p:spPr>
        <p:txBody>
          <a:bodyPr>
            <a:normAutofit/>
          </a:bodyPr>
          <a:lstStyle/>
          <a:p>
            <a:r>
              <a:rPr lang="en-US" dirty="0" smtClean="0"/>
              <a:t>First you are going to take a small bit of Play-</a:t>
            </a:r>
            <a:r>
              <a:rPr lang="en-US" dirty="0" err="1" smtClean="0"/>
              <a:t>Doh</a:t>
            </a:r>
            <a:r>
              <a:rPr lang="en-US" dirty="0" smtClean="0"/>
              <a:t> and make a ball.</a:t>
            </a:r>
          </a:p>
          <a:p>
            <a:endParaRPr lang="en-US" dirty="0" smtClean="0"/>
          </a:p>
          <a:p>
            <a:r>
              <a:rPr lang="en-US" dirty="0" smtClean="0"/>
              <a:t>This is the </a:t>
            </a:r>
            <a:r>
              <a:rPr lang="en-US" b="1" u="sng" dirty="0" smtClean="0"/>
              <a:t>Inner Core.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8595"/>
          <a:stretch/>
        </p:blipFill>
        <p:spPr>
          <a:xfrm>
            <a:off x="3779369" y="1422078"/>
            <a:ext cx="4869331" cy="452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831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8713" b="8713"/>
          <a:stretch>
            <a:fillRect/>
          </a:stretch>
        </p:blipFill>
        <p:spPr>
          <a:xfrm>
            <a:off x="5333653" y="368300"/>
            <a:ext cx="3403947" cy="1872040"/>
          </a:xfrm>
        </p:spPr>
      </p:pic>
      <p:sp>
        <p:nvSpPr>
          <p:cNvPr id="5" name="TextBox 4"/>
          <p:cNvSpPr txBox="1"/>
          <p:nvPr/>
        </p:nvSpPr>
        <p:spPr>
          <a:xfrm>
            <a:off x="126351" y="599230"/>
            <a:ext cx="52073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200" dirty="0" smtClean="0"/>
              <a:t>Now flatten out a thick layer of Play-</a:t>
            </a:r>
            <a:r>
              <a:rPr lang="en-US" sz="3200" dirty="0" err="1" smtClean="0"/>
              <a:t>Doh</a:t>
            </a:r>
            <a:r>
              <a:rPr lang="en-US" sz="3200" dirty="0"/>
              <a:t> </a:t>
            </a:r>
            <a:r>
              <a:rPr lang="en-US" sz="3200" dirty="0" smtClean="0"/>
              <a:t>and add </a:t>
            </a:r>
            <a:r>
              <a:rPr lang="en-US" sz="3200" dirty="0"/>
              <a:t>it to </a:t>
            </a:r>
            <a:r>
              <a:rPr lang="en-US" sz="3200" dirty="0" smtClean="0"/>
              <a:t>your </a:t>
            </a:r>
            <a:r>
              <a:rPr lang="en-US" sz="3200" b="1" u="sng" dirty="0" smtClean="0"/>
              <a:t>Inner Core.</a:t>
            </a:r>
            <a:endParaRPr lang="en-US" sz="3200" b="1" u="sng" dirty="0"/>
          </a:p>
          <a:p>
            <a:pPr marL="285750" indent="-285750">
              <a:buFont typeface="Arial"/>
              <a:buChar char="•"/>
            </a:pPr>
            <a:endParaRPr lang="en-US" sz="3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" r="31282"/>
          <a:stretch/>
        </p:blipFill>
        <p:spPr>
          <a:xfrm>
            <a:off x="343202" y="3149223"/>
            <a:ext cx="3390901" cy="32872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048924" y="3728160"/>
            <a:ext cx="45373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200" dirty="0" smtClean="0"/>
              <a:t>This </a:t>
            </a:r>
            <a:r>
              <a:rPr lang="en-US" sz="3200" dirty="0"/>
              <a:t>is the </a:t>
            </a:r>
            <a:r>
              <a:rPr lang="en-US" sz="3200" b="1" u="sng" dirty="0"/>
              <a:t>Outer Core.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299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504" y="1032124"/>
            <a:ext cx="3917374" cy="4905868"/>
          </a:xfrm>
        </p:spPr>
        <p:txBody>
          <a:bodyPr>
            <a:normAutofit/>
          </a:bodyPr>
          <a:lstStyle/>
          <a:p>
            <a:r>
              <a:rPr lang="en-US" dirty="0" smtClean="0"/>
              <a:t>Now make a thicker layer of Play-</a:t>
            </a:r>
            <a:r>
              <a:rPr lang="en-US" dirty="0" err="1" smtClean="0"/>
              <a:t>doh</a:t>
            </a:r>
            <a:r>
              <a:rPr lang="en-US" dirty="0" smtClean="0"/>
              <a:t> to go over the </a:t>
            </a:r>
            <a:r>
              <a:rPr lang="en-US" b="1" u="sng" dirty="0" smtClean="0"/>
              <a:t>Outer Core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This is the </a:t>
            </a:r>
            <a:r>
              <a:rPr lang="en-US" b="1" u="sng" dirty="0" smtClean="0"/>
              <a:t>Asthenosphere.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5511" y="2498604"/>
            <a:ext cx="4535572" cy="340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473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3452" y="1079233"/>
            <a:ext cx="4247096" cy="4153145"/>
          </a:xfrm>
        </p:spPr>
        <p:txBody>
          <a:bodyPr>
            <a:noAutofit/>
          </a:bodyPr>
          <a:lstStyle/>
          <a:p>
            <a:r>
              <a:rPr lang="en-US" dirty="0" smtClean="0"/>
              <a:t>Now add a thin layer of Play-</a:t>
            </a:r>
            <a:r>
              <a:rPr lang="en-US" dirty="0" err="1" smtClean="0"/>
              <a:t>doh</a:t>
            </a:r>
            <a:r>
              <a:rPr lang="en-US" dirty="0" smtClean="0"/>
              <a:t> to the </a:t>
            </a:r>
            <a:r>
              <a:rPr lang="en-US" b="1" u="sng" dirty="0"/>
              <a:t>Asthenosphere.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This is the </a:t>
            </a:r>
            <a:r>
              <a:rPr lang="en-US" b="1" u="sng" dirty="0" smtClean="0"/>
              <a:t>Lithosphere.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3750" b="25417"/>
          <a:stretch/>
        </p:blipFill>
        <p:spPr>
          <a:xfrm>
            <a:off x="392900" y="1759480"/>
            <a:ext cx="3864622" cy="283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40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67445"/>
            <a:ext cx="3765404" cy="5179101"/>
          </a:xfrm>
        </p:spPr>
        <p:txBody>
          <a:bodyPr>
            <a:normAutofit/>
          </a:bodyPr>
          <a:lstStyle/>
          <a:p>
            <a:r>
              <a:rPr lang="en-US" dirty="0" smtClean="0"/>
              <a:t>Finally add a very thin layer of Play-</a:t>
            </a:r>
            <a:r>
              <a:rPr lang="en-US" dirty="0" err="1" smtClean="0"/>
              <a:t>doh</a:t>
            </a:r>
            <a:r>
              <a:rPr lang="en-US" dirty="0" smtClean="0"/>
              <a:t> to the </a:t>
            </a:r>
            <a:r>
              <a:rPr lang="en-US" b="1" u="sng" dirty="0" smtClean="0"/>
              <a:t>Lithosphere.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This is the </a:t>
            </a:r>
            <a:r>
              <a:rPr lang="en-US" b="1" u="sng" dirty="0" smtClean="0"/>
              <a:t>Crust.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2031" t="18864" r="26095" b="17313"/>
          <a:stretch/>
        </p:blipFill>
        <p:spPr>
          <a:xfrm>
            <a:off x="4572000" y="1159656"/>
            <a:ext cx="4216400" cy="399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35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Breeze.thmx</Template>
  <TotalTime>271</TotalTime>
  <Words>256</Words>
  <Application>Microsoft Macintosh PowerPoint</Application>
  <PresentationFormat>On-screen Show (4:3)</PresentationFormat>
  <Paragraphs>42</Paragraphs>
  <Slides>10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Breeze</vt:lpstr>
      <vt:lpstr>Earth’s Layers Lesson 1</vt:lpstr>
      <vt:lpstr>Earth</vt:lpstr>
      <vt:lpstr>Earth</vt:lpstr>
      <vt:lpstr>Modeling Earth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 layers and Plate Tectonics</dc:title>
  <dc:creator>MacUser</dc:creator>
  <cp:lastModifiedBy>MacUser</cp:lastModifiedBy>
  <cp:revision>27</cp:revision>
  <dcterms:created xsi:type="dcterms:W3CDTF">2013-11-07T00:08:41Z</dcterms:created>
  <dcterms:modified xsi:type="dcterms:W3CDTF">2014-01-06T20:38:03Z</dcterms:modified>
</cp:coreProperties>
</file>