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3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</p:sldIdLst>
  <p:sldSz cx="9144000" cy="6858000" type="screen4x3"/>
  <p:notesSz cx="6991350" cy="9282113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5" d="100"/>
          <a:sy n="125" d="100"/>
        </p:scale>
        <p:origin x="11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033712" cy="4587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3944937" y="0"/>
            <a:ext cx="3033712" cy="4587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1149350" y="685800"/>
            <a:ext cx="4681537" cy="35115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09637" y="4424362"/>
            <a:ext cx="5159374" cy="41973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8851900"/>
            <a:ext cx="3033712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3944937" y="8851900"/>
            <a:ext cx="3033712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64327230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3944937" y="8851900"/>
            <a:ext cx="3033712" cy="457200"/>
          </a:xfrm>
          <a:prstGeom prst="rect">
            <a:avLst/>
          </a:prstGeom>
          <a:noFill/>
          <a:ln>
            <a:noFill/>
          </a:ln>
        </p:spPr>
        <p:txBody>
          <a:bodyPr lIns="91075" tIns="45525" rIns="91075" bIns="4552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48" name="Shape 48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685800"/>
            <a:ext cx="4681538" cy="35115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909637" y="4424362"/>
            <a:ext cx="5159374" cy="4197349"/>
          </a:xfrm>
          <a:prstGeom prst="rect">
            <a:avLst/>
          </a:prstGeom>
          <a:noFill/>
          <a:ln>
            <a:noFill/>
          </a:ln>
        </p:spPr>
        <p:txBody>
          <a:bodyPr lIns="91075" tIns="45525" rIns="91075" bIns="455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615200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685800"/>
            <a:ext cx="4681538" cy="35115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909637" y="4424362"/>
            <a:ext cx="5159399" cy="41972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067452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685800"/>
            <a:ext cx="4681538" cy="35115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909637" y="4424362"/>
            <a:ext cx="5159399" cy="41972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452260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685800"/>
            <a:ext cx="4681538" cy="35115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909637" y="4424362"/>
            <a:ext cx="5159399" cy="41972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696186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685800"/>
            <a:ext cx="4681538" cy="35115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909637" y="4424362"/>
            <a:ext cx="5159399" cy="41972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65936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685800"/>
            <a:ext cx="4681538" cy="35115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909637" y="4424362"/>
            <a:ext cx="5159399" cy="41972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172717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685800"/>
            <a:ext cx="4681538" cy="35115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909637" y="4424362"/>
            <a:ext cx="5159399" cy="41972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818673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685800"/>
            <a:ext cx="4681538" cy="35115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909637" y="4424362"/>
            <a:ext cx="5159399" cy="41972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69649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/>
          <p:nvPr/>
        </p:nvSpPr>
        <p:spPr>
          <a:xfrm>
            <a:off x="0" y="6457950"/>
            <a:ext cx="9144000" cy="400049"/>
          </a:xfrm>
          <a:prstGeom prst="rect">
            <a:avLst/>
          </a:prstGeom>
          <a:solidFill>
            <a:srgbClr val="C44100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13" name="Shape 13"/>
          <p:cNvSpPr/>
          <p:nvPr/>
        </p:nvSpPr>
        <p:spPr>
          <a:xfrm>
            <a:off x="0" y="0"/>
            <a:ext cx="1371599" cy="6858000"/>
          </a:xfrm>
          <a:prstGeom prst="rect">
            <a:avLst/>
          </a:prstGeom>
          <a:solidFill>
            <a:schemeClr val="dk1"/>
          </a:solidFill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pic>
        <p:nvPicPr>
          <p:cNvPr id="14" name="Shape 14"/>
          <p:cNvPicPr preferRelativeResize="0"/>
          <p:nvPr/>
        </p:nvPicPr>
        <p:blipFill>
          <a:blip r:embed="rId2"/>
          <a:stretch>
            <a:fillRect/>
          </a:stretch>
        </p:blipFill>
        <p:spPr>
          <a:xfrm>
            <a:off x="47625" y="1814513"/>
            <a:ext cx="1285875" cy="1376361"/>
          </a:xfrm>
          <a:prstGeom prst="rect">
            <a:avLst/>
          </a:prstGeom>
        </p:spPr>
      </p:pic>
      <p:sp>
        <p:nvSpPr>
          <p:cNvPr id="15" name="Shape 15"/>
          <p:cNvSpPr txBox="1"/>
          <p:nvPr/>
        </p:nvSpPr>
        <p:spPr>
          <a:xfrm>
            <a:off x="114300" y="5440362"/>
            <a:ext cx="1538287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Open minds.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Open doors.</a:t>
            </a:r>
            <a:r>
              <a:rPr lang="en-US" sz="1200" b="1" i="0" u="none" strike="noStrike" cap="none" baseline="30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TM</a:t>
            </a:r>
          </a:p>
        </p:txBody>
      </p:sp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1485900" y="368300"/>
            <a:ext cx="74422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body" idx="1"/>
          </p:nvPr>
        </p:nvSpPr>
        <p:spPr>
          <a:xfrm>
            <a:off x="1600200" y="1955800"/>
            <a:ext cx="7264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>
            <a:off x="0" y="0"/>
            <a:ext cx="9144001" cy="145421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0" name="Shape 20"/>
          <p:cNvSpPr/>
          <p:nvPr/>
        </p:nvSpPr>
        <p:spPr>
          <a:xfrm>
            <a:off x="7391400" y="5334000"/>
            <a:ext cx="1752600" cy="152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ctrTitle"/>
          </p:nvPr>
        </p:nvSpPr>
        <p:spPr>
          <a:xfrm>
            <a:off x="228600" y="1600200"/>
            <a:ext cx="5333999" cy="3048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rgbClr val="37373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ubTitle" idx="1"/>
          </p:nvPr>
        </p:nvSpPr>
        <p:spPr>
          <a:xfrm>
            <a:off x="228600" y="4762500"/>
            <a:ext cx="5333999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520"/>
              </a:spcBef>
              <a:spcAft>
                <a:spcPts val="0"/>
              </a:spcAft>
              <a:buClr>
                <a:srgbClr val="C34500"/>
              </a:buClr>
              <a:buFont typeface="Arial"/>
              <a:buNone/>
              <a:defRPr sz="2600" b="0" i="0" u="none" strike="noStrike" cap="none" baseline="0">
                <a:solidFill>
                  <a:srgbClr val="C345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ctr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ctr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" name="Shape 23"/>
          <p:cNvSpPr/>
          <p:nvPr/>
        </p:nvSpPr>
        <p:spPr>
          <a:xfrm>
            <a:off x="0" y="6019800"/>
            <a:ext cx="9144000" cy="8381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18287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4" name="Shape 24"/>
          <p:cNvSpPr/>
          <p:nvPr/>
        </p:nvSpPr>
        <p:spPr>
          <a:xfrm>
            <a:off x="0" y="6324600"/>
            <a:ext cx="9144000" cy="304799"/>
          </a:xfrm>
          <a:prstGeom prst="rect">
            <a:avLst/>
          </a:prstGeom>
          <a:solidFill>
            <a:srgbClr val="C34500"/>
          </a:solidFill>
          <a:ln w="9525" cap="flat">
            <a:solidFill>
              <a:srgbClr val="C345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5" name="Shape 25"/>
          <p:cNvSpPr txBox="1"/>
          <p:nvPr/>
        </p:nvSpPr>
        <p:spPr>
          <a:xfrm>
            <a:off x="237725" y="228600"/>
            <a:ext cx="7388168" cy="990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School of Mechanical, Industrial and Manufacturing Engineering</a:t>
            </a:r>
          </a:p>
        </p:txBody>
      </p:sp>
      <p:pic>
        <p:nvPicPr>
          <p:cNvPr id="26" name="Shape 26"/>
          <p:cNvPicPr preferRelativeResize="0"/>
          <p:nvPr/>
        </p:nvPicPr>
        <p:blipFill>
          <a:blip r:embed="rId2"/>
          <a:stretch>
            <a:fillRect/>
          </a:stretch>
        </p:blipFill>
        <p:spPr>
          <a:xfrm>
            <a:off x="7807470" y="28575"/>
            <a:ext cx="1288904" cy="137159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>
            <a:off x="0" y="1124744"/>
            <a:ext cx="9144000" cy="154225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9" name="Shape 29"/>
          <p:cNvSpPr/>
          <p:nvPr/>
        </p:nvSpPr>
        <p:spPr>
          <a:xfrm>
            <a:off x="1371600" y="1268759"/>
            <a:ext cx="7772400" cy="1322039"/>
          </a:xfrm>
          <a:prstGeom prst="rect">
            <a:avLst/>
          </a:prstGeom>
          <a:solidFill>
            <a:srgbClr val="373737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Clr>
                <a:srgbClr val="775F55"/>
              </a:buClr>
              <a:buFont typeface="Arial"/>
              <a:buNone/>
              <a:defRPr sz="2800">
                <a:solidFill>
                  <a:srgbClr val="775F55"/>
                </a:solidFill>
              </a:defRPr>
            </a:lvl1pPr>
            <a:lvl2pPr rtl="0">
              <a:buClr>
                <a:srgbClr val="888888"/>
              </a:buClr>
              <a:buFont typeface="Arial"/>
              <a:buNone/>
              <a:defRPr sz="1800">
                <a:solidFill>
                  <a:srgbClr val="888888"/>
                </a:solidFill>
              </a:defRPr>
            </a:lvl2pPr>
            <a:lvl3pPr rtl="0">
              <a:buClr>
                <a:srgbClr val="888888"/>
              </a:buClr>
              <a:buFont typeface="Arial"/>
              <a:buNone/>
              <a:defRPr sz="1600">
                <a:solidFill>
                  <a:srgbClr val="888888"/>
                </a:solidFill>
              </a:defRPr>
            </a:lvl3pPr>
            <a:lvl4pPr rtl="0">
              <a:buClr>
                <a:srgbClr val="888888"/>
              </a:buClr>
              <a:buFont typeface="Arial"/>
              <a:buNone/>
              <a:defRPr sz="1400">
                <a:solidFill>
                  <a:srgbClr val="888888"/>
                </a:solidFill>
              </a:defRPr>
            </a:lvl4pPr>
            <a:lvl5pPr rtl="0">
              <a:buClr>
                <a:srgbClr val="888888"/>
              </a:buClr>
              <a:buFont typeface="Arial"/>
              <a:buNone/>
              <a:defRPr sz="1400">
                <a:solidFill>
                  <a:srgbClr val="888888"/>
                </a:solidFill>
              </a:defRPr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1371600" y="1268759"/>
            <a:ext cx="7619999" cy="132203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buClr>
                <a:srgbClr val="FFFFFF"/>
              </a:buClr>
              <a:buFont typeface="Arial"/>
              <a:buNone/>
              <a:defRPr sz="4400" b="0" cap="none">
                <a:solidFill>
                  <a:srgbClr val="FFFFFF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0" y="1340767"/>
            <a:ext cx="1295400" cy="11135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24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33" name="Shape 33"/>
          <p:cNvPicPr preferRelativeResize="0"/>
          <p:nvPr/>
        </p:nvPicPr>
        <p:blipFill>
          <a:blip r:embed="rId2"/>
          <a:stretch>
            <a:fillRect/>
          </a:stretch>
        </p:blipFill>
        <p:spPr>
          <a:xfrm>
            <a:off x="0" y="1243979"/>
            <a:ext cx="1288904" cy="137159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457200" y="457200"/>
            <a:ext cx="8229600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dt" idx="10"/>
          </p:nvPr>
        </p:nvSpPr>
        <p:spPr>
          <a:xfrm>
            <a:off x="457200" y="6172200"/>
            <a:ext cx="1828800" cy="1825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sldNum" idx="12"/>
          </p:nvPr>
        </p:nvSpPr>
        <p:spPr>
          <a:xfrm>
            <a:off x="457200" y="5991225"/>
            <a:ext cx="365125" cy="1825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ftr" idx="11"/>
          </p:nvPr>
        </p:nvSpPr>
        <p:spPr>
          <a:xfrm>
            <a:off x="457200" y="6354762"/>
            <a:ext cx="2895600" cy="182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EED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1485900" y="368300"/>
            <a:ext cx="74422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body" idx="1"/>
          </p:nvPr>
        </p:nvSpPr>
        <p:spPr>
          <a:xfrm>
            <a:off x="1600200" y="1955800"/>
            <a:ext cx="7264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be.com/v/cbyzSp3j0jk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/>
          <p:nvPr/>
        </p:nvSpPr>
        <p:spPr>
          <a:xfrm>
            <a:off x="3236913" y="225425"/>
            <a:ext cx="184149" cy="57943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42" name="Shape 42"/>
          <p:cNvSpPr/>
          <p:nvPr/>
        </p:nvSpPr>
        <p:spPr>
          <a:xfrm>
            <a:off x="2270125" y="5343525"/>
            <a:ext cx="184149" cy="57943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43" name="Shape 43"/>
          <p:cNvSpPr txBox="1"/>
          <p:nvPr/>
        </p:nvSpPr>
        <p:spPr>
          <a:xfrm>
            <a:off x="5375200" y="2032000"/>
            <a:ext cx="3565500" cy="584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
</a:t>
            </a:r>
          </a:p>
          <a:p>
            <a:endParaRPr lang="en-US" sz="3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Shape 44"/>
          <p:cNvSpPr txBox="1">
            <a:spLocks noGrp="1"/>
          </p:cNvSpPr>
          <p:nvPr>
            <p:ph type="ctrTitle"/>
          </p:nvPr>
        </p:nvSpPr>
        <p:spPr>
          <a:xfrm>
            <a:off x="1050075" y="1905000"/>
            <a:ext cx="6792900" cy="4017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800" dirty="0"/>
              <a:t>Facility Design</a:t>
            </a:r>
            <a:r>
              <a:rPr lang="en-US" sz="4800" b="0" i="0" u="none" strike="noStrike" cap="none" baseline="0" dirty="0" smtClean="0">
                <a:solidFill>
                  <a:srgbClr val="373737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br>
              <a:rPr lang="en-US" sz="4800" b="0" i="0" u="none" strike="noStrike" cap="none" baseline="0" dirty="0" smtClean="0">
                <a:solidFill>
                  <a:srgbClr val="373737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200" b="0" i="0" u="none" strike="noStrike" cap="none" baseline="0" dirty="0" smtClean="0">
                <a:solidFill>
                  <a:srgbClr val="373737"/>
                </a:solidFill>
                <a:latin typeface="Arial"/>
                <a:ea typeface="Arial"/>
                <a:cs typeface="Arial"/>
                <a:sym typeface="Arial"/>
              </a:rPr>
              <a:t>Industrial </a:t>
            </a:r>
            <a:r>
              <a:rPr lang="en-US" sz="3200" b="0" i="0" u="none" strike="noStrike" cap="none" baseline="0" dirty="0">
                <a:solidFill>
                  <a:srgbClr val="373737"/>
                </a:solidFill>
                <a:latin typeface="Arial"/>
                <a:ea typeface="Arial"/>
                <a:cs typeface="Arial"/>
                <a:sym typeface="Arial"/>
              </a:rPr>
              <a:t>and Manufacturing Engineering</a:t>
            </a:r>
          </a:p>
        </p:txBody>
      </p:sp>
      <p:sp>
        <p:nvSpPr>
          <p:cNvPr id="45" name="Shape 45"/>
          <p:cNvSpPr txBox="1"/>
          <p:nvPr/>
        </p:nvSpPr>
        <p:spPr>
          <a:xfrm>
            <a:off x="6152700" y="4602925"/>
            <a:ext cx="2991299" cy="1419900"/>
          </a:xfrm>
          <a:prstGeom prst="rect">
            <a:avLst/>
          </a:prstGeom>
          <a:solidFill>
            <a:srgbClr val="F7EED1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1485900" y="368300"/>
            <a:ext cx="74421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-US"/>
              <a:t>Question</a:t>
            </a:r>
          </a:p>
        </p:txBody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1574700" y="1209350"/>
            <a:ext cx="7264499" cy="4927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dirty="0"/>
              <a:t>Have you ever wondered why the walkways in a store are in the places that they are?</a:t>
            </a:r>
          </a:p>
          <a:p>
            <a:pPr marL="457200" lvl="0" indent="-381000" rtl="0"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dirty="0"/>
              <a:t>Why do you think they are like this? Are the walkways straight or do they curve around? Why?</a:t>
            </a:r>
          </a:p>
          <a:p>
            <a:pPr marL="1371600" lvl="1" indent="-381000" rtl="0"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 dirty="0" smtClean="0">
                <a:solidFill>
                  <a:srgbClr val="FF0000"/>
                </a:solidFill>
              </a:rPr>
              <a:t>Straight</a:t>
            </a:r>
            <a:r>
              <a:rPr lang="en-US" sz="2400" dirty="0">
                <a:solidFill>
                  <a:srgbClr val="FF0000"/>
                </a:solidFill>
              </a:rPr>
              <a:t>, to utilize the space most efficiently. Also to create the shortest path possible.</a:t>
            </a:r>
          </a:p>
          <a:p>
            <a:pPr marL="457200" lvl="0" indent="-381000" rtl="0"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dirty="0"/>
              <a:t>How about the products? Are all the groceries grouped together? Why do you think this is?</a:t>
            </a:r>
          </a:p>
          <a:p>
            <a:pPr marL="1371600" lvl="1" indent="-381000" rtl="0"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 dirty="0" smtClean="0">
                <a:solidFill>
                  <a:srgbClr val="FF0000"/>
                </a:solidFill>
              </a:rPr>
              <a:t>Yes</a:t>
            </a:r>
            <a:r>
              <a:rPr lang="en-US" sz="2400" dirty="0">
                <a:solidFill>
                  <a:srgbClr val="FF0000"/>
                </a:solidFill>
              </a:rPr>
              <a:t>, to reduce the distance to find similar products. </a:t>
            </a:r>
          </a:p>
          <a:p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title"/>
          </p:nvPr>
        </p:nvSpPr>
        <p:spPr>
          <a:xfrm>
            <a:off x="1485900" y="368300"/>
            <a:ext cx="74421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buNone/>
            </a:pPr>
            <a:r>
              <a:rPr lang="en-US"/>
              <a:t>What is Facility Design?</a:t>
            </a:r>
          </a:p>
        </p:txBody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1574700" y="1647825"/>
            <a:ext cx="72644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dirty="0"/>
              <a:t>Facility design is the layout of people, machines, and equipment in a pre-defined area. </a:t>
            </a:r>
          </a:p>
          <a:p>
            <a:pPr marL="457200" lvl="0" indent="-381000" rtl="0"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dirty="0"/>
              <a:t>The goal of facility design is to create the most efficient layout as possible, and to best use the amount of space available. </a:t>
            </a:r>
          </a:p>
          <a:p>
            <a:pPr marL="457200" lvl="0" indent="-381000" rtl="0"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dirty="0"/>
              <a:t>Facility design can be applied in a manufacturing setting (making products), or in public places (Disneyland, supermarkets)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485900" y="368300"/>
            <a:ext cx="74421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-US"/>
              <a:t>Example: Facebook Headquarters</a:t>
            </a:r>
          </a:p>
        </p:txBody>
      </p:sp>
      <p:pic>
        <p:nvPicPr>
          <p:cNvPr id="64" name="Shape 64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1715175" y="1662200"/>
            <a:ext cx="6983525" cy="467895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>
            <a:hlinkClick r:id="rId3"/>
          </p:cNvPr>
          <p:cNvSpPr/>
          <p:nvPr/>
        </p:nvSpPr>
        <p:spPr>
          <a:xfrm>
            <a:off x="2286000" y="1714500"/>
            <a:ext cx="5510949" cy="4133224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>
            <a:off x="1485900" y="368300"/>
            <a:ext cx="74421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buNone/>
            </a:pPr>
            <a:r>
              <a:rPr lang="en-US"/>
              <a:t>Waste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1574700" y="1647824"/>
            <a:ext cx="7264499" cy="4356735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dirty="0"/>
              <a:t>To create an efficient layout, we must have a way to measure the efficiency. </a:t>
            </a:r>
          </a:p>
          <a:p>
            <a:pPr marL="457200" lvl="0" indent="-381000" rtl="0"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dirty="0"/>
              <a:t>Engineers do this by trying to </a:t>
            </a:r>
            <a:r>
              <a:rPr lang="en-US" sz="2400" u="sng" dirty="0"/>
              <a:t>reduce waste</a:t>
            </a:r>
          </a:p>
          <a:p>
            <a:pPr marL="457200" lvl="0" indent="-381000" rtl="0"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dirty="0"/>
              <a:t>What ways can you think of to measure waste</a:t>
            </a:r>
            <a:r>
              <a:rPr lang="en-US" sz="2400" dirty="0" smtClean="0"/>
              <a:t>?</a:t>
            </a:r>
          </a:p>
          <a:p>
            <a:pPr marL="857250" lvl="1" indent="-381000">
              <a:buSzPct val="100000"/>
              <a:buFont typeface="Arial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Extra Motion</a:t>
            </a:r>
          </a:p>
          <a:p>
            <a:pPr marL="857250" lvl="1" indent="-381000">
              <a:buSzPct val="100000"/>
              <a:buFont typeface="Arial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Extra Travel Time</a:t>
            </a:r>
          </a:p>
          <a:p>
            <a:pPr marL="857250" lvl="1" indent="-381000">
              <a:buSzPct val="100000"/>
              <a:buFont typeface="Arial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Extra Space</a:t>
            </a:r>
            <a:endParaRPr lang="en-US" sz="2000" dirty="0">
              <a:solidFill>
                <a:srgbClr val="FF0000"/>
              </a:solidFill>
            </a:endParaRPr>
          </a:p>
          <a:p>
            <a:pPr marL="457200" lvl="0" indent="-381000" rtl="0"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dirty="0"/>
              <a:t>What could you do to reduce that waste</a:t>
            </a:r>
            <a:r>
              <a:rPr lang="en-US" sz="2400" dirty="0" smtClean="0"/>
              <a:t>?</a:t>
            </a:r>
            <a:endParaRPr lang="en-US" sz="2400" dirty="0"/>
          </a:p>
          <a:p>
            <a:pPr marL="857250" lvl="1" indent="-381000">
              <a:buSzPct val="100000"/>
              <a:buFont typeface="Arial"/>
              <a:buChar char="•"/>
            </a:pPr>
            <a:endParaRPr lang="en-US" sz="2000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>
            <a:off x="1485900" y="368300"/>
            <a:ext cx="74421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buNone/>
            </a:pPr>
            <a:r>
              <a:rPr lang="en-US"/>
              <a:t>Waste In Facility Design</a:t>
            </a:r>
          </a:p>
        </p:txBody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1574700" y="1371600"/>
            <a:ext cx="72644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u="sng" dirty="0"/>
              <a:t>Transportation: </a:t>
            </a:r>
            <a:r>
              <a:rPr lang="en-US" sz="2400" dirty="0"/>
              <a:t>Transportation waste is traveling farther than is needed to complete a job or service. </a:t>
            </a:r>
          </a:p>
          <a:p>
            <a:pPr marL="457200" lvl="0" indent="0" rtl="0">
              <a:buNone/>
            </a:pPr>
            <a:r>
              <a:rPr lang="en-US" sz="2400" dirty="0"/>
              <a:t>Think of a curvy road compared to a straight highway. </a:t>
            </a:r>
          </a:p>
          <a:p>
            <a:pPr marL="457200" lvl="0" indent="-381000" rtl="0"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u="sng" dirty="0"/>
              <a:t>Motion: </a:t>
            </a:r>
            <a:r>
              <a:rPr lang="en-US" sz="2400" dirty="0"/>
              <a:t>Motion waste is simply moving more than is necessary to accomplish an action or goal.</a:t>
            </a:r>
          </a:p>
          <a:p>
            <a:pPr marL="0" lvl="0" indent="0" rtl="0">
              <a:buNone/>
            </a:pPr>
            <a:r>
              <a:rPr lang="en-US" sz="2400" dirty="0"/>
              <a:t> </a:t>
            </a:r>
          </a:p>
          <a:p>
            <a:pPr marL="457200" lvl="0" indent="0" rtl="0">
              <a:buNone/>
            </a:pPr>
            <a:r>
              <a:rPr lang="en-US" sz="2400" dirty="0"/>
              <a:t>Think of a store, you might need eggs, milk, and cheese. If these items are far away you have to walk more to get all the items. </a:t>
            </a:r>
          </a:p>
          <a:p>
            <a:endParaRPr lang="en-US" sz="2400" dirty="0"/>
          </a:p>
        </p:txBody>
      </p:sp>
      <p:pic>
        <p:nvPicPr>
          <p:cNvPr id="82" name="Shape 8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7819475" y="5864600"/>
            <a:ext cx="1324526" cy="993400"/>
          </a:xfrm>
          <a:prstGeom prst="rect">
            <a:avLst/>
          </a:prstGeom>
        </p:spPr>
      </p:pic>
      <p:pic>
        <p:nvPicPr>
          <p:cNvPr id="83" name="Shape 83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373875" cy="1029074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title"/>
          </p:nvPr>
        </p:nvSpPr>
        <p:spPr>
          <a:xfrm>
            <a:off x="1485900" y="368300"/>
            <a:ext cx="74421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-US"/>
              <a:t>Activity</a:t>
            </a:r>
          </a:p>
        </p:txBody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1574700" y="1663700"/>
            <a:ext cx="72644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17500" rtl="0">
              <a:buClr>
                <a:schemeClr val="dk1"/>
              </a:buClr>
              <a:buSzPct val="43750"/>
              <a:buFont typeface="Arial"/>
              <a:buChar char="•"/>
            </a:pPr>
            <a:r>
              <a:rPr lang="en-US" dirty="0"/>
              <a:t>In groups of 4-5, you will work to design the layout of a zoo.</a:t>
            </a:r>
          </a:p>
          <a:p>
            <a:pPr marL="457200" lvl="0" indent="-317500" rtl="0">
              <a:buClr>
                <a:schemeClr val="dk1"/>
              </a:buClr>
              <a:buSzPct val="43750"/>
              <a:buFont typeface="Arial"/>
              <a:buChar char="•"/>
            </a:pPr>
            <a:r>
              <a:rPr lang="en-US" dirty="0"/>
              <a:t>Keep in mind the wastes discussed</a:t>
            </a:r>
          </a:p>
          <a:p>
            <a:pPr marL="457200" lvl="0" indent="-317500" rtl="0">
              <a:buClr>
                <a:schemeClr val="dk1"/>
              </a:buClr>
              <a:buSzPct val="43750"/>
              <a:buFont typeface="Arial"/>
              <a:buChar char="•"/>
            </a:pPr>
            <a:r>
              <a:rPr lang="en-US" dirty="0"/>
              <a:t>Think about what animals should be</a:t>
            </a:r>
            <a:br>
              <a:rPr lang="en-US" dirty="0"/>
            </a:br>
            <a:r>
              <a:rPr lang="en-US" dirty="0"/>
              <a:t>close together, and which should be far away</a:t>
            </a:r>
          </a:p>
        </p:txBody>
      </p:sp>
      <p:pic>
        <p:nvPicPr>
          <p:cNvPr id="96" name="Shape 96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6380087" y="277800"/>
            <a:ext cx="2581275" cy="1323975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_osubabwt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E3E1C1"/>
      </a:accent1>
      <a:accent2>
        <a:srgbClr val="333399"/>
      </a:accent2>
      <a:accent3>
        <a:srgbClr val="FFFFFF"/>
      </a:accent3>
      <a:accent4>
        <a:srgbClr val="000000"/>
      </a:accent4>
      <a:accent5>
        <a:srgbClr val="EFEEDD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327</Words>
  <Application>Microsoft Office PowerPoint</Application>
  <PresentationFormat>On-screen Show (4:3)</PresentationFormat>
  <Paragraphs>32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Times New Roman</vt:lpstr>
      <vt:lpstr>5_osubabwt</vt:lpstr>
      <vt:lpstr>Facility Design: Industrial and Manufacturing Engineering</vt:lpstr>
      <vt:lpstr>Question</vt:lpstr>
      <vt:lpstr>What is Facility Design?</vt:lpstr>
      <vt:lpstr>Example: Facebook Headquarters</vt:lpstr>
      <vt:lpstr>PowerPoint Presentation</vt:lpstr>
      <vt:lpstr>Waste</vt:lpstr>
      <vt:lpstr>Waste In Facility Design</vt:lpstr>
      <vt:lpstr>Activity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Facility Design: Industrial and Manufacturing Engineering</dc:title>
  <cp:lastModifiedBy>Kuenzi, Jeffrey</cp:lastModifiedBy>
  <cp:revision>5</cp:revision>
  <dcterms:modified xsi:type="dcterms:W3CDTF">2014-03-15T19:22:58Z</dcterms:modified>
</cp:coreProperties>
</file>