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Lato" panose="020B0604020202020204" charset="0"/>
      <p:regular r:id="rId20"/>
      <p:bold r:id="rId21"/>
      <p:italic r:id="rId22"/>
      <p:boldItalic r:id="rId23"/>
    </p:embeddedFont>
    <p:embeddedFont>
      <p:font typeface="Old Standard TT" panose="020B0604020202020204" charset="0"/>
      <p:regular r:id="rId24"/>
      <p:bold r:id="rId25"/>
      <p:italic r:id="rId26"/>
    </p:embeddedFont>
    <p:embeddedFont>
      <p:font typeface="Nobile" panose="020B0604020202020204" charset="0"/>
      <p:regular r:id="rId27"/>
      <p:bold r:id="rId28"/>
      <p:italic r:id="rId29"/>
      <p:boldItalic r:id="rId30"/>
    </p:embeddedFont>
    <p:embeddedFont>
      <p:font typeface="Proxima Nova"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highlight>
                  <a:srgbClr val="FF0000"/>
                </a:highlight>
              </a:rPr>
              <a:t>B: </a:t>
            </a:r>
            <a:r>
              <a:rPr lang="en"/>
              <a:t>Hello all, welcome to our presentation for our project “From Fossils to Phylogenetics”</a:t>
            </a:r>
          </a:p>
          <a:p>
            <a:pPr lvl="0" rtl="0">
              <a:lnSpc>
                <a:spcPct val="115000"/>
              </a:lnSpc>
              <a:spcBef>
                <a:spcPts val="0"/>
              </a:spcBef>
              <a:buNone/>
            </a:pPr>
            <a:r>
              <a:rPr lang="en">
                <a:highlight>
                  <a:srgbClr val="4A86E8"/>
                </a:highlight>
              </a:rPr>
              <a:t>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highlight>
                  <a:srgbClr val="FF0000"/>
                </a:highlight>
              </a:rPr>
              <a:t>B</a:t>
            </a:r>
          </a:p>
          <a:p>
            <a:pPr lvl="0" rtl="0">
              <a:lnSpc>
                <a:spcPct val="115000"/>
              </a:lnSpc>
              <a:spcBef>
                <a:spcPts val="0"/>
              </a:spcBef>
              <a:buNone/>
            </a:pPr>
            <a:r>
              <a:rPr lang="en">
                <a:highlight>
                  <a:srgbClr val="4A86E8"/>
                </a:highlight>
              </a:rPr>
              <a:t>D: 	</a:t>
            </a:r>
            <a:r>
              <a:rPr lang="en" b="1" u="sng"/>
              <a:t> ADD WHAT THE POINT OF DOING THIS IS AND WHY IT IS IMPORTANT, SELL THIS ACTIVITY AND </a:t>
            </a:r>
            <a:r>
              <a:rPr lang="en"/>
              <a:t>Talk about the learning objectives and the activity itself</a:t>
            </a:r>
          </a:p>
          <a:p>
            <a:pPr lvl="0" indent="457200" rtl="0">
              <a:lnSpc>
                <a:spcPct val="115000"/>
              </a:lnSpc>
              <a:spcBef>
                <a:spcPts val="0"/>
              </a:spcBef>
              <a:buNone/>
            </a:pPr>
            <a:r>
              <a:rPr lang="en"/>
              <a:t>*switch over to activity 3’s powerpoint, go over the basics of the purpose of the PP and what they can find in it(don’t go through every slide in detail, they can do that on their own time).*</a:t>
            </a:r>
          </a:p>
          <a:p>
            <a:pPr lvl="0" indent="457200" rtl="0">
              <a:lnSpc>
                <a:spcPct val="115000"/>
              </a:lnSpc>
              <a:spcBef>
                <a:spcPts val="0"/>
              </a:spcBef>
              <a:buNone/>
            </a:pPr>
            <a:r>
              <a:rPr lang="en"/>
              <a:t>* Then switch over to activity 3’s PDF for the students, walk the teachers through the activity using BLAST. (Let them read the PDF background on their own time, have them start at the procedure)*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t>In Activity 4- MAB Phylogeny Analysis, the students will be using the same sequences from the BLAST activity in order to generate their own phylogenetic tree. I have provided them with a document containing sequence data from a variety of animals. This will allow them to see how Bioinformatics programs can take molecular data and use it to compare things we interact with everyday, animals. The program MAB Phylogeny Analysis uses algorithms to align the sequences and find which animals are more closely related based on mutual changes in the sequences. The students just have to follow the steps provided in order to acquire one additional sequence, and to use MAB to create their tree. </a:t>
            </a:r>
          </a:p>
          <a:p>
            <a:pPr lvl="0" rtl="0">
              <a:lnSpc>
                <a:spcPct val="115000"/>
              </a:lnSpc>
              <a:spcBef>
                <a:spcPts val="0"/>
              </a:spcBef>
              <a:buNone/>
            </a:pPr>
            <a:r>
              <a:rPr lang="en"/>
              <a:t>	The point of this activity is to show the students how biology can be applied and utilized by anyone. When they search for the T. rex sequence they will be using a database that is free for the public to access, this database has an endless supply of biological data they can use, see, and learn about. This activity shows that it isn’t just scientists in white lab coats with fancy gadgets that can use bioinformatic tools to learn more about life; but that anyone from anywhere can do these kinds of science activities at home with wifi and a computer.  </a:t>
            </a:r>
          </a:p>
          <a:p>
            <a:pPr lvl="0" indent="457200" rtl="0">
              <a:lnSpc>
                <a:spcPct val="115000"/>
              </a:lnSpc>
              <a:spcBef>
                <a:spcPts val="0"/>
              </a:spcBef>
              <a:buNone/>
            </a:pPr>
            <a:r>
              <a:rPr lang="en"/>
              <a:t>*switch over to activity 4’s powerpoint, go over the basics of the purpose of the PP and what they can find in it(don’t go through every slide in detail, they can do that on their own time).*</a:t>
            </a:r>
          </a:p>
          <a:p>
            <a:pPr lvl="0" indent="457200" rtl="0">
              <a:lnSpc>
                <a:spcPct val="115000"/>
              </a:lnSpc>
              <a:spcBef>
                <a:spcPts val="0"/>
              </a:spcBef>
              <a:buNone/>
            </a:pPr>
            <a:r>
              <a:rPr lang="en"/>
              <a:t>* Then switch over to activity 4’s PDF for the students, walk the teachers through the activity using MAB. (Let them read the PDF background on their own time, have them start at the procedure)*</a:t>
            </a:r>
          </a:p>
          <a:p>
            <a:pPr lvl="0" rtl="0">
              <a:lnSpc>
                <a:spcPct val="115000"/>
              </a:lnSpc>
              <a:spcBef>
                <a:spcPts val="0"/>
              </a:spcBef>
              <a:buNone/>
            </a:pPr>
            <a:r>
              <a:rPr lang="en">
                <a:highlight>
                  <a:srgbClr val="4A86E8"/>
                </a:highlight>
              </a:rPr>
              <a:t>D</a:t>
            </a:r>
          </a:p>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rgbClr val="000000"/>
              </a:buClr>
              <a:buSzPct val="100000"/>
              <a:buFont typeface="Arial"/>
              <a:buNone/>
            </a:pPr>
            <a:r>
              <a:rPr lang="en">
                <a:highlight>
                  <a:srgbClr val="FF0000"/>
                </a:highlight>
              </a:rPr>
              <a:t>B</a:t>
            </a:r>
            <a:r>
              <a:rPr lang="en"/>
              <a:t>: These are again more examples of the supplementary materials that will be provided to you and the students. The few I have here focus on features of the T. rex that lead scientist to hypothesize whether it is more closely related to lizards or birds. I also have a few links for students who still do not fully understand how to read a phylogenetic tree. </a:t>
            </a:r>
          </a:p>
          <a:p>
            <a:pPr lvl="0" rtl="0">
              <a:lnSpc>
                <a:spcPct val="115000"/>
              </a:lnSpc>
              <a:spcBef>
                <a:spcPts val="0"/>
              </a:spcBef>
              <a:buClr>
                <a:srgbClr val="000000"/>
              </a:buClr>
              <a:buSzPct val="78571"/>
              <a:buFont typeface="Arial"/>
              <a:buNone/>
            </a:pPr>
            <a:r>
              <a:rPr lang="en">
                <a:highlight>
                  <a:srgbClr val="4A86E8"/>
                </a:highlight>
              </a:rPr>
              <a:t>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highlight>
                  <a:srgbClr val="FF0000"/>
                </a:highlight>
              </a:rPr>
              <a:t>B:</a:t>
            </a:r>
            <a:r>
              <a:rPr lang="en"/>
              <a:t>Are there any questions on material, the project, or suggestions?</a:t>
            </a:r>
          </a:p>
          <a:p>
            <a:pPr lvl="0" rtl="0">
              <a:lnSpc>
                <a:spcPct val="115000"/>
              </a:lnSpc>
              <a:spcBef>
                <a:spcPts val="0"/>
              </a:spcBef>
              <a:buNone/>
            </a:pPr>
            <a:r>
              <a:rPr lang="en">
                <a:highlight>
                  <a:srgbClr val="4A86E8"/>
                </a:highlight>
              </a:rPr>
              <a:t>D:</a:t>
            </a:r>
            <a:r>
              <a:rPr lang="en"/>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highlight>
                  <a:srgbClr val="FF0000"/>
                </a:highlight>
              </a:rPr>
              <a:t>B: </a:t>
            </a:r>
            <a:r>
              <a:rPr lang="en"/>
              <a:t>We have created a short 3 questions survey for you to give your opinions on our work. We still have lots of time to continue editing and making changes to our project. If you think there are some parts that could be adjusted to better suit the students learning please let us know! You can fill out our survey now, or later if you want some time to think on it. </a:t>
            </a:r>
          </a:p>
          <a:p>
            <a:pPr lvl="0" rtl="0">
              <a:lnSpc>
                <a:spcPct val="115000"/>
              </a:lnSpc>
              <a:spcBef>
                <a:spcPts val="0"/>
              </a:spcBef>
              <a:buNone/>
            </a:pPr>
            <a:r>
              <a:rPr lang="en">
                <a:highlight>
                  <a:srgbClr val="4A86E8"/>
                </a:highlight>
              </a:rPr>
              <a:t>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highlight>
                  <a:srgbClr val="FF0000"/>
                </a:highlight>
              </a:rPr>
              <a:t>B</a:t>
            </a:r>
            <a:r>
              <a:rPr lang="en"/>
              <a:t>: Our professor who oversees all the work we have done on this project is Professor Stephen Ramsey. He has a PHD from University of Maryland and his focus is in Bioinformatics. My name is Baylee Goodwin, I am about to start my senior year here at OSU and I am a Zoology major. Once I finish my education, I plan to dedicate my life to wildlife conservation work. I actually came from a very tiny high school in Lake Tahoe, California where science wasn’t a big focus. We didn’t have many AP classes, definitely no science clubs, and no interesting science electives. Nonetheless, I still fell in love with the subject and I am extremely glad to have the opportunity to create these interesting activities for students who do have the ability to join science clubs. </a:t>
            </a:r>
          </a:p>
          <a:p>
            <a:pPr lvl="0" rtl="0">
              <a:lnSpc>
                <a:spcPct val="115000"/>
              </a:lnSpc>
              <a:spcBef>
                <a:spcPts val="0"/>
              </a:spcBef>
              <a:buNone/>
            </a:pPr>
            <a:r>
              <a:rPr lang="en">
                <a:highlight>
                  <a:srgbClr val="4A86E8"/>
                </a:highlight>
              </a:rPr>
              <a:t>D:</a:t>
            </a:r>
            <a:r>
              <a:rPr lang="en"/>
              <a:t> My name is Dane Besser, I am going into my junior year at OSU. I am a genetics major and my career goal is to be a Genetic Counselor.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highlight>
                  <a:srgbClr val="FF0000"/>
                </a:highlight>
              </a:rPr>
              <a:t>B:</a:t>
            </a:r>
            <a:r>
              <a:rPr lang="en"/>
              <a:t> *Read definition on slide of bioinformatics* Using bioinformatics tools, entire genomes can be quickly compared to detect genetic similarities and differences. </a:t>
            </a:r>
          </a:p>
          <a:p>
            <a:pPr lvl="0" rtl="0">
              <a:lnSpc>
                <a:spcPct val="115000"/>
              </a:lnSpc>
              <a:spcBef>
                <a:spcPts val="0"/>
              </a:spcBef>
              <a:buNone/>
            </a:pPr>
            <a:endParaRPr/>
          </a:p>
          <a:p>
            <a:pPr lvl="0" rtl="0">
              <a:lnSpc>
                <a:spcPct val="115000"/>
              </a:lnSpc>
              <a:spcBef>
                <a:spcPts val="0"/>
              </a:spcBef>
              <a:buNone/>
            </a:pPr>
            <a:r>
              <a:rPr lang="en">
                <a:highlight>
                  <a:srgbClr val="4A86E8"/>
                </a:highlight>
              </a:rPr>
              <a:t>D</a:t>
            </a:r>
            <a:r>
              <a:rPr lang="en"/>
              <a:t>: An extremely powerful and versatile bioinformatics tool is the Basic Local Alignment Search Tool (BLAST). Using BLAST, you can input a DNA or amino acid sequence and search entire genomic libraries for identical or similar known sequences. BLAST is the focus of the third activity, the students will use it to search an amino acid sequence in an online genomic library in order to learn how computers can take their biological data and compare it to all other protein sequences in the library. </a:t>
            </a:r>
          </a:p>
          <a:p>
            <a:pPr lvl="0" rtl="0">
              <a:lnSpc>
                <a:spcPct val="115000"/>
              </a:lnSpc>
              <a:spcBef>
                <a:spcPts val="0"/>
              </a:spcBef>
              <a:buNone/>
            </a:pPr>
            <a:endParaRPr/>
          </a:p>
          <a:p>
            <a:pPr lvl="0" rtl="0">
              <a:lnSpc>
                <a:spcPct val="115000"/>
              </a:lnSpc>
              <a:spcBef>
                <a:spcPts val="0"/>
              </a:spcBef>
              <a:buNone/>
            </a:pPr>
            <a:r>
              <a:rPr lang="en">
                <a:highlight>
                  <a:srgbClr val="FF0000"/>
                </a:highlight>
              </a:rPr>
              <a:t>B: </a:t>
            </a:r>
            <a:r>
              <a:rPr lang="en"/>
              <a:t>MAB- Methods and Algorithms in Bioinformatics, is a bioinformatic program used specifically to align DNA/Amino acid sequences. Once it aligns them it uses algorithms to determine where species diverged and evolved from one another, which is how it can then generate phylogenetic trees.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highlight>
                  <a:srgbClr val="FF0000"/>
                </a:highlight>
              </a:rPr>
              <a:t>B:</a:t>
            </a:r>
            <a:r>
              <a:rPr lang="en"/>
              <a:t> 	Our project includes four separate activities that follow a central theme: Dinosaurs. The students are paleontologists being called into Jurassic Park to extract genetic material from the fossil of a T-rex. They will then use bioinformatics tools to analyze the genetic material in order to determine evolutionary relationships between extinct and extant taxa. Below are the topics each activity focuses on:</a:t>
            </a:r>
          </a:p>
          <a:p>
            <a:pPr lvl="0" indent="457200" rtl="0">
              <a:lnSpc>
                <a:spcPct val="115000"/>
              </a:lnSpc>
              <a:spcBef>
                <a:spcPts val="0"/>
              </a:spcBef>
              <a:buNone/>
            </a:pPr>
            <a:r>
              <a:rPr lang="en"/>
              <a:t>The actual order of our project is Ethics Case Study, Mass Spectrometry, BLAST, and MAB. However, for this presentation we thought it would be best to present Mass Spec, BLAST, MAB and then the case study. This way allows you to see how the three activities are related, and then you will get general overview of the case study that is meant to get the students discussing applications of science with each other. </a:t>
            </a:r>
          </a:p>
          <a:p>
            <a:pPr lvl="0" rtl="0">
              <a:lnSpc>
                <a:spcPct val="115000"/>
              </a:lnSpc>
              <a:spcBef>
                <a:spcPts val="0"/>
              </a:spcBef>
              <a:buNone/>
            </a:pPr>
            <a:endParaRPr/>
          </a:p>
          <a:p>
            <a:pPr lvl="0" rtl="0">
              <a:lnSpc>
                <a:spcPct val="115000"/>
              </a:lnSpc>
              <a:spcBef>
                <a:spcPts val="0"/>
              </a:spcBef>
              <a:buNone/>
            </a:pPr>
            <a:r>
              <a:rPr lang="en">
                <a:highlight>
                  <a:srgbClr val="4A86E8"/>
                </a:highlight>
              </a:rPr>
              <a:t>D</a:t>
            </a:r>
            <a:r>
              <a:rPr lang="en"/>
              <a:t>: Can we have you all get into groups of four? We are going to run through our activities and have you try them out. Each group will need at least one laptop.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highlight>
                  <a:srgbClr val="FF0000"/>
                </a:highlight>
              </a:rPr>
              <a:t>B:</a:t>
            </a:r>
          </a:p>
          <a:p>
            <a:pPr lvl="0" rtl="0">
              <a:lnSpc>
                <a:spcPct val="115000"/>
              </a:lnSpc>
              <a:spcBef>
                <a:spcPts val="0"/>
              </a:spcBef>
              <a:buNone/>
            </a:pPr>
            <a:r>
              <a:rPr lang="en">
                <a:highlight>
                  <a:srgbClr val="4A86E8"/>
                </a:highlight>
              </a:rPr>
              <a:t>D: </a:t>
            </a:r>
            <a:r>
              <a:rPr lang="en"/>
              <a:t>For each activity there will be one powerpoint for both the teachers and students, a PDF for the students that walks them through the background materials, a video screen capture/PDF for the teachers to give them the answers to any questions the students might have, a document with supplementary materials if the students want to learn more, and a bibliography.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highlight>
                  <a:srgbClr val="FF0000"/>
                </a:highlight>
              </a:rPr>
              <a:t>B:</a:t>
            </a:r>
            <a:r>
              <a:rPr lang="en"/>
              <a:t> 	What makes these activities unique are that the methods and results the students will work with come directly from a real scientific study conducted by paleontologist Mary Schweitzer in 2007. During the activities, the students will be “working alongside” Mary in Jurassic Park in order to extract, identify, and analyze the biological material of an animal who has been extinct for roughly 65 million years.</a:t>
            </a:r>
          </a:p>
          <a:p>
            <a:pPr lvl="0" rtl="0">
              <a:lnSpc>
                <a:spcPct val="115000"/>
              </a:lnSpc>
              <a:spcBef>
                <a:spcPts val="0"/>
              </a:spcBef>
              <a:buNone/>
            </a:pPr>
            <a:r>
              <a:rPr lang="en">
                <a:highlight>
                  <a:srgbClr val="4A86E8"/>
                </a:highlight>
              </a:rPr>
              <a:t>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highlight>
                  <a:srgbClr val="4A86E8"/>
                </a:highlight>
              </a:rPr>
              <a:t>D:</a:t>
            </a:r>
            <a:r>
              <a:rPr lang="en"/>
              <a:t>Mary Schweitzer and her fellow colleagues are the research team who extracted and identified a collagen peptide from the femur bone of a T-rex fossil found in Montana. This picture shows the bone of a T. rex, the collagen protein they identified, and the spectra of the collagen protein (the results of the sample going through a Mass Spectrometer) which you will learn more about next. </a:t>
            </a:r>
          </a:p>
          <a:p>
            <a:pPr lvl="0" rtl="0">
              <a:lnSpc>
                <a:spcPct val="115000"/>
              </a:lnSpc>
              <a:spcBef>
                <a:spcPts val="0"/>
              </a:spcBef>
              <a:buNone/>
            </a:pPr>
            <a:r>
              <a:rPr lang="en">
                <a:highlight>
                  <a:srgbClr val="FF0000"/>
                </a:highlight>
              </a:rPr>
              <a:t>B:</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200">
                <a:latin typeface="Old Standard TT"/>
                <a:ea typeface="Old Standard TT"/>
                <a:cs typeface="Old Standard TT"/>
                <a:sym typeface="Old Standard TT"/>
              </a:rPr>
              <a:t>(</a:t>
            </a:r>
            <a:r>
              <a:rPr lang="en" sz="1200">
                <a:solidFill>
                  <a:schemeClr val="accent3"/>
                </a:solidFill>
                <a:latin typeface="Nobile"/>
                <a:ea typeface="Nobile"/>
                <a:cs typeface="Nobile"/>
                <a:sym typeface="Nobile"/>
              </a:rPr>
              <a:t>we made the learning objectives broad, that way you can find where to fit them into existing curriculum) </a:t>
            </a:r>
          </a:p>
          <a:p>
            <a:pPr lvl="0" rtl="0">
              <a:lnSpc>
                <a:spcPct val="115000"/>
              </a:lnSpc>
              <a:spcBef>
                <a:spcPts val="0"/>
              </a:spcBef>
              <a:buNone/>
            </a:pPr>
            <a:r>
              <a:rPr lang="en">
                <a:highlight>
                  <a:srgbClr val="FF0000"/>
                </a:highlight>
              </a:rPr>
              <a:t>B: 	</a:t>
            </a:r>
            <a:r>
              <a:rPr lang="en"/>
              <a:t>In the Mass Spectrometry activity, the students are Paleontologists being called into Jurassic Park to assist Dr. Schweitzer in extracting biological material from the fossil of a </a:t>
            </a:r>
            <a:r>
              <a:rPr lang="en" i="1"/>
              <a:t>T. rex</a:t>
            </a:r>
            <a:r>
              <a:rPr lang="en"/>
              <a:t>. The main activity focuses on interpreting the results from the mass spectrometer. First, the students will be provided with information to help them learn how chemistry and biology overlap, as well as how evolutionary relationships among animals can be determined using chemistry tools to analyze biomolecules (DNA or Amino acids). The chemistry tool they will “use” is the Mass Spectrometer. It can take very small samples of substances, in this case the substance is a small section of the T. rex femur bone, and it will tell you what the molecular composition of your sample is on a spectra. The students will be responsible for creating that spectra using Legos, and then match it to an already known protein. </a:t>
            </a:r>
          </a:p>
          <a:p>
            <a:pPr lvl="0" rtl="0">
              <a:lnSpc>
                <a:spcPct val="115000"/>
              </a:lnSpc>
              <a:spcBef>
                <a:spcPts val="0"/>
              </a:spcBef>
              <a:buNone/>
            </a:pPr>
            <a:r>
              <a:rPr lang="en"/>
              <a:t>	The purpose of this activity is to introduce the application side of chemistry. In their classrooms, they will be taught what molecules are, how they react, how to balance chemical equations, and so on. However, this activity focuses on a very important application of how chemistry can be utilized in the real world. I specifically did not focus on how the machine itself ionizes molecules or how it changes the structure of an atom, because I did not want to teach them more tedious chemistry. I want the students to understand how chemistry was applied and used in scientific studies. They will learn how chemistry is used to identify important aspects of biology. Which can</a:t>
            </a:r>
            <a:r>
              <a:rPr lang="en" u="sng"/>
              <a:t> be used in research, medicine, and many more fields as time goes on and it continues to grow.</a:t>
            </a:r>
          </a:p>
          <a:p>
            <a:pPr lvl="0" indent="457200" rtl="0">
              <a:lnSpc>
                <a:spcPct val="115000"/>
              </a:lnSpc>
              <a:spcBef>
                <a:spcPts val="0"/>
              </a:spcBef>
              <a:buNone/>
            </a:pPr>
            <a:r>
              <a:rPr lang="en"/>
              <a:t>*switch over to activity 2’s powerpoint, go over the basics of the purpose of the PP and what they can find in it(don’t go through every slide in detail, they can do that on their own time).*</a:t>
            </a:r>
          </a:p>
          <a:p>
            <a:pPr lvl="0" indent="457200" rtl="0">
              <a:lnSpc>
                <a:spcPct val="115000"/>
              </a:lnSpc>
              <a:spcBef>
                <a:spcPts val="0"/>
              </a:spcBef>
              <a:buNone/>
            </a:pPr>
            <a:r>
              <a:rPr lang="en"/>
              <a:t>I have created a powerpoint for you as teachers to present to your students in order to introduce the main topics they will be learning during the activity. The powerpoints are meant to provide visual aids on each subject for those students who learn better visually rather than auditory. The material from the powerpoints will be repeated in the PDF’s in order to help the students learn the material.</a:t>
            </a:r>
          </a:p>
          <a:p>
            <a:pPr lvl="0" indent="457200" rtl="0">
              <a:lnSpc>
                <a:spcPct val="115000"/>
              </a:lnSpc>
              <a:spcBef>
                <a:spcPts val="0"/>
              </a:spcBef>
              <a:buNone/>
            </a:pPr>
            <a:r>
              <a:rPr lang="en"/>
              <a:t>* Then switch over to activity 2’s PDF for the students, walk the teachers through the activity using Legos. (Let them read the PDF background on their own time, have them start at the procedure)*</a:t>
            </a:r>
          </a:p>
          <a:p>
            <a:pPr lvl="0" indent="457200" rtl="0">
              <a:lnSpc>
                <a:spcPct val="115000"/>
              </a:lnSpc>
              <a:spcBef>
                <a:spcPts val="0"/>
              </a:spcBef>
              <a:buNone/>
            </a:pPr>
            <a:r>
              <a:rPr lang="en"/>
              <a:t>If you could all open “PDF for students- Activity 2” and we will walk you through the activity. </a:t>
            </a:r>
          </a:p>
          <a:p>
            <a:pPr lvl="0" indent="457200" rtl="0">
              <a:lnSpc>
                <a:spcPct val="115000"/>
              </a:lnSpc>
              <a:spcBef>
                <a:spcPts val="0"/>
              </a:spcBef>
              <a:buNone/>
            </a:pPr>
            <a:r>
              <a:rPr lang="en"/>
              <a:t>This is what the students will be provided with. As far as the teacher's material goes, we have a version of the students PDF that has footnotes from us on areas that could be confusing, as well as the answers to any questions asked during the activity. *Show them the teachers PDF, go down the comments, and show that the answers are provided* You don’t have to answer now, but we want your feedback on what would be best for you. Would you rather have a PDF this style to go along with each activity, or would you rather have a screen capture video where we go through the whole activity and talk about it?</a:t>
            </a:r>
          </a:p>
          <a:p>
            <a:pPr lvl="0" rtl="0">
              <a:lnSpc>
                <a:spcPct val="115000"/>
              </a:lnSpc>
              <a:spcBef>
                <a:spcPts val="0"/>
              </a:spcBef>
              <a:buNone/>
            </a:pPr>
            <a:r>
              <a:rPr lang="en">
                <a:highlight>
                  <a:srgbClr val="4A86E8"/>
                </a:highlight>
              </a:rPr>
              <a:t>D</a:t>
            </a:r>
          </a:p>
          <a:p>
            <a:pPr lvl="0" rtl="0">
              <a:lnSpc>
                <a:spcPct val="115000"/>
              </a:lnSpc>
              <a:spcBef>
                <a:spcPts val="0"/>
              </a:spcBef>
              <a:spcAft>
                <a:spcPts val="1600"/>
              </a:spcAft>
              <a:buNone/>
            </a:pPr>
            <a:endParaRPr sz="1200">
              <a:solidFill>
                <a:schemeClr val="accent3"/>
              </a:solidFill>
              <a:latin typeface="Nobile"/>
              <a:ea typeface="Nobile"/>
              <a:cs typeface="Nobile"/>
              <a:sym typeface="Nobil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highlight>
                  <a:srgbClr val="FF0000"/>
                </a:highlight>
              </a:rPr>
              <a:t>B: 	</a:t>
            </a:r>
            <a:r>
              <a:rPr lang="en"/>
              <a:t>As you saw in my comments in the teacher’s PDF, I mention multiple times that you can find more information in the supplementary materials. For every activity we will provide a document containing links to a variety of supplementary materials. This is a useful tool for the students if they have any questions on the material that was not addressed in the activity itself, or if the students want to further their knowledge in these fields. The three I have up here are just examples of what you can expect to find in this document. </a:t>
            </a:r>
          </a:p>
          <a:p>
            <a:pPr lvl="0" rtl="0">
              <a:lnSpc>
                <a:spcPct val="115000"/>
              </a:lnSpc>
              <a:spcBef>
                <a:spcPts val="0"/>
              </a:spcBef>
              <a:buNone/>
            </a:pPr>
            <a:r>
              <a:rPr lang="en" sz="950">
                <a:solidFill>
                  <a:srgbClr val="222222"/>
                </a:solidFill>
                <a:highlight>
                  <a:srgbClr val="FFFFFF"/>
                </a:highlight>
              </a:rPr>
              <a:t>Are there any areas you saw while doing the activity that could use further clarification?</a:t>
            </a:r>
          </a:p>
          <a:p>
            <a:pPr lvl="0" rtl="0">
              <a:lnSpc>
                <a:spcPct val="115000"/>
              </a:lnSpc>
              <a:spcBef>
                <a:spcPts val="0"/>
              </a:spcBef>
              <a:buNone/>
            </a:pPr>
            <a:endParaRPr/>
          </a:p>
          <a:p>
            <a:pPr lvl="0" rtl="0">
              <a:lnSpc>
                <a:spcPct val="115000"/>
              </a:lnSpc>
              <a:spcBef>
                <a:spcPts val="0"/>
              </a:spcBef>
              <a:buNone/>
            </a:pPr>
            <a:r>
              <a:rPr lang="en">
                <a:highlight>
                  <a:srgbClr val="4A86E8"/>
                </a:highlight>
              </a:rPr>
              <a:t>D:</a:t>
            </a:r>
            <a:r>
              <a:rPr lang="en"/>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300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991475"/>
            <a:ext cx="8520600" cy="1917900"/>
          </a:xfrm>
          <a:prstGeom prst="rect">
            <a:avLst/>
          </a:prstGeom>
        </p:spPr>
        <p:txBody>
          <a:bodyPr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071300"/>
            <a:ext cx="8520600" cy="901800"/>
          </a:xfrm>
          <a:prstGeom prst="rect">
            <a:avLst/>
          </a:prstGeom>
        </p:spPr>
        <p:txBody>
          <a:bodyPr lIns="91425" tIns="91425" rIns="91425" bIns="91425" anchor="t" anchorCtr="0"/>
          <a:lstStyle>
            <a:lvl1pPr lvl="0" algn="ctr">
              <a:spcBef>
                <a:spcPts val="0"/>
              </a:spcBef>
              <a:buChar char="●"/>
              <a:defRPr/>
            </a:lvl1pPr>
            <a:lvl2pPr lvl="1" algn="ctr">
              <a:spcBef>
                <a:spcPts val="0"/>
              </a:spcBef>
              <a:buChar char="○"/>
              <a:defRPr/>
            </a:lvl2pPr>
            <a:lvl3pPr lvl="2" algn="ctr">
              <a:spcBef>
                <a:spcPts val="0"/>
              </a:spcBef>
              <a:buChar char="■"/>
              <a:defRPr/>
            </a:lvl3pPr>
            <a:lvl4pPr lvl="3" algn="ctr">
              <a:spcBef>
                <a:spcPts val="0"/>
              </a:spcBef>
              <a:buChar char="●"/>
              <a:defRPr/>
            </a:lvl4pPr>
            <a:lvl5pPr lvl="4" algn="ctr">
              <a:spcBef>
                <a:spcPts val="0"/>
              </a:spcBef>
              <a:buChar char="○"/>
              <a:defRPr/>
            </a:lvl5pPr>
            <a:lvl6pPr lvl="5" algn="ctr">
              <a:spcBef>
                <a:spcPts val="0"/>
              </a:spcBef>
              <a:buChar char="■"/>
              <a:defRPr/>
            </a:lvl6pPr>
            <a:lvl7pPr lvl="6" algn="ctr">
              <a:spcBef>
                <a:spcPts val="0"/>
              </a:spcBef>
              <a:buChar char="●"/>
              <a:defRPr/>
            </a:lvl7pPr>
            <a:lvl8pPr lvl="7" algn="ctr">
              <a:spcBef>
                <a:spcPts val="0"/>
              </a:spcBef>
              <a:buChar char="○"/>
              <a:defRPr/>
            </a:lvl8pPr>
            <a:lvl9pPr lvl="8" algn="ctr">
              <a:spcBef>
                <a:spcPts val="0"/>
              </a:spcBef>
              <a:buChar char="■"/>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0450" y="2057400"/>
            <a:ext cx="8123100" cy="778800"/>
          </a:xfrm>
          <a:prstGeom prst="rect">
            <a:avLst/>
          </a:prstGeom>
        </p:spPr>
        <p:txBody>
          <a:bodyPr lIns="91425" tIns="91425" rIns="91425" bIns="91425" anchor="b"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buChar char="●"/>
              <a:defRPr sz="14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buChar char="●"/>
              <a:defRPr sz="14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buChar char="●"/>
              <a:defRPr sz="12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200" cy="1509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buChar char="●"/>
              <a:defRPr>
                <a:solidFill>
                  <a:schemeClr val="lt1"/>
                </a:solidFill>
              </a:defRPr>
            </a:lvl1pPr>
            <a:lvl2pPr lvl="1">
              <a:spcBef>
                <a:spcPts val="0"/>
              </a:spcBef>
              <a:buClr>
                <a:schemeClr val="lt1"/>
              </a:buClr>
              <a:buChar char="○"/>
              <a:defRPr>
                <a:solidFill>
                  <a:schemeClr val="lt1"/>
                </a:solidFill>
              </a:defRPr>
            </a:lvl2pPr>
            <a:lvl3pPr lvl="2">
              <a:spcBef>
                <a:spcPts val="0"/>
              </a:spcBef>
              <a:buClr>
                <a:schemeClr val="lt1"/>
              </a:buClr>
              <a:buChar char="■"/>
              <a:defRPr>
                <a:solidFill>
                  <a:schemeClr val="lt1"/>
                </a:solidFill>
              </a:defRPr>
            </a:lvl3pPr>
            <a:lvl4pPr lvl="3">
              <a:spcBef>
                <a:spcPts val="0"/>
              </a:spcBef>
              <a:buClr>
                <a:schemeClr val="lt1"/>
              </a:buClr>
              <a:buChar char="●"/>
              <a:defRPr>
                <a:solidFill>
                  <a:schemeClr val="lt1"/>
                </a:solidFill>
              </a:defRPr>
            </a:lvl4pPr>
            <a:lvl5pPr lvl="4">
              <a:spcBef>
                <a:spcPts val="0"/>
              </a:spcBef>
              <a:buClr>
                <a:schemeClr val="lt1"/>
              </a:buClr>
              <a:buChar char="○"/>
              <a:defRPr>
                <a:solidFill>
                  <a:schemeClr val="lt1"/>
                </a:solidFill>
              </a:defRPr>
            </a:lvl5pPr>
            <a:lvl6pPr lvl="5">
              <a:spcBef>
                <a:spcPts val="0"/>
              </a:spcBef>
              <a:buClr>
                <a:schemeClr val="lt1"/>
              </a:buClr>
              <a:buChar char="■"/>
              <a:defRPr>
                <a:solidFill>
                  <a:schemeClr val="lt1"/>
                </a:solidFill>
              </a:defRPr>
            </a:lvl6pPr>
            <a:lvl7pPr lvl="6">
              <a:spcBef>
                <a:spcPts val="0"/>
              </a:spcBef>
              <a:buClr>
                <a:schemeClr val="lt1"/>
              </a:buClr>
              <a:buChar char="●"/>
              <a:defRPr>
                <a:solidFill>
                  <a:schemeClr val="lt1"/>
                </a:solidFill>
              </a:defRPr>
            </a:lvl7pPr>
            <a:lvl8pPr lvl="7">
              <a:spcBef>
                <a:spcPts val="0"/>
              </a:spcBef>
              <a:buClr>
                <a:schemeClr val="lt1"/>
              </a:buClr>
              <a:buChar char="○"/>
              <a:defRPr>
                <a:solidFill>
                  <a:schemeClr val="lt1"/>
                </a:solidFill>
              </a:defRPr>
            </a:lvl8pPr>
            <a:lvl9pPr lvl="8">
              <a:spcBef>
                <a:spcPts val="0"/>
              </a:spcBef>
              <a:buClr>
                <a:schemeClr val="lt1"/>
              </a:buClr>
              <a:buChar char="■"/>
              <a:defRPr>
                <a:solidFill>
                  <a:schemeClr val="lt1"/>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Char char="●"/>
              <a:defRPr sz="2100"/>
            </a:lvl1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buChar char="●"/>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collegeboard.com/html/apcourseaudit/courses/pdfs/cb-biology-lab-manual-1-24-12.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www.ucmp.berkeley.edu/diapsids/avians.html" TargetMode="External"/><Relationship Id="rId4" Type="http://schemas.openxmlformats.org/officeDocument/2006/relationships/hyperlink" Target="http://www.nature.com/news/dino-chickens-reveal-how-the-beak-was-born-1.17507"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latimes.com/science/sciencenow/la-sci-sn-dinosaur-cold-blooded-warm-mesothermic-metabolism-20140613-story.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evolution.berkeley.edu/evolibrary/article/evo_05" TargetMode="External"/><Relationship Id="rId4" Type="http://schemas.openxmlformats.org/officeDocument/2006/relationships/hyperlink" Target="http://www.smithsonianmag.com/smart-news/t-rex-skin-was-not-covered-feathers-study-says-18096360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ciencecases.lib.buffalo.edu/cs/collection/detail.asp?case_id=702&amp;id=702"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washingtonpost.com/national/health-science/paleontologist-jack-horner-is-hard-at-work-trying-to-turn-a-chicken-into-a-dinosaur/2014/11/10/cb35e46e-4e59-11e4-babe-e91da079cb8a_story.html?utm_term=.8284757479a2"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surveymonkey.com/r/GGMVLW3"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rsc.org/learn-chemistry/resource/res00000943/spectroscopy-in-a-suitcase-mass-spectrometry-resources?cmpid=CMP0000033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ience.sciencemag.org/content/316/5822/280.full" TargetMode="External"/><Relationship Id="rId4" Type="http://schemas.openxmlformats.org/officeDocument/2006/relationships/hyperlink" Target="https://www.youtube.com/watch?v=uV9POA83Ui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0450" y="1257300"/>
            <a:ext cx="8123100" cy="1588500"/>
          </a:xfrm>
          <a:prstGeom prst="rect">
            <a:avLst/>
          </a:prstGeom>
        </p:spPr>
        <p:txBody>
          <a:bodyPr lIns="91425" tIns="91425" rIns="91425" bIns="91425" anchor="b" anchorCtr="0">
            <a:noAutofit/>
          </a:bodyPr>
          <a:lstStyle/>
          <a:p>
            <a:pPr lvl="0">
              <a:spcBef>
                <a:spcPts val="0"/>
              </a:spcBef>
              <a:buNone/>
            </a:pPr>
            <a:r>
              <a:rPr lang="en" b="1" dirty="0">
                <a:latin typeface="Lato"/>
                <a:ea typeface="Lato"/>
                <a:cs typeface="Lato"/>
                <a:sym typeface="Lato"/>
              </a:rPr>
              <a:t>From Fossils to Phylogenies</a:t>
            </a:r>
          </a:p>
        </p:txBody>
      </p:sp>
      <p:sp>
        <p:nvSpPr>
          <p:cNvPr id="60" name="Shape 60"/>
          <p:cNvSpPr txBox="1">
            <a:spLocks noGrp="1"/>
          </p:cNvSpPr>
          <p:nvPr>
            <p:ph type="subTitle" idx="1"/>
          </p:nvPr>
        </p:nvSpPr>
        <p:spPr>
          <a:xfrm>
            <a:off x="510450" y="3182312"/>
            <a:ext cx="8123100" cy="630000"/>
          </a:xfrm>
          <a:prstGeom prst="rect">
            <a:avLst/>
          </a:prstGeom>
        </p:spPr>
        <p:txBody>
          <a:bodyPr lIns="91425" tIns="91425" rIns="91425" bIns="91425" anchor="t" anchorCtr="0">
            <a:noAutofit/>
          </a:bodyPr>
          <a:lstStyle/>
          <a:p>
            <a:pPr lvl="0">
              <a:spcBef>
                <a:spcPts val="0"/>
              </a:spcBef>
              <a:buNone/>
            </a:pPr>
            <a:r>
              <a:rPr lang="en" dirty="0">
                <a:latin typeface="Nobile"/>
                <a:ea typeface="Nobile"/>
                <a:cs typeface="Nobile"/>
                <a:sym typeface="Nobile"/>
              </a:rPr>
              <a:t>Dane Besser and Baylee Goodwin</a:t>
            </a:r>
          </a:p>
          <a:p>
            <a:pPr lvl="0">
              <a:spcBef>
                <a:spcPts val="0"/>
              </a:spcBef>
              <a:buNone/>
            </a:pPr>
            <a:r>
              <a:rPr lang="en" dirty="0">
                <a:latin typeface="Nobile"/>
                <a:ea typeface="Nobile"/>
                <a:cs typeface="Nobile"/>
                <a:sym typeface="Nobile"/>
              </a:rPr>
              <a:t>In the laboratory of Stephen Ramsey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latin typeface="Lato"/>
                <a:ea typeface="Lato"/>
                <a:cs typeface="Lato"/>
                <a:sym typeface="Lato"/>
              </a:rPr>
              <a:t>BLAST</a:t>
            </a:r>
            <a:r>
              <a:rPr lang="en"/>
              <a:t> </a:t>
            </a:r>
            <a:r>
              <a:rPr lang="en">
                <a:latin typeface="Lato"/>
                <a:ea typeface="Lato"/>
                <a:cs typeface="Lato"/>
                <a:sym typeface="Lato"/>
              </a:rPr>
              <a:t>Activity</a:t>
            </a:r>
          </a:p>
        </p:txBody>
      </p:sp>
      <p:sp>
        <p:nvSpPr>
          <p:cNvPr id="119" name="Shape 119"/>
          <p:cNvSpPr txBox="1">
            <a:spLocks noGrp="1"/>
          </p:cNvSpPr>
          <p:nvPr>
            <p:ph type="body" idx="1"/>
          </p:nvPr>
        </p:nvSpPr>
        <p:spPr>
          <a:xfrm>
            <a:off x="311700" y="1029000"/>
            <a:ext cx="5729400" cy="3255300"/>
          </a:xfrm>
          <a:prstGeom prst="rect">
            <a:avLst/>
          </a:prstGeom>
        </p:spPr>
        <p:txBody>
          <a:bodyPr lIns="91425" tIns="91425" rIns="91425" bIns="91425" anchor="t" anchorCtr="0">
            <a:noAutofit/>
          </a:bodyPr>
          <a:lstStyle/>
          <a:p>
            <a:pPr lvl="0" rtl="0">
              <a:spcBef>
                <a:spcPts val="0"/>
              </a:spcBef>
              <a:buClr>
                <a:schemeClr val="dk1"/>
              </a:buClr>
              <a:buSzPct val="78571"/>
              <a:buFont typeface="Arial"/>
              <a:buNone/>
            </a:pPr>
            <a:r>
              <a:rPr lang="en" sz="1400">
                <a:latin typeface="Nobile"/>
                <a:ea typeface="Nobile"/>
                <a:cs typeface="Nobile"/>
                <a:sym typeface="Nobile"/>
              </a:rPr>
              <a:t>Students will use BLAST to identify proteins that are evolutionarily related across species. BLAST is an important bioinformatics tool connecting databases that contain partial and full gene sequences for both extinct and modern species. </a:t>
            </a:r>
          </a:p>
          <a:p>
            <a:pPr marL="457200" lvl="0" indent="-317500" rtl="0">
              <a:spcBef>
                <a:spcPts val="0"/>
              </a:spcBef>
              <a:buSzPct val="100000"/>
              <a:buFont typeface="Nobile"/>
              <a:buChar char="➢"/>
            </a:pPr>
            <a:r>
              <a:rPr lang="en" sz="1400">
                <a:latin typeface="Nobile"/>
                <a:ea typeface="Nobile"/>
                <a:cs typeface="Nobile"/>
                <a:sym typeface="Nobile"/>
              </a:rPr>
              <a:t>Understand how phylogenetic trees depict evolutionary relationships</a:t>
            </a:r>
          </a:p>
          <a:p>
            <a:pPr marL="457200" lvl="0" indent="-317500" rtl="0">
              <a:spcBef>
                <a:spcPts val="0"/>
              </a:spcBef>
              <a:buSzPct val="100000"/>
              <a:buFont typeface="Nobile"/>
              <a:buChar char="➢"/>
            </a:pPr>
            <a:r>
              <a:rPr lang="en" sz="1400">
                <a:latin typeface="Nobile"/>
                <a:ea typeface="Nobile"/>
                <a:cs typeface="Nobile"/>
                <a:sym typeface="Nobile"/>
              </a:rPr>
              <a:t>Understand how the bioinformatics tool BLAST enables the identification of evolutionarily related proteins in different species (orthologs)</a:t>
            </a:r>
          </a:p>
          <a:p>
            <a:pPr marL="457200" lvl="0" indent="-317500" rtl="0">
              <a:lnSpc>
                <a:spcPct val="115000"/>
              </a:lnSpc>
              <a:spcBef>
                <a:spcPts val="0"/>
              </a:spcBef>
              <a:spcAft>
                <a:spcPts val="0"/>
              </a:spcAft>
              <a:buSzPct val="100000"/>
              <a:buFont typeface="Nobile"/>
              <a:buChar char="➢"/>
            </a:pPr>
            <a:r>
              <a:rPr lang="en" sz="1400">
                <a:latin typeface="Nobile"/>
                <a:ea typeface="Nobile"/>
                <a:cs typeface="Nobile"/>
                <a:sym typeface="Nobile"/>
              </a:rPr>
              <a:t>Analyze the results from a BLAST analysis to assess consistency with a current phylogenetic tree for various animal species groups.</a:t>
            </a:r>
          </a:p>
          <a:p>
            <a:pPr lvl="0">
              <a:spcBef>
                <a:spcPts val="0"/>
              </a:spcBef>
              <a:buClr>
                <a:schemeClr val="dk1"/>
              </a:buClr>
              <a:buSzPct val="78571"/>
              <a:buFont typeface="Arial"/>
              <a:buNone/>
            </a:pPr>
            <a:endParaRPr sz="1400"/>
          </a:p>
        </p:txBody>
      </p:sp>
      <p:pic>
        <p:nvPicPr>
          <p:cNvPr id="120" name="Shape 120" descr="BLAST and Phylogenetic Tree on Vimeo"/>
          <p:cNvPicPr preferRelativeResize="0"/>
          <p:nvPr/>
        </p:nvPicPr>
        <p:blipFill rotWithShape="1">
          <a:blip r:embed="rId3">
            <a:alphaModFix/>
          </a:blip>
          <a:srcRect l="3411" t="11273" r="15557" b="3837"/>
          <a:stretch/>
        </p:blipFill>
        <p:spPr>
          <a:xfrm>
            <a:off x="6041174" y="1519599"/>
            <a:ext cx="3021974" cy="1780799"/>
          </a:xfrm>
          <a:prstGeom prst="rect">
            <a:avLst/>
          </a:prstGeom>
          <a:noFill/>
          <a:ln>
            <a:noFill/>
          </a:ln>
        </p:spPr>
      </p:pic>
      <p:sp>
        <p:nvSpPr>
          <p:cNvPr id="121" name="Shape 121"/>
          <p:cNvSpPr txBox="1"/>
          <p:nvPr/>
        </p:nvSpPr>
        <p:spPr>
          <a:xfrm>
            <a:off x="6204275" y="3688025"/>
            <a:ext cx="2688900" cy="9498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Clr>
                <a:schemeClr val="dk1"/>
              </a:buClr>
              <a:buSzPct val="91666"/>
              <a:buFont typeface="Arial"/>
              <a:buNone/>
            </a:pPr>
            <a:r>
              <a:rPr lang="en" sz="1200" dirty="0">
                <a:solidFill>
                  <a:schemeClr val="accent3"/>
                </a:solidFill>
                <a:latin typeface="Nobile"/>
                <a:ea typeface="Nobile"/>
                <a:cs typeface="Nobile"/>
                <a:sym typeface="Nobile"/>
              </a:rPr>
              <a:t>On your laptops, please open the document titled “</a:t>
            </a:r>
            <a:r>
              <a:rPr lang="en-US" sz="1200" dirty="0">
                <a:solidFill>
                  <a:schemeClr val="accent3"/>
                </a:solidFill>
                <a:latin typeface="Nobile"/>
                <a:ea typeface="Nobile"/>
                <a:cs typeface="Nobile"/>
                <a:sym typeface="Nobile"/>
              </a:rPr>
              <a:t>BLAST Activity- Student Edition</a:t>
            </a:r>
            <a:r>
              <a:rPr lang="en" sz="1200" dirty="0">
                <a:solidFill>
                  <a:schemeClr val="accent3"/>
                </a:solidFill>
                <a:latin typeface="Nobile"/>
                <a:ea typeface="Nobile"/>
                <a:cs typeface="Nobile"/>
                <a:sym typeface="Nobile"/>
              </a:rPr>
              <a:t>” and we will go through the activity with you.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a:latin typeface="Lato"/>
                <a:ea typeface="Lato"/>
                <a:cs typeface="Lato"/>
                <a:sym typeface="Lato"/>
              </a:rPr>
              <a:t>BLAST Activity- Supplementary Material</a:t>
            </a:r>
            <a:r>
              <a:rPr lang="en"/>
              <a:t> </a:t>
            </a:r>
          </a:p>
          <a:p>
            <a:pPr lvl="0">
              <a:spcBef>
                <a:spcPts val="0"/>
              </a:spcBef>
              <a:buNone/>
            </a:pPr>
            <a:endParaRPr/>
          </a:p>
        </p:txBody>
      </p:sp>
      <p:sp>
        <p:nvSpPr>
          <p:cNvPr id="127" name="Shape 12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 sz="1400">
                <a:latin typeface="Nobile"/>
                <a:ea typeface="Nobile"/>
                <a:cs typeface="Nobile"/>
                <a:sym typeface="Nobile"/>
              </a:rPr>
              <a:t>For this activity, a few examples of supplementary materials that will be provided are:</a:t>
            </a:r>
          </a:p>
          <a:p>
            <a:pPr marL="457200" lvl="0" indent="-317500" rtl="0">
              <a:spcBef>
                <a:spcPts val="0"/>
              </a:spcBef>
              <a:buSzPct val="100000"/>
              <a:buFont typeface="Nobile"/>
              <a:buChar char="➢"/>
            </a:pPr>
            <a:r>
              <a:rPr lang="en" sz="1400" u="sng">
                <a:solidFill>
                  <a:schemeClr val="hlink"/>
                </a:solidFill>
                <a:latin typeface="Nobile"/>
                <a:ea typeface="Nobile"/>
                <a:cs typeface="Nobile"/>
                <a:sym typeface="Nobile"/>
                <a:hlinkClick r:id="rId3"/>
              </a:rPr>
              <a:t>Comparing DNA Sequences to Understand Evolutionary Relationships with BLAST</a:t>
            </a:r>
            <a:r>
              <a:rPr lang="en" sz="1400">
                <a:latin typeface="Nobile"/>
                <a:ea typeface="Nobile"/>
                <a:cs typeface="Nobile"/>
                <a:sym typeface="Nobile"/>
              </a:rPr>
              <a:t>- This is a College Board activity that has been adapted to form the basis of the BLAST search. If teachers want to see the original document, go to page 130 of the link</a:t>
            </a:r>
          </a:p>
          <a:p>
            <a:pPr marL="457200" lvl="0" indent="-317500" rtl="0">
              <a:spcBef>
                <a:spcPts val="0"/>
              </a:spcBef>
              <a:buSzPct val="100000"/>
              <a:buFont typeface="Nobile"/>
              <a:buChar char="➢"/>
            </a:pPr>
            <a:r>
              <a:rPr lang="en" sz="1400" u="sng">
                <a:solidFill>
                  <a:schemeClr val="hlink"/>
                </a:solidFill>
                <a:latin typeface="Nobile"/>
                <a:ea typeface="Nobile"/>
                <a:cs typeface="Nobile"/>
                <a:sym typeface="Nobile"/>
                <a:hlinkClick r:id="rId4"/>
              </a:rPr>
              <a:t>How the Beak was Born</a:t>
            </a:r>
            <a:r>
              <a:rPr lang="en" sz="1400">
                <a:latin typeface="Nobile"/>
                <a:ea typeface="Nobile"/>
                <a:cs typeface="Nobile"/>
                <a:sym typeface="Nobile"/>
              </a:rPr>
              <a:t>- An example of the evolution of dinosaurs turning into chickens</a:t>
            </a:r>
          </a:p>
          <a:p>
            <a:pPr marL="457200" lvl="0" indent="-317500" rtl="0">
              <a:spcBef>
                <a:spcPts val="0"/>
              </a:spcBef>
              <a:buSzPct val="100000"/>
              <a:buFont typeface="Nobile"/>
              <a:buChar char="➢"/>
            </a:pPr>
            <a:r>
              <a:rPr lang="en" sz="1400" u="sng">
                <a:solidFill>
                  <a:schemeClr val="hlink"/>
                </a:solidFill>
                <a:latin typeface="Nobile"/>
                <a:ea typeface="Nobile"/>
                <a:cs typeface="Nobile"/>
                <a:sym typeface="Nobile"/>
                <a:hlinkClick r:id="rId5"/>
              </a:rPr>
              <a:t>Are Birds Really Dinosaurs?</a:t>
            </a:r>
            <a:r>
              <a:rPr lang="en" sz="1400">
                <a:latin typeface="Nobile"/>
                <a:ea typeface="Nobile"/>
                <a:cs typeface="Nobile"/>
                <a:sym typeface="Nobile"/>
              </a:rPr>
              <a:t>- An article debating whether or not birds are considered dinosaurs and if dinosaurs are considered birds</a:t>
            </a:r>
          </a:p>
          <a:p>
            <a:pPr lvl="0" rtl="0">
              <a:spcBef>
                <a:spcPts val="0"/>
              </a:spcBef>
              <a:buNone/>
            </a:pPr>
            <a:endParaRPr sz="1400">
              <a:latin typeface="Nobile"/>
              <a:ea typeface="Nobile"/>
              <a:cs typeface="Nobile"/>
              <a:sym typeface="Nobile"/>
            </a:endParaRPr>
          </a:p>
          <a:p>
            <a:pPr lvl="0">
              <a:spcBef>
                <a:spcPts val="0"/>
              </a:spcBef>
              <a:buNone/>
            </a:pPr>
            <a:r>
              <a:rPr lang="en" sz="1400">
                <a:latin typeface="Nobile"/>
                <a:ea typeface="Nobile"/>
                <a:cs typeface="Nobile"/>
                <a:sym typeface="Nobile"/>
              </a:rPr>
              <a:t>After completing this activity, how confident are you in your students’ ability to complete this activity?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latin typeface="Lato"/>
                <a:ea typeface="Lato"/>
                <a:cs typeface="Lato"/>
                <a:sym typeface="Lato"/>
              </a:rPr>
              <a:t>Phylogenetic Tree  Activity</a:t>
            </a:r>
          </a:p>
        </p:txBody>
      </p:sp>
      <p:sp>
        <p:nvSpPr>
          <p:cNvPr id="133" name="Shape 133"/>
          <p:cNvSpPr txBox="1">
            <a:spLocks noGrp="1"/>
          </p:cNvSpPr>
          <p:nvPr>
            <p:ph type="body" idx="1"/>
          </p:nvPr>
        </p:nvSpPr>
        <p:spPr>
          <a:xfrm>
            <a:off x="311700" y="1241775"/>
            <a:ext cx="8520600" cy="3022200"/>
          </a:xfrm>
          <a:prstGeom prst="rect">
            <a:avLst/>
          </a:prstGeom>
        </p:spPr>
        <p:txBody>
          <a:bodyPr lIns="91425" tIns="91425" rIns="91425" bIns="91425" anchor="t" anchorCtr="0">
            <a:noAutofit/>
          </a:bodyPr>
          <a:lstStyle/>
          <a:p>
            <a:pPr lvl="0" rtl="0">
              <a:lnSpc>
                <a:spcPct val="115000"/>
              </a:lnSpc>
              <a:spcBef>
                <a:spcPts val="0"/>
              </a:spcBef>
              <a:spcAft>
                <a:spcPts val="0"/>
              </a:spcAft>
              <a:buClr>
                <a:schemeClr val="dk1"/>
              </a:buClr>
              <a:buSzPct val="78571"/>
              <a:buFont typeface="Arial"/>
              <a:buNone/>
            </a:pPr>
            <a:r>
              <a:rPr lang="en" sz="1400" dirty="0">
                <a:latin typeface="Nobile"/>
                <a:ea typeface="Nobile"/>
                <a:cs typeface="Nobile"/>
                <a:sym typeface="Nobile"/>
              </a:rPr>
              <a:t>In this activity, students will be creating a phylogenetic tree depicting the evolutionary relationships among a specific set of animals. They will do this using an online program called MAB (Methods and Algorithms in Bioinformatics) Phylogeny Analysis. The learning objectives in this activity are:</a:t>
            </a:r>
          </a:p>
          <a:p>
            <a:pPr marL="457200" lvl="0" indent="-317500" rtl="0">
              <a:lnSpc>
                <a:spcPct val="150000"/>
              </a:lnSpc>
              <a:spcBef>
                <a:spcPts val="0"/>
              </a:spcBef>
              <a:spcAft>
                <a:spcPts val="0"/>
              </a:spcAft>
              <a:buSzPct val="100000"/>
              <a:buFont typeface="Nobile"/>
              <a:buChar char="➢"/>
            </a:pPr>
            <a:r>
              <a:rPr lang="en" sz="1400" dirty="0">
                <a:latin typeface="Nobile"/>
                <a:ea typeface="Nobile"/>
                <a:cs typeface="Nobile"/>
                <a:sym typeface="Nobile"/>
              </a:rPr>
              <a:t>Understand how amino acid sequences can be compared using a computer program in order to construct a phylogenetic tree</a:t>
            </a:r>
          </a:p>
          <a:p>
            <a:pPr marL="457200" lvl="0" indent="-317500" rtl="0">
              <a:lnSpc>
                <a:spcPct val="150000"/>
              </a:lnSpc>
              <a:spcBef>
                <a:spcPts val="0"/>
              </a:spcBef>
              <a:spcAft>
                <a:spcPts val="0"/>
              </a:spcAft>
              <a:buSzPct val="100000"/>
              <a:buFont typeface="Nobile"/>
              <a:buChar char="➢"/>
            </a:pPr>
            <a:r>
              <a:rPr lang="en" sz="1400" dirty="0">
                <a:latin typeface="Nobile"/>
                <a:ea typeface="Nobile"/>
                <a:cs typeface="Nobile"/>
                <a:sym typeface="Nobile"/>
              </a:rPr>
              <a:t>Learn how to obtain protein or peptide sequence data in the correct formatting </a:t>
            </a:r>
          </a:p>
          <a:p>
            <a:pPr marL="457200" lvl="0" indent="-317500" rtl="0">
              <a:lnSpc>
                <a:spcPct val="150000"/>
              </a:lnSpc>
              <a:spcBef>
                <a:spcPts val="0"/>
              </a:spcBef>
              <a:spcAft>
                <a:spcPts val="0"/>
              </a:spcAft>
              <a:buSzPct val="100000"/>
              <a:buFont typeface="Nobile"/>
              <a:buChar char="➢"/>
            </a:pPr>
            <a:r>
              <a:rPr lang="en" sz="1400" dirty="0">
                <a:latin typeface="Nobile"/>
                <a:ea typeface="Nobile"/>
                <a:cs typeface="Nobile"/>
                <a:sym typeface="Nobile"/>
              </a:rPr>
              <a:t>Understand how to interpret a phylogenetic tree </a:t>
            </a:r>
          </a:p>
          <a:p>
            <a:pPr lvl="0" rtl="0">
              <a:lnSpc>
                <a:spcPct val="115000"/>
              </a:lnSpc>
              <a:spcBef>
                <a:spcPts val="0"/>
              </a:spcBef>
              <a:spcAft>
                <a:spcPts val="0"/>
              </a:spcAft>
              <a:buNone/>
            </a:pPr>
            <a:endParaRPr sz="1400" dirty="0">
              <a:latin typeface="Nobile"/>
              <a:ea typeface="Nobile"/>
              <a:cs typeface="Nobile"/>
              <a:sym typeface="Nobile"/>
            </a:endParaRPr>
          </a:p>
          <a:p>
            <a:pPr lvl="0" rtl="0">
              <a:spcBef>
                <a:spcPts val="0"/>
              </a:spcBef>
              <a:buClr>
                <a:schemeClr val="dk1"/>
              </a:buClr>
              <a:buSzPct val="91666"/>
              <a:buFont typeface="Arial"/>
              <a:buNone/>
            </a:pPr>
            <a:r>
              <a:rPr lang="en" sz="1200" dirty="0">
                <a:latin typeface="Nobile"/>
                <a:ea typeface="Nobile"/>
                <a:cs typeface="Nobile"/>
                <a:sym typeface="Nobile"/>
              </a:rPr>
              <a:t>On your laptops, please open the document titled “</a:t>
            </a:r>
            <a:r>
              <a:rPr lang="en-US" sz="1200" dirty="0">
                <a:latin typeface="Nobile"/>
                <a:ea typeface="Nobile"/>
                <a:cs typeface="Nobile"/>
                <a:sym typeface="Nobile"/>
              </a:rPr>
              <a:t>Phylogenetic Tree Activity- Student Edition</a:t>
            </a:r>
            <a:r>
              <a:rPr lang="en" sz="1200" dirty="0">
                <a:latin typeface="Nobile"/>
                <a:ea typeface="Nobile"/>
                <a:cs typeface="Nobile"/>
                <a:sym typeface="Nobile"/>
              </a:rPr>
              <a:t>” and we will go through the activity with you.</a:t>
            </a:r>
          </a:p>
          <a:p>
            <a:pPr lvl="0" rtl="0">
              <a:lnSpc>
                <a:spcPct val="115000"/>
              </a:lnSpc>
              <a:spcBef>
                <a:spcPts val="0"/>
              </a:spcBef>
              <a:spcAft>
                <a:spcPts val="0"/>
              </a:spcAft>
              <a:buNone/>
            </a:pPr>
            <a:endParaRPr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a:latin typeface="Lato"/>
                <a:ea typeface="Lato"/>
                <a:cs typeface="Lato"/>
                <a:sym typeface="Lato"/>
              </a:rPr>
              <a:t>Phylogenetic Tree  Activity- Supplementary Material</a:t>
            </a:r>
            <a:r>
              <a:rPr lang="en"/>
              <a:t> </a:t>
            </a:r>
          </a:p>
          <a:p>
            <a:pPr lvl="0">
              <a:spcBef>
                <a:spcPts val="0"/>
              </a:spcBef>
              <a:buClr>
                <a:schemeClr val="dk1"/>
              </a:buClr>
              <a:buSzPct val="39285"/>
              <a:buFont typeface="Arial"/>
              <a:buNone/>
            </a:pPr>
            <a:endParaRPr/>
          </a:p>
          <a:p>
            <a:pPr lvl="0">
              <a:spcBef>
                <a:spcPts val="0"/>
              </a:spcBef>
              <a:buNone/>
            </a:pPr>
            <a:endParaRPr/>
          </a:p>
        </p:txBody>
      </p:sp>
      <p:sp>
        <p:nvSpPr>
          <p:cNvPr id="139" name="Shape 13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 sz="1400">
                <a:latin typeface="Nobile"/>
                <a:ea typeface="Nobile"/>
                <a:cs typeface="Nobile"/>
                <a:sym typeface="Nobile"/>
              </a:rPr>
              <a:t>For this activity a few examples of supplementary materials that will be provided are:</a:t>
            </a:r>
          </a:p>
          <a:p>
            <a:pPr marL="457200" lvl="0" indent="-317500" rtl="0">
              <a:spcBef>
                <a:spcPts val="0"/>
              </a:spcBef>
              <a:buSzPct val="100000"/>
              <a:buFont typeface="Nobile"/>
              <a:buChar char="➢"/>
            </a:pPr>
            <a:r>
              <a:rPr lang="en" sz="1400" u="sng">
                <a:solidFill>
                  <a:schemeClr val="hlink"/>
                </a:solidFill>
                <a:latin typeface="Nobile"/>
                <a:ea typeface="Nobile"/>
                <a:cs typeface="Nobile"/>
                <a:sym typeface="Nobile"/>
                <a:hlinkClick r:id="rId3"/>
              </a:rPr>
              <a:t>Was the T-rex warm blooded or cold blooded?</a:t>
            </a:r>
            <a:r>
              <a:rPr lang="en" sz="1400">
                <a:latin typeface="Nobile"/>
                <a:ea typeface="Nobile"/>
                <a:cs typeface="Nobile"/>
                <a:sym typeface="Nobile"/>
              </a:rPr>
              <a:t>- This is a link to a LA Times articles discussing how the T-rex maintained its body temperature. This is helpful when comparing the T-rex to birds and reptiles.</a:t>
            </a:r>
          </a:p>
          <a:p>
            <a:pPr marL="457200" lvl="0" indent="-317500" rtl="0">
              <a:spcBef>
                <a:spcPts val="0"/>
              </a:spcBef>
              <a:buSzPct val="100000"/>
              <a:buFont typeface="Nobile"/>
              <a:buChar char="➢"/>
            </a:pPr>
            <a:r>
              <a:rPr lang="en" sz="1400" u="sng">
                <a:solidFill>
                  <a:schemeClr val="hlink"/>
                </a:solidFill>
                <a:latin typeface="Nobile"/>
                <a:ea typeface="Nobile"/>
                <a:cs typeface="Nobile"/>
                <a:sym typeface="Nobile"/>
                <a:hlinkClick r:id="rId4"/>
              </a:rPr>
              <a:t>Skin of the T-rex</a:t>
            </a:r>
            <a:r>
              <a:rPr lang="en" sz="1400">
                <a:latin typeface="Nobile"/>
                <a:ea typeface="Nobile"/>
                <a:cs typeface="Nobile"/>
                <a:sym typeface="Nobile"/>
              </a:rPr>
              <a:t>- This is a link to another articles discussing the similarities between the T-rex, reptiles, and birds.</a:t>
            </a:r>
          </a:p>
          <a:p>
            <a:pPr marL="457200" lvl="0" indent="-317500" rtl="0">
              <a:spcBef>
                <a:spcPts val="0"/>
              </a:spcBef>
              <a:buSzPct val="100000"/>
              <a:buFont typeface="Nobile"/>
              <a:buChar char="➢"/>
            </a:pPr>
            <a:r>
              <a:rPr lang="en" sz="1400" u="sng">
                <a:solidFill>
                  <a:schemeClr val="hlink"/>
                </a:solidFill>
                <a:latin typeface="Nobile"/>
                <a:ea typeface="Nobile"/>
                <a:cs typeface="Nobile"/>
                <a:sym typeface="Nobile"/>
                <a:hlinkClick r:id="rId5"/>
              </a:rPr>
              <a:t>Understanding Phylogenies</a:t>
            </a:r>
            <a:r>
              <a:rPr lang="en" sz="1400">
                <a:latin typeface="Nobile"/>
                <a:ea typeface="Nobile"/>
                <a:cs typeface="Nobile"/>
                <a:sym typeface="Nobile"/>
              </a:rPr>
              <a:t>- This is a link to help students who are struggling to understand how phylogenetic trees work. </a:t>
            </a:r>
          </a:p>
          <a:p>
            <a:pPr lvl="0" rtl="0">
              <a:spcBef>
                <a:spcPts val="0"/>
              </a:spcBef>
              <a:buNone/>
            </a:pPr>
            <a:endParaRPr sz="1400">
              <a:latin typeface="Nobile"/>
              <a:ea typeface="Nobile"/>
              <a:cs typeface="Nobile"/>
              <a:sym typeface="Nobile"/>
            </a:endParaRPr>
          </a:p>
          <a:p>
            <a:pPr lvl="0" rtl="0">
              <a:spcBef>
                <a:spcPts val="0"/>
              </a:spcBef>
              <a:buNone/>
            </a:pPr>
            <a:r>
              <a:rPr lang="en" sz="1400">
                <a:latin typeface="Nobile"/>
                <a:ea typeface="Nobile"/>
                <a:cs typeface="Nobile"/>
                <a:sym typeface="Nobile"/>
              </a:rPr>
              <a:t>How do you plan on explaining the inaccuracies in the final phylogenetic tree to your students?</a:t>
            </a:r>
          </a:p>
          <a:p>
            <a:pPr lvl="0">
              <a:spcBef>
                <a:spcPts val="0"/>
              </a:spcBef>
              <a:buClr>
                <a:schemeClr val="dk1"/>
              </a:buClr>
              <a:buSzPct val="78571"/>
              <a:buFont typeface="Arial"/>
              <a:buNone/>
            </a:pP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latin typeface="Lato"/>
                <a:ea typeface="Lato"/>
                <a:cs typeface="Lato"/>
                <a:sym typeface="Lato"/>
              </a:rPr>
              <a:t>Case Study Activity: The Ethics of Cloning</a:t>
            </a:r>
            <a:r>
              <a:rPr lang="en"/>
              <a:t> </a:t>
            </a:r>
          </a:p>
        </p:txBody>
      </p:sp>
      <p:sp>
        <p:nvSpPr>
          <p:cNvPr id="145" name="Shape 14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400">
                <a:latin typeface="Nobile"/>
                <a:ea typeface="Nobile"/>
                <a:cs typeface="Nobile"/>
                <a:sym typeface="Nobile"/>
              </a:rPr>
              <a:t>This activity is a case study examining the ethics of potentially cloning and reintroducing dinosaurs into the world. The purpose of this activity is to engage students in a debate about scientific breakthroughs that have a lasting effect on the environment. The learning outcomes of this activity are: </a:t>
            </a:r>
          </a:p>
          <a:p>
            <a:pPr marL="457200" lvl="0" indent="-317500" rtl="0">
              <a:lnSpc>
                <a:spcPct val="150000"/>
              </a:lnSpc>
              <a:spcBef>
                <a:spcPts val="0"/>
              </a:spcBef>
              <a:spcAft>
                <a:spcPts val="0"/>
              </a:spcAft>
              <a:buSzPct val="100000"/>
              <a:buFont typeface="Nobile"/>
              <a:buChar char="➢"/>
            </a:pPr>
            <a:r>
              <a:rPr lang="en" sz="1400">
                <a:latin typeface="Nobile"/>
                <a:ea typeface="Nobile"/>
                <a:cs typeface="Nobile"/>
                <a:sym typeface="Nobile"/>
              </a:rPr>
              <a:t>To ethically argue for or against the reintroduction of dinosaurs into today’s ecosystem </a:t>
            </a:r>
          </a:p>
          <a:p>
            <a:pPr marL="457200" lvl="0" indent="-317500" rtl="0">
              <a:spcBef>
                <a:spcPts val="0"/>
              </a:spcBef>
              <a:buSzPct val="100000"/>
              <a:buFont typeface="Nobile"/>
              <a:buChar char="➢"/>
            </a:pPr>
            <a:r>
              <a:rPr lang="en" sz="1400">
                <a:latin typeface="Nobile"/>
                <a:ea typeface="Nobile"/>
                <a:cs typeface="Nobile"/>
                <a:sym typeface="Nobile"/>
              </a:rPr>
              <a:t>Employ scientific facts and knowledge in support of an argument</a:t>
            </a:r>
            <a:r>
              <a:rPr lang="en"/>
              <a:t> </a:t>
            </a:r>
          </a:p>
          <a:p>
            <a:pPr marL="457200" lvl="0" indent="-317500">
              <a:spcBef>
                <a:spcPts val="0"/>
              </a:spcBef>
              <a:buSzPct val="100000"/>
              <a:buFont typeface="Nobile"/>
              <a:buChar char="➢"/>
            </a:pPr>
            <a:r>
              <a:rPr lang="en" sz="1400">
                <a:latin typeface="Nobile"/>
                <a:ea typeface="Nobile"/>
                <a:cs typeface="Nobile"/>
                <a:sym typeface="Nobile"/>
              </a:rPr>
              <a:t>Debate the merits of a significant environmental disturbance from different stakeholders' perspectives</a:t>
            </a:r>
          </a:p>
        </p:txBody>
      </p:sp>
      <p:pic>
        <p:nvPicPr>
          <p:cNvPr id="146" name="Shape 146" descr="File:Palais de la Decouverte Tyrannosaurus rex p1050042.jpg ..."/>
          <p:cNvPicPr preferRelativeResize="0"/>
          <p:nvPr/>
        </p:nvPicPr>
        <p:blipFill>
          <a:blip r:embed="rId3">
            <a:alphaModFix/>
          </a:blip>
          <a:stretch>
            <a:fillRect/>
          </a:stretch>
        </p:blipFill>
        <p:spPr>
          <a:xfrm>
            <a:off x="3427124" y="3547925"/>
            <a:ext cx="2289750" cy="14807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latin typeface="Lato"/>
                <a:ea typeface="Lato"/>
                <a:cs typeface="Lato"/>
                <a:sym typeface="Lato"/>
              </a:rPr>
              <a:t>Case Study Activity- Supplementary Material</a:t>
            </a:r>
            <a:r>
              <a:rPr lang="en"/>
              <a:t> </a:t>
            </a:r>
          </a:p>
        </p:txBody>
      </p:sp>
      <p:sp>
        <p:nvSpPr>
          <p:cNvPr id="152" name="Shape 15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 sz="1400">
                <a:latin typeface="Nobile"/>
                <a:ea typeface="Nobile"/>
                <a:cs typeface="Nobile"/>
                <a:sym typeface="Nobile"/>
              </a:rPr>
              <a:t>For this activity a few examples of supplementary materials that will be provided are:</a:t>
            </a:r>
          </a:p>
          <a:p>
            <a:pPr marL="457200" lvl="0" indent="-317500" rtl="0">
              <a:spcBef>
                <a:spcPts val="0"/>
              </a:spcBef>
              <a:buSzPct val="100000"/>
              <a:buFont typeface="Nobile"/>
              <a:buChar char="➢"/>
            </a:pPr>
            <a:r>
              <a:rPr lang="en" sz="1400" u="sng">
                <a:solidFill>
                  <a:schemeClr val="hlink"/>
                </a:solidFill>
                <a:latin typeface="Nobile"/>
                <a:ea typeface="Nobile"/>
                <a:cs typeface="Nobile"/>
                <a:sym typeface="Nobile"/>
                <a:hlinkClick r:id="rId3"/>
              </a:rPr>
              <a:t>Should Dinosaurs be “Cloned”?</a:t>
            </a:r>
            <a:r>
              <a:rPr lang="en" sz="1400">
                <a:latin typeface="Nobile"/>
                <a:ea typeface="Nobile"/>
                <a:cs typeface="Nobile"/>
                <a:sym typeface="Nobile"/>
              </a:rPr>
              <a:t>- This is a National Education Association activity that we adapted for the theme of our curriculum</a:t>
            </a:r>
          </a:p>
          <a:p>
            <a:pPr marL="457200" lvl="0" indent="-317500" rtl="0">
              <a:spcBef>
                <a:spcPts val="0"/>
              </a:spcBef>
              <a:buSzPct val="100000"/>
              <a:buFont typeface="Nobile"/>
              <a:buChar char="➢"/>
            </a:pPr>
            <a:r>
              <a:rPr lang="en" sz="1400" u="sng">
                <a:solidFill>
                  <a:schemeClr val="hlink"/>
                </a:solidFill>
                <a:latin typeface="Nobile"/>
                <a:ea typeface="Nobile"/>
                <a:cs typeface="Nobile"/>
                <a:sym typeface="Nobile"/>
                <a:hlinkClick r:id="rId4"/>
              </a:rPr>
              <a:t>Dinosaur into a Chicken</a:t>
            </a:r>
            <a:r>
              <a:rPr lang="en" sz="1400">
                <a:latin typeface="Nobile"/>
                <a:ea typeface="Nobile"/>
                <a:cs typeface="Nobile"/>
                <a:sym typeface="Nobile"/>
              </a:rPr>
              <a:t>- This is an article describing a potential application of cloning dinosaurs from the famed paleontologist Jack Horner</a:t>
            </a:r>
          </a:p>
          <a:p>
            <a:pPr lvl="0" rtl="0">
              <a:spcBef>
                <a:spcPts val="0"/>
              </a:spcBef>
              <a:buNone/>
            </a:pPr>
            <a:endParaRPr sz="1400">
              <a:latin typeface="Nobile"/>
              <a:ea typeface="Nobile"/>
              <a:cs typeface="Nobile"/>
              <a:sym typeface="Nobile"/>
            </a:endParaRPr>
          </a:p>
          <a:p>
            <a:pPr lvl="0" rtl="0">
              <a:spcBef>
                <a:spcPts val="0"/>
              </a:spcBef>
              <a:buNone/>
            </a:pPr>
            <a:endParaRPr sz="1400">
              <a:latin typeface="Nobile"/>
              <a:ea typeface="Nobile"/>
              <a:cs typeface="Nobile"/>
              <a:sym typeface="Nobile"/>
            </a:endParaRPr>
          </a:p>
          <a:p>
            <a:pPr lvl="0" rtl="0">
              <a:spcBef>
                <a:spcPts val="0"/>
              </a:spcBef>
              <a:buNone/>
            </a:pPr>
            <a:r>
              <a:rPr lang="en" sz="1400">
                <a:latin typeface="Nobile"/>
                <a:ea typeface="Nobile"/>
                <a:cs typeface="Nobile"/>
                <a:sym typeface="Nobile"/>
              </a:rPr>
              <a:t>Given that you know your students better than us, do you believe that students should be “Judges” in this case study, or should there be a “Jury” to make this decision?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latin typeface="Lato"/>
                <a:ea typeface="Lato"/>
                <a:cs typeface="Lato"/>
                <a:sym typeface="Lato"/>
              </a:rPr>
              <a:t>Questions or Suggestions?</a:t>
            </a:r>
            <a:r>
              <a:rPr lang="en"/>
              <a:t>	</a:t>
            </a:r>
          </a:p>
        </p:txBody>
      </p:sp>
      <p:sp>
        <p:nvSpPr>
          <p:cNvPr id="158" name="Shape 15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400">
                <a:latin typeface="Nobile"/>
                <a:ea typeface="Nobile"/>
                <a:cs typeface="Nobile"/>
                <a:sym typeface="Nobile"/>
              </a:rPr>
              <a:t>If you have any questions or suggestions on the material, activities, documents, or powerpoints please feel free to ask now.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latin typeface="Lato"/>
                <a:ea typeface="Lato"/>
                <a:cs typeface="Lato"/>
                <a:sym typeface="Lato"/>
              </a:rPr>
              <a:t>Please take our survey</a:t>
            </a:r>
          </a:p>
        </p:txBody>
      </p:sp>
      <p:sp>
        <p:nvSpPr>
          <p:cNvPr id="164" name="Shape 16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400">
                <a:latin typeface="Nobile"/>
                <a:ea typeface="Nobile"/>
                <a:cs typeface="Nobile"/>
                <a:sym typeface="Nobile"/>
              </a:rPr>
              <a:t>We still have over a month to work on our curriculum, since it is not finalized and we can still make changes. Our team would love to hear back from you on what you think will work well or not. After all, you know the students and timeframe better than us! You can take our survey right away or wait until later if you want time to think it over. </a:t>
            </a:r>
          </a:p>
          <a:p>
            <a:pPr lvl="0">
              <a:spcBef>
                <a:spcPts val="0"/>
              </a:spcBef>
              <a:buNone/>
            </a:pPr>
            <a:r>
              <a:rPr lang="en" sz="1400" u="sng">
                <a:solidFill>
                  <a:schemeClr val="hlink"/>
                </a:solidFill>
                <a:latin typeface="Nobile"/>
                <a:ea typeface="Nobile"/>
                <a:cs typeface="Nobile"/>
                <a:sym typeface="Nobile"/>
                <a:hlinkClick r:id="rId3"/>
              </a:rPr>
              <a:t>Dinosaur Bioinformatics Curriculum Survey</a:t>
            </a:r>
          </a:p>
          <a:p>
            <a:pPr lvl="0">
              <a:spcBef>
                <a:spcPts val="0"/>
              </a:spcBef>
              <a:buNone/>
            </a:pPr>
            <a:r>
              <a:rPr lang="en" sz="1400" u="sng">
                <a:solidFill>
                  <a:schemeClr val="hlink"/>
                </a:solidFill>
                <a:latin typeface="Nobile"/>
                <a:ea typeface="Nobile"/>
                <a:cs typeface="Nobile"/>
                <a:sym typeface="Nobile"/>
                <a:hlinkClick r:id="rId3"/>
              </a:rPr>
              <a:t>https://www.surveymonkey.com/r/GGMVLW3</a:t>
            </a:r>
          </a:p>
          <a:p>
            <a:pPr lvl="0">
              <a:spcBef>
                <a:spcPts val="0"/>
              </a:spcBef>
              <a:buNone/>
            </a:pPr>
            <a:endParaRPr sz="1400">
              <a:latin typeface="Nobile"/>
              <a:ea typeface="Nobile"/>
              <a:cs typeface="Nobile"/>
              <a:sym typeface="Nobile"/>
            </a:endParaRPr>
          </a:p>
          <a:p>
            <a:pPr lvl="0">
              <a:spcBef>
                <a:spcPts val="0"/>
              </a:spcBef>
              <a:buNone/>
            </a:pP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latin typeface="Lato"/>
                <a:ea typeface="Lato"/>
                <a:cs typeface="Lato"/>
                <a:sym typeface="Lato"/>
              </a:rPr>
              <a:t>Who are we?</a:t>
            </a:r>
          </a:p>
        </p:txBody>
      </p:sp>
      <p:sp>
        <p:nvSpPr>
          <p:cNvPr id="66" name="Shape 6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400" b="1">
                <a:latin typeface="Nobile"/>
                <a:ea typeface="Nobile"/>
                <a:cs typeface="Nobile"/>
                <a:sym typeface="Nobile"/>
              </a:rPr>
              <a:t>Professor Stephen Ramsey</a:t>
            </a:r>
          </a:p>
          <a:p>
            <a:pPr lvl="0" indent="457200" rtl="0">
              <a:spcBef>
                <a:spcPts val="0"/>
              </a:spcBef>
              <a:buNone/>
            </a:pPr>
            <a:r>
              <a:rPr lang="en" sz="1400">
                <a:latin typeface="Nobile"/>
                <a:ea typeface="Nobile"/>
                <a:cs typeface="Nobile"/>
                <a:sym typeface="Nobile"/>
              </a:rPr>
              <a:t>Ph.D. from University of Maryland, faculty in Biomedical Sciences.</a:t>
            </a:r>
          </a:p>
          <a:p>
            <a:pPr lvl="0">
              <a:spcBef>
                <a:spcPts val="0"/>
              </a:spcBef>
              <a:buNone/>
            </a:pPr>
            <a:r>
              <a:rPr lang="en" sz="1400" b="1">
                <a:latin typeface="Nobile"/>
                <a:ea typeface="Nobile"/>
                <a:cs typeface="Nobile"/>
                <a:sym typeface="Nobile"/>
              </a:rPr>
              <a:t>Baylee Goodwin </a:t>
            </a:r>
          </a:p>
          <a:p>
            <a:pPr lvl="0" indent="457200" rtl="0">
              <a:spcBef>
                <a:spcPts val="0"/>
              </a:spcBef>
              <a:buNone/>
            </a:pPr>
            <a:r>
              <a:rPr lang="en" sz="1400">
                <a:latin typeface="Nobile"/>
                <a:ea typeface="Nobile"/>
                <a:cs typeface="Nobile"/>
                <a:sym typeface="Nobile"/>
              </a:rPr>
              <a:t>Undergraduate at OSU studying Zoology; career goal is to work in wildlife conservation.</a:t>
            </a:r>
          </a:p>
          <a:p>
            <a:pPr lvl="0" rtl="0">
              <a:spcBef>
                <a:spcPts val="0"/>
              </a:spcBef>
              <a:buNone/>
            </a:pPr>
            <a:r>
              <a:rPr lang="en" sz="1400" b="1">
                <a:latin typeface="Nobile"/>
                <a:ea typeface="Nobile"/>
                <a:cs typeface="Nobile"/>
                <a:sym typeface="Nobile"/>
              </a:rPr>
              <a:t>Dane Besser</a:t>
            </a:r>
          </a:p>
          <a:p>
            <a:pPr lvl="0" indent="457200" rtl="0">
              <a:spcBef>
                <a:spcPts val="0"/>
              </a:spcBef>
              <a:buNone/>
            </a:pPr>
            <a:r>
              <a:rPr lang="en" sz="1400">
                <a:latin typeface="Nobile"/>
                <a:ea typeface="Nobile"/>
                <a:cs typeface="Nobile"/>
                <a:sym typeface="Nobile"/>
              </a:rPr>
              <a:t>Undergraduate at OSU studying Biology with a focus in Genetics; career goal is to become a genetic counselor. </a:t>
            </a:r>
          </a:p>
          <a:p>
            <a:pPr lvl="0">
              <a:spcBef>
                <a:spcPts val="0"/>
              </a:spcBef>
              <a:buNone/>
            </a:pPr>
            <a:endParaRPr sz="1400"/>
          </a:p>
        </p:txBody>
      </p:sp>
      <p:pic>
        <p:nvPicPr>
          <p:cNvPr id="67" name="Shape 67" descr="File:Oregon State University logo.png - Wikimedia Commons"/>
          <p:cNvPicPr preferRelativeResize="0"/>
          <p:nvPr/>
        </p:nvPicPr>
        <p:blipFill rotWithShape="1">
          <a:blip r:embed="rId3">
            <a:alphaModFix/>
          </a:blip>
          <a:srcRect l="58542"/>
          <a:stretch/>
        </p:blipFill>
        <p:spPr>
          <a:xfrm>
            <a:off x="7541599" y="91575"/>
            <a:ext cx="1528399" cy="11346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latin typeface="Lato"/>
                <a:ea typeface="Lato"/>
                <a:cs typeface="Lato"/>
                <a:sym typeface="Lato"/>
              </a:rPr>
              <a:t>What is Bioinformatics? Why is it important?</a:t>
            </a:r>
          </a:p>
        </p:txBody>
      </p:sp>
      <p:sp>
        <p:nvSpPr>
          <p:cNvPr id="73" name="Shape 73"/>
          <p:cNvSpPr txBox="1">
            <a:spLocks noGrp="1"/>
          </p:cNvSpPr>
          <p:nvPr>
            <p:ph type="body" idx="1"/>
          </p:nvPr>
        </p:nvSpPr>
        <p:spPr>
          <a:xfrm>
            <a:off x="311700" y="1152475"/>
            <a:ext cx="4038300" cy="3416400"/>
          </a:xfrm>
          <a:prstGeom prst="rect">
            <a:avLst/>
          </a:prstGeom>
        </p:spPr>
        <p:txBody>
          <a:bodyPr lIns="91425" tIns="91425" rIns="91425" bIns="91425" anchor="t" anchorCtr="0">
            <a:noAutofit/>
          </a:bodyPr>
          <a:lstStyle/>
          <a:p>
            <a:pPr lvl="0">
              <a:spcBef>
                <a:spcPts val="0"/>
              </a:spcBef>
              <a:buNone/>
            </a:pPr>
            <a:r>
              <a:rPr lang="en" sz="1400">
                <a:latin typeface="Nobile"/>
                <a:ea typeface="Nobile"/>
                <a:cs typeface="Nobile"/>
                <a:sym typeface="Nobile"/>
              </a:rPr>
              <a:t>Bioinformatics is a field of science that blends biology, computer science, statistics, and mathematics in the systematic analysis of biological data and information. Two example tools:</a:t>
            </a:r>
          </a:p>
          <a:p>
            <a:pPr marL="457200" lvl="0" indent="-317500" rtl="0">
              <a:spcBef>
                <a:spcPts val="0"/>
              </a:spcBef>
              <a:buSzPct val="100000"/>
              <a:buFont typeface="Nobile"/>
              <a:buChar char="●"/>
            </a:pPr>
            <a:r>
              <a:rPr lang="en" sz="1400">
                <a:latin typeface="Nobile"/>
                <a:ea typeface="Nobile"/>
                <a:cs typeface="Nobile"/>
                <a:sym typeface="Nobile"/>
              </a:rPr>
              <a:t>BLAST- Basic Local Alignment Search Tool</a:t>
            </a:r>
          </a:p>
          <a:p>
            <a:pPr marL="457200" lvl="0" indent="-317500" rtl="0">
              <a:spcBef>
                <a:spcPts val="0"/>
              </a:spcBef>
              <a:buSzPct val="100000"/>
              <a:buFont typeface="Nobile"/>
              <a:buChar char="●"/>
            </a:pPr>
            <a:r>
              <a:rPr lang="en" sz="1400">
                <a:latin typeface="Nobile"/>
                <a:ea typeface="Nobile"/>
                <a:cs typeface="Nobile"/>
                <a:sym typeface="Nobile"/>
              </a:rPr>
              <a:t>MAB (Methods and Algorithms in Bioinformatics) Phylogenetic Analysis </a:t>
            </a:r>
          </a:p>
          <a:p>
            <a:pPr lvl="0">
              <a:spcBef>
                <a:spcPts val="0"/>
              </a:spcBef>
              <a:buNone/>
            </a:pPr>
            <a:endParaRPr sz="1200"/>
          </a:p>
        </p:txBody>
      </p:sp>
      <p:pic>
        <p:nvPicPr>
          <p:cNvPr id="74" name="Shape 74" descr="Free vector graphic: Computer, Desktop, Workstation - Free Image ..."/>
          <p:cNvPicPr preferRelativeResize="0"/>
          <p:nvPr/>
        </p:nvPicPr>
        <p:blipFill>
          <a:blip r:embed="rId3">
            <a:alphaModFix/>
          </a:blip>
          <a:stretch>
            <a:fillRect/>
          </a:stretch>
        </p:blipFill>
        <p:spPr>
          <a:xfrm>
            <a:off x="4426200" y="2675454"/>
            <a:ext cx="2889525" cy="1893225"/>
          </a:xfrm>
          <a:prstGeom prst="rect">
            <a:avLst/>
          </a:prstGeom>
          <a:noFill/>
          <a:ln>
            <a:noFill/>
          </a:ln>
        </p:spPr>
      </p:pic>
      <p:pic>
        <p:nvPicPr>
          <p:cNvPr id="75" name="Shape 75" descr="Dna - Free images on Pixabay"/>
          <p:cNvPicPr preferRelativeResize="0"/>
          <p:nvPr/>
        </p:nvPicPr>
        <p:blipFill>
          <a:blip r:embed="rId4">
            <a:alphaModFix/>
          </a:blip>
          <a:stretch>
            <a:fillRect/>
          </a:stretch>
        </p:blipFill>
        <p:spPr>
          <a:xfrm>
            <a:off x="4860100" y="2845899"/>
            <a:ext cx="719799" cy="684624"/>
          </a:xfrm>
          <a:prstGeom prst="rect">
            <a:avLst/>
          </a:prstGeom>
          <a:noFill/>
          <a:ln>
            <a:noFill/>
          </a:ln>
        </p:spPr>
      </p:pic>
      <p:pic>
        <p:nvPicPr>
          <p:cNvPr id="76" name="Shape 76"/>
          <p:cNvPicPr preferRelativeResize="0"/>
          <p:nvPr/>
        </p:nvPicPr>
        <p:blipFill>
          <a:blip r:embed="rId5">
            <a:alphaModFix/>
          </a:blip>
          <a:stretch>
            <a:fillRect/>
          </a:stretch>
        </p:blipFill>
        <p:spPr>
          <a:xfrm>
            <a:off x="6051000" y="941512"/>
            <a:ext cx="2857500" cy="1704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642000"/>
          </a:xfrm>
          <a:prstGeom prst="rect">
            <a:avLst/>
          </a:prstGeom>
        </p:spPr>
        <p:txBody>
          <a:bodyPr lIns="91425" tIns="91425" rIns="91425" bIns="91425" anchor="t" anchorCtr="0">
            <a:noAutofit/>
          </a:bodyPr>
          <a:lstStyle/>
          <a:p>
            <a:pPr lvl="0">
              <a:spcBef>
                <a:spcPts val="0"/>
              </a:spcBef>
              <a:buNone/>
            </a:pPr>
            <a:r>
              <a:rPr lang="en">
                <a:latin typeface="Lato"/>
                <a:ea typeface="Lato"/>
                <a:cs typeface="Lato"/>
                <a:sym typeface="Lato"/>
              </a:rPr>
              <a:t>Our Project: From Fossils to Phylogenies </a:t>
            </a:r>
          </a:p>
        </p:txBody>
      </p:sp>
      <p:sp>
        <p:nvSpPr>
          <p:cNvPr id="82" name="Shape 82"/>
          <p:cNvSpPr txBox="1">
            <a:spLocks noGrp="1"/>
          </p:cNvSpPr>
          <p:nvPr>
            <p:ph type="body" idx="1"/>
          </p:nvPr>
        </p:nvSpPr>
        <p:spPr>
          <a:xfrm>
            <a:off x="311700" y="1087025"/>
            <a:ext cx="8520600" cy="3075300"/>
          </a:xfrm>
          <a:prstGeom prst="rect">
            <a:avLst/>
          </a:prstGeom>
        </p:spPr>
        <p:txBody>
          <a:bodyPr lIns="91425" tIns="91425" rIns="91425" bIns="91425" anchor="t" anchorCtr="0">
            <a:noAutofit/>
          </a:bodyPr>
          <a:lstStyle/>
          <a:p>
            <a:pPr marL="457200" lvl="0" indent="-317500" rtl="0">
              <a:lnSpc>
                <a:spcPct val="200000"/>
              </a:lnSpc>
              <a:spcBef>
                <a:spcPts val="0"/>
              </a:spcBef>
              <a:spcAft>
                <a:spcPts val="0"/>
              </a:spcAft>
              <a:buSzPct val="100000"/>
              <a:buFont typeface="Nobile"/>
              <a:buChar char="❖"/>
            </a:pPr>
            <a:r>
              <a:rPr lang="en" sz="1400" dirty="0">
                <a:latin typeface="Nobile"/>
                <a:ea typeface="Nobile"/>
                <a:cs typeface="Nobile"/>
                <a:sym typeface="Nobile"/>
              </a:rPr>
              <a:t>Unifying Theme: Dinosaurs</a:t>
            </a:r>
          </a:p>
          <a:p>
            <a:pPr marL="914400" lvl="0" indent="-317500" rtl="0">
              <a:lnSpc>
                <a:spcPct val="150000"/>
              </a:lnSpc>
              <a:spcBef>
                <a:spcPts val="0"/>
              </a:spcBef>
              <a:spcAft>
                <a:spcPts val="0"/>
              </a:spcAft>
              <a:buSzPct val="100000"/>
              <a:buFont typeface="Nobile"/>
              <a:buAutoNum type="arabicPeriod"/>
            </a:pPr>
            <a:r>
              <a:rPr lang="en" sz="1400" u="sng" dirty="0">
                <a:latin typeface="Nobile"/>
                <a:ea typeface="Nobile"/>
                <a:cs typeface="Nobile"/>
                <a:sym typeface="Nobile"/>
              </a:rPr>
              <a:t>Case Study Activity</a:t>
            </a:r>
            <a:r>
              <a:rPr lang="en" sz="1400" dirty="0">
                <a:latin typeface="Nobile"/>
                <a:ea typeface="Nobile"/>
                <a:cs typeface="Nobile"/>
                <a:sym typeface="Nobile"/>
              </a:rPr>
              <a:t>- A case study on the ethics of cloning dinosaurs. This gives the students the ability to discuss and debate the ethics of scientific endeavors.</a:t>
            </a:r>
          </a:p>
          <a:p>
            <a:pPr marL="914400" lvl="0" indent="-317500" rtl="0">
              <a:lnSpc>
                <a:spcPct val="150000"/>
              </a:lnSpc>
              <a:spcBef>
                <a:spcPts val="0"/>
              </a:spcBef>
              <a:spcAft>
                <a:spcPts val="0"/>
              </a:spcAft>
              <a:buSzPct val="100000"/>
              <a:buFont typeface="Nobile"/>
              <a:buAutoNum type="arabicPeriod"/>
            </a:pPr>
            <a:r>
              <a:rPr lang="en" sz="1400" u="sng" dirty="0">
                <a:latin typeface="Nobile"/>
                <a:ea typeface="Nobile"/>
                <a:cs typeface="Nobile"/>
                <a:sym typeface="Nobile"/>
              </a:rPr>
              <a:t>Mass Spectrometry Activity</a:t>
            </a:r>
            <a:r>
              <a:rPr lang="en" sz="1400" dirty="0">
                <a:latin typeface="Nobile"/>
                <a:ea typeface="Nobile"/>
                <a:cs typeface="Nobile"/>
                <a:sym typeface="Nobile"/>
              </a:rPr>
              <a:t>- Using analytical chemistry methods to analyze protein fragments from the fossil of a T-rex.</a:t>
            </a:r>
          </a:p>
          <a:p>
            <a:pPr marL="914400" lvl="0" indent="-317500" rtl="0">
              <a:lnSpc>
                <a:spcPct val="150000"/>
              </a:lnSpc>
              <a:spcBef>
                <a:spcPts val="0"/>
              </a:spcBef>
              <a:spcAft>
                <a:spcPts val="0"/>
              </a:spcAft>
              <a:buSzPct val="100000"/>
              <a:buFont typeface="Nobile"/>
              <a:buAutoNum type="arabicPeriod"/>
            </a:pPr>
            <a:r>
              <a:rPr lang="en" sz="1400" u="sng" dirty="0">
                <a:latin typeface="Nobile"/>
                <a:ea typeface="Nobile"/>
                <a:cs typeface="Nobile"/>
                <a:sym typeface="Nobile"/>
              </a:rPr>
              <a:t>BLAST Activity</a:t>
            </a:r>
            <a:r>
              <a:rPr lang="en" sz="1400" dirty="0">
                <a:latin typeface="Nobile"/>
                <a:ea typeface="Nobile"/>
                <a:cs typeface="Nobile"/>
                <a:sym typeface="Nobile"/>
              </a:rPr>
              <a:t>- Using BLAST to determine which extant animal the T-rex is most closely related to. </a:t>
            </a:r>
          </a:p>
          <a:p>
            <a:pPr marL="914400" lvl="0" indent="-317500" rtl="0">
              <a:lnSpc>
                <a:spcPct val="150000"/>
              </a:lnSpc>
              <a:spcBef>
                <a:spcPts val="0"/>
              </a:spcBef>
              <a:spcAft>
                <a:spcPts val="0"/>
              </a:spcAft>
              <a:buSzPct val="100000"/>
              <a:buFont typeface="Nobile"/>
              <a:buAutoNum type="arabicPeriod"/>
            </a:pPr>
            <a:r>
              <a:rPr lang="en" sz="1400" u="sng" dirty="0">
                <a:latin typeface="Nobile"/>
                <a:ea typeface="Nobile"/>
                <a:cs typeface="Nobile"/>
                <a:sym typeface="Nobile"/>
              </a:rPr>
              <a:t>Phylogenetic Tree Activity</a:t>
            </a:r>
            <a:r>
              <a:rPr lang="en" sz="1400" dirty="0">
                <a:latin typeface="Nobile"/>
                <a:ea typeface="Nobile"/>
                <a:cs typeface="Nobile"/>
                <a:sym typeface="Nobile"/>
              </a:rPr>
              <a:t>- Using MAB Phylogeny Analysis to generate a phylogenetic tree placing extinct animals, like the T-rex and Mastodon, among extant animals.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latin typeface="Lato"/>
                <a:ea typeface="Lato"/>
                <a:cs typeface="Lato"/>
                <a:sym typeface="Lato"/>
              </a:rPr>
              <a:t>What we will provide</a:t>
            </a:r>
          </a:p>
        </p:txBody>
      </p:sp>
      <p:sp>
        <p:nvSpPr>
          <p:cNvPr id="88" name="Shape 8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sz="1400">
                <a:latin typeface="Nobile"/>
                <a:ea typeface="Nobile"/>
                <a:cs typeface="Nobile"/>
                <a:sym typeface="Nobile"/>
              </a:rPr>
              <a:t>With each activity, you will have: </a:t>
            </a:r>
          </a:p>
          <a:p>
            <a:pPr marL="457200" lvl="0" indent="-317500" rtl="0">
              <a:lnSpc>
                <a:spcPct val="150000"/>
              </a:lnSpc>
              <a:spcBef>
                <a:spcPts val="0"/>
              </a:spcBef>
              <a:buSzPct val="100000"/>
              <a:buFont typeface="Nobile"/>
              <a:buChar char="➢"/>
            </a:pPr>
            <a:r>
              <a:rPr lang="en" sz="1400">
                <a:latin typeface="Nobile"/>
                <a:ea typeface="Nobile"/>
                <a:cs typeface="Nobile"/>
                <a:sym typeface="Nobile"/>
              </a:rPr>
              <a:t>A student edition</a:t>
            </a:r>
          </a:p>
          <a:p>
            <a:pPr marL="457200" lvl="0" indent="-317500" rtl="0">
              <a:lnSpc>
                <a:spcPct val="150000"/>
              </a:lnSpc>
              <a:spcBef>
                <a:spcPts val="0"/>
              </a:spcBef>
              <a:buSzPct val="100000"/>
              <a:buFont typeface="Nobile"/>
              <a:buChar char="➢"/>
            </a:pPr>
            <a:r>
              <a:rPr lang="en" sz="1400">
                <a:latin typeface="Nobile"/>
                <a:ea typeface="Nobile"/>
                <a:cs typeface="Nobile"/>
                <a:sym typeface="Nobile"/>
              </a:rPr>
              <a:t>A teacher edition</a:t>
            </a:r>
          </a:p>
          <a:p>
            <a:pPr marL="457200" lvl="0" indent="-317500" rtl="0">
              <a:lnSpc>
                <a:spcPct val="150000"/>
              </a:lnSpc>
              <a:spcBef>
                <a:spcPts val="0"/>
              </a:spcBef>
              <a:buSzPct val="100000"/>
              <a:buFont typeface="Nobile"/>
              <a:buChar char="➢"/>
            </a:pPr>
            <a:r>
              <a:rPr lang="en" sz="1400">
                <a:latin typeface="Nobile"/>
                <a:ea typeface="Nobile"/>
                <a:cs typeface="Nobile"/>
                <a:sym typeface="Nobile"/>
              </a:rPr>
              <a:t>A powerpoint to explain how to complete the activity</a:t>
            </a:r>
          </a:p>
          <a:p>
            <a:pPr marL="457200" lvl="0" indent="-317500">
              <a:lnSpc>
                <a:spcPct val="150000"/>
              </a:lnSpc>
              <a:spcBef>
                <a:spcPts val="0"/>
              </a:spcBef>
              <a:buSzPct val="100000"/>
              <a:buChar char="➢"/>
            </a:pPr>
            <a:r>
              <a:rPr lang="en" sz="1400">
                <a:latin typeface="Nobile"/>
                <a:ea typeface="Nobile"/>
                <a:cs typeface="Nobile"/>
                <a:sym typeface="Nobile"/>
              </a:rPr>
              <a:t>Supplementary materials with further research and citations</a:t>
            </a:r>
            <a:r>
              <a:rPr lang="en" sz="140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latin typeface="Lato"/>
                <a:ea typeface="Lato"/>
                <a:cs typeface="Lato"/>
                <a:sym typeface="Lato"/>
              </a:rPr>
              <a:t>Our Inspiration: Dr. Mary Schweitzer</a:t>
            </a:r>
          </a:p>
        </p:txBody>
      </p:sp>
      <p:sp>
        <p:nvSpPr>
          <p:cNvPr id="94" name="Shape 94"/>
          <p:cNvSpPr txBox="1">
            <a:spLocks noGrp="1"/>
          </p:cNvSpPr>
          <p:nvPr>
            <p:ph type="body" idx="1"/>
          </p:nvPr>
        </p:nvSpPr>
        <p:spPr>
          <a:xfrm>
            <a:off x="311699" y="1152475"/>
            <a:ext cx="6104400" cy="3416400"/>
          </a:xfrm>
          <a:prstGeom prst="rect">
            <a:avLst/>
          </a:prstGeom>
        </p:spPr>
        <p:txBody>
          <a:bodyPr lIns="91425" tIns="91425" rIns="91425" bIns="91425" anchor="t" anchorCtr="0">
            <a:noAutofit/>
          </a:bodyPr>
          <a:lstStyle/>
          <a:p>
            <a:pPr lvl="0" rtl="0">
              <a:spcBef>
                <a:spcPts val="0"/>
              </a:spcBef>
              <a:buNone/>
            </a:pPr>
            <a:r>
              <a:rPr lang="en" sz="1400">
                <a:latin typeface="Nobile"/>
                <a:ea typeface="Nobile"/>
                <a:cs typeface="Nobile"/>
                <a:sym typeface="Nobile"/>
              </a:rPr>
              <a:t>Our team used her articles to examine the science behind dinosaurs, bioinformatics, and phylogenetics:</a:t>
            </a:r>
          </a:p>
          <a:p>
            <a:pPr marL="914400" lvl="0" indent="-317500" rtl="0">
              <a:spcBef>
                <a:spcPts val="0"/>
              </a:spcBef>
              <a:buSzPct val="100000"/>
              <a:buFont typeface="Nobile"/>
              <a:buChar char="➢"/>
            </a:pPr>
            <a:r>
              <a:rPr lang="en" sz="1400">
                <a:latin typeface="Nobile"/>
                <a:ea typeface="Nobile"/>
                <a:cs typeface="Nobile"/>
                <a:sym typeface="Nobile"/>
              </a:rPr>
              <a:t>“Protein Sequences from Mastodon and Tyrannosaurus Rex Revealed by Mass Spectrometry”</a:t>
            </a:r>
          </a:p>
          <a:p>
            <a:pPr marL="914400" lvl="0" indent="-228600" rtl="0">
              <a:spcBef>
                <a:spcPts val="0"/>
              </a:spcBef>
              <a:buFont typeface="Nobile"/>
              <a:buChar char="➢"/>
            </a:pPr>
            <a:r>
              <a:rPr lang="en" sz="1400">
                <a:latin typeface="Nobile"/>
                <a:ea typeface="Nobile"/>
                <a:cs typeface="Nobile"/>
                <a:sym typeface="Nobile"/>
              </a:rPr>
              <a:t>“Molecular Phylogenetics of Mastodon and Tyrannosaurus Rex”</a:t>
            </a:r>
          </a:p>
          <a:p>
            <a:pPr marL="914400" lvl="0" indent="-228600" rtl="0">
              <a:spcBef>
                <a:spcPts val="0"/>
              </a:spcBef>
              <a:buFont typeface="Nobile"/>
              <a:buChar char="➢"/>
            </a:pPr>
            <a:r>
              <a:rPr lang="en" sz="1400">
                <a:latin typeface="Nobile"/>
                <a:ea typeface="Nobile"/>
                <a:cs typeface="Nobile"/>
                <a:sym typeface="Nobile"/>
              </a:rPr>
              <a:t>“Biomolecular Characterization and Protein Sequences of the Campanian Hadrosaur B. Canadensis” </a:t>
            </a:r>
          </a:p>
          <a:p>
            <a:pPr lvl="0" rtl="0">
              <a:spcBef>
                <a:spcPts val="0"/>
              </a:spcBef>
              <a:buNone/>
            </a:pPr>
            <a:r>
              <a:rPr lang="en" sz="1400">
                <a:latin typeface="Nobile"/>
                <a:ea typeface="Nobile"/>
                <a:cs typeface="Nobile"/>
                <a:sym typeface="Nobile"/>
              </a:rPr>
              <a:t>Dr. Schweitzer’s research is the basis for our curriculum; however, we have slightly modified the material in order to fit the age group for these activities.</a:t>
            </a:r>
            <a:r>
              <a:rPr lang="en" sz="1200">
                <a:latin typeface="Nobile"/>
                <a:ea typeface="Nobile"/>
                <a:cs typeface="Nobile"/>
                <a:sym typeface="Nobile"/>
              </a:rPr>
              <a:t> </a:t>
            </a:r>
          </a:p>
          <a:p>
            <a:pPr lvl="0" indent="457200">
              <a:spcBef>
                <a:spcPts val="0"/>
              </a:spcBef>
              <a:buNone/>
            </a:pPr>
            <a:endParaRPr sz="1200"/>
          </a:p>
        </p:txBody>
      </p:sp>
      <p:pic>
        <p:nvPicPr>
          <p:cNvPr id="95" name="Shape 95"/>
          <p:cNvPicPr preferRelativeResize="0"/>
          <p:nvPr/>
        </p:nvPicPr>
        <p:blipFill>
          <a:blip r:embed="rId3">
            <a:alphaModFix/>
          </a:blip>
          <a:stretch>
            <a:fillRect/>
          </a:stretch>
        </p:blipFill>
        <p:spPr>
          <a:xfrm>
            <a:off x="6416000" y="769050"/>
            <a:ext cx="2630350" cy="2630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descr="t rex mastodon.jpg"/>
          <p:cNvPicPr preferRelativeResize="0"/>
          <p:nvPr/>
        </p:nvPicPr>
        <p:blipFill>
          <a:blip r:embed="rId3">
            <a:alphaModFix/>
          </a:blip>
          <a:stretch>
            <a:fillRect/>
          </a:stretch>
        </p:blipFill>
        <p:spPr>
          <a:xfrm>
            <a:off x="272502" y="0"/>
            <a:ext cx="8193271"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latin typeface="Lato"/>
                <a:ea typeface="Lato"/>
                <a:cs typeface="Lato"/>
                <a:sym typeface="Lato"/>
              </a:rPr>
              <a:t>Mass Spectrometry Activity</a:t>
            </a:r>
          </a:p>
        </p:txBody>
      </p:sp>
      <p:sp>
        <p:nvSpPr>
          <p:cNvPr id="106" name="Shape 106"/>
          <p:cNvSpPr txBox="1">
            <a:spLocks noGrp="1"/>
          </p:cNvSpPr>
          <p:nvPr>
            <p:ph type="body" idx="1"/>
          </p:nvPr>
        </p:nvSpPr>
        <p:spPr>
          <a:xfrm>
            <a:off x="311700" y="1171600"/>
            <a:ext cx="8520600" cy="3636000"/>
          </a:xfrm>
          <a:prstGeom prst="rect">
            <a:avLst/>
          </a:prstGeom>
        </p:spPr>
        <p:txBody>
          <a:bodyPr lIns="91425" tIns="91425" rIns="91425" bIns="91425" anchor="t" anchorCtr="0">
            <a:noAutofit/>
          </a:bodyPr>
          <a:lstStyle/>
          <a:p>
            <a:pPr lvl="0">
              <a:spcBef>
                <a:spcPts val="0"/>
              </a:spcBef>
              <a:buNone/>
            </a:pPr>
            <a:r>
              <a:rPr lang="en" sz="1400" dirty="0">
                <a:latin typeface="Nobile"/>
                <a:ea typeface="Nobile"/>
                <a:cs typeface="Nobile"/>
                <a:sym typeface="Nobile"/>
              </a:rPr>
              <a:t>In this activity, students will learn how to use analytical chemistry tools (Mass Spectrometry) to extract biological material from a fossil, and how to interpret the results. They will also learn the basics of cellular biology in order to understand how and why bioinformatic tools are necessary in science.</a:t>
            </a:r>
          </a:p>
          <a:p>
            <a:pPr marL="457200" lvl="0" indent="-317500" rtl="0">
              <a:spcBef>
                <a:spcPts val="0"/>
              </a:spcBef>
              <a:buSzPct val="100000"/>
              <a:buFont typeface="Nobile"/>
              <a:buChar char="➢"/>
            </a:pPr>
            <a:r>
              <a:rPr lang="en" sz="1400" dirty="0">
                <a:latin typeface="Nobile"/>
                <a:ea typeface="Nobile"/>
                <a:cs typeface="Nobile"/>
                <a:sym typeface="Nobile"/>
              </a:rPr>
              <a:t>Describe what protein mass spectrometry is</a:t>
            </a:r>
          </a:p>
          <a:p>
            <a:pPr marL="457200" lvl="0" indent="-317500" rtl="0">
              <a:spcBef>
                <a:spcPts val="0"/>
              </a:spcBef>
              <a:buSzPct val="100000"/>
              <a:buFont typeface="Nobile"/>
              <a:buChar char="➢"/>
            </a:pPr>
            <a:r>
              <a:rPr lang="en" sz="1400" dirty="0">
                <a:latin typeface="Nobile"/>
                <a:ea typeface="Nobile"/>
                <a:cs typeface="Nobile"/>
                <a:sym typeface="Nobile"/>
              </a:rPr>
              <a:t>Read and analyze protein mass spectra</a:t>
            </a:r>
          </a:p>
          <a:p>
            <a:pPr marL="457200" lvl="0" indent="-317500" rtl="0">
              <a:spcBef>
                <a:spcPts val="0"/>
              </a:spcBef>
              <a:buSzPct val="100000"/>
              <a:buFont typeface="Nobile"/>
              <a:buChar char="➢"/>
            </a:pPr>
            <a:r>
              <a:rPr lang="en" sz="1400" dirty="0">
                <a:latin typeface="Nobile"/>
                <a:ea typeface="Nobile"/>
                <a:cs typeface="Nobile"/>
                <a:sym typeface="Nobile"/>
              </a:rPr>
              <a:t>Describe a biological application of identifying and sequencing proteins from sample of unknown composition</a:t>
            </a:r>
          </a:p>
          <a:p>
            <a:pPr lvl="0">
              <a:spcBef>
                <a:spcPts val="0"/>
              </a:spcBef>
              <a:buNone/>
            </a:pPr>
            <a:r>
              <a:rPr lang="en" sz="1200" dirty="0">
                <a:latin typeface="Nobile"/>
                <a:ea typeface="Nobile"/>
                <a:cs typeface="Nobile"/>
                <a:sym typeface="Nobile"/>
              </a:rPr>
              <a:t>On your laptops, please open the document titled “</a:t>
            </a:r>
            <a:r>
              <a:rPr lang="en-US" sz="1200" dirty="0">
                <a:latin typeface="Nobile"/>
                <a:ea typeface="Nobile"/>
                <a:cs typeface="Nobile"/>
                <a:sym typeface="Nobile"/>
              </a:rPr>
              <a:t>Mass Spectrometry Activity- Student Edition</a:t>
            </a:r>
            <a:r>
              <a:rPr lang="en" sz="1200" dirty="0">
                <a:latin typeface="Nobile"/>
                <a:ea typeface="Nobile"/>
                <a:cs typeface="Nobile"/>
                <a:sym typeface="Nobile"/>
              </a:rPr>
              <a:t>” and we will go through the activity with you.</a:t>
            </a:r>
          </a:p>
          <a:p>
            <a:pPr lvl="0">
              <a:spcBef>
                <a:spcPts val="0"/>
              </a:spcBef>
              <a:buNone/>
            </a:pPr>
            <a:endParaRPr sz="1200" dirty="0">
              <a:latin typeface="Nobile"/>
              <a:ea typeface="Nobile"/>
              <a:cs typeface="Nobile"/>
              <a:sym typeface="Nobile"/>
            </a:endParaRPr>
          </a:p>
        </p:txBody>
      </p:sp>
      <p:pic>
        <p:nvPicPr>
          <p:cNvPr id="107" name="Shape 107"/>
          <p:cNvPicPr preferRelativeResize="0"/>
          <p:nvPr/>
        </p:nvPicPr>
        <p:blipFill>
          <a:blip r:embed="rId3">
            <a:alphaModFix/>
          </a:blip>
          <a:stretch>
            <a:fillRect/>
          </a:stretch>
        </p:blipFill>
        <p:spPr>
          <a:xfrm>
            <a:off x="7297874" y="1995287"/>
            <a:ext cx="1760674" cy="1794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latin typeface="Lato"/>
                <a:ea typeface="Lato"/>
                <a:cs typeface="Lato"/>
                <a:sym typeface="Lato"/>
              </a:rPr>
              <a:t>Mass Spectrometry Activity- Supplementary Material	</a:t>
            </a:r>
          </a:p>
        </p:txBody>
      </p:sp>
      <p:sp>
        <p:nvSpPr>
          <p:cNvPr id="113" name="Shape 11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400">
                <a:latin typeface="Nobile"/>
                <a:ea typeface="Nobile"/>
                <a:cs typeface="Nobile"/>
                <a:sym typeface="Nobile"/>
              </a:rPr>
              <a:t>For this activity, a few examples of supplementary materials that will be provided to you are:</a:t>
            </a:r>
          </a:p>
          <a:p>
            <a:pPr marL="457200" lvl="0" indent="-317500" rtl="0">
              <a:spcBef>
                <a:spcPts val="0"/>
              </a:spcBef>
              <a:buSzPct val="100000"/>
              <a:buFont typeface="Nobile"/>
              <a:buChar char="➢"/>
            </a:pPr>
            <a:r>
              <a:rPr lang="en" sz="1400" u="sng">
                <a:solidFill>
                  <a:schemeClr val="hlink"/>
                </a:solidFill>
                <a:latin typeface="Nobile"/>
                <a:ea typeface="Nobile"/>
                <a:cs typeface="Nobile"/>
                <a:sym typeface="Nobile"/>
                <a:hlinkClick r:id="rId3"/>
              </a:rPr>
              <a:t>Spectrometry in a suitcase</a:t>
            </a:r>
            <a:r>
              <a:rPr lang="en" sz="1400">
                <a:latin typeface="Nobile"/>
                <a:ea typeface="Nobile"/>
                <a:cs typeface="Nobile"/>
                <a:sym typeface="Nobile"/>
              </a:rPr>
              <a:t>- This is a link to a website that contains a PDF discussing more background information on Mass Spectrometry, as well as how the machine itself works.</a:t>
            </a:r>
          </a:p>
          <a:p>
            <a:pPr marL="457200" lvl="0" indent="-317500" rtl="0">
              <a:spcBef>
                <a:spcPts val="0"/>
              </a:spcBef>
              <a:buSzPct val="100000"/>
              <a:buFont typeface="Nobile"/>
              <a:buChar char="➢"/>
            </a:pPr>
            <a:r>
              <a:rPr lang="en" sz="1400" u="sng">
                <a:solidFill>
                  <a:schemeClr val="hlink"/>
                </a:solidFill>
                <a:latin typeface="Nobile"/>
                <a:ea typeface="Nobile"/>
                <a:cs typeface="Nobile"/>
                <a:sym typeface="Nobile"/>
                <a:hlinkClick r:id="rId4"/>
              </a:rPr>
              <a:t>More facts about the T-rex</a:t>
            </a:r>
            <a:r>
              <a:rPr lang="en" sz="1400">
                <a:latin typeface="Nobile"/>
                <a:ea typeface="Nobile"/>
                <a:cs typeface="Nobile"/>
                <a:sym typeface="Nobile"/>
              </a:rPr>
              <a:t>- This is a Youtube video providing additional facts about the T-rex.</a:t>
            </a:r>
          </a:p>
          <a:p>
            <a:pPr marL="457200" lvl="0" indent="-317500" rtl="0">
              <a:spcBef>
                <a:spcPts val="0"/>
              </a:spcBef>
              <a:buSzPct val="100000"/>
              <a:buFont typeface="Nobile"/>
              <a:buChar char="➢"/>
            </a:pPr>
            <a:r>
              <a:rPr lang="en" sz="1400" u="sng">
                <a:solidFill>
                  <a:schemeClr val="hlink"/>
                </a:solidFill>
                <a:latin typeface="Nobile"/>
                <a:ea typeface="Nobile"/>
                <a:cs typeface="Nobile"/>
                <a:sym typeface="Nobile"/>
                <a:hlinkClick r:id="rId5"/>
              </a:rPr>
              <a:t>Mary Schweitzer's paper on Mass Spectrometry</a:t>
            </a:r>
            <a:r>
              <a:rPr lang="en" sz="1400">
                <a:latin typeface="Nobile"/>
                <a:ea typeface="Nobile"/>
                <a:cs typeface="Nobile"/>
                <a:sym typeface="Nobile"/>
              </a:rPr>
              <a:t>- This is a link to one of the papers by Mary Schweitzer, the basis of this activity. </a:t>
            </a:r>
          </a:p>
          <a:p>
            <a:pPr lvl="0" rtl="0">
              <a:spcBef>
                <a:spcPts val="0"/>
              </a:spcBef>
              <a:buNone/>
            </a:pPr>
            <a:endParaRPr sz="1400">
              <a:latin typeface="Nobile"/>
              <a:ea typeface="Nobile"/>
              <a:cs typeface="Nobile"/>
              <a:sym typeface="Nobile"/>
            </a:endParaRPr>
          </a:p>
          <a:p>
            <a:pPr lvl="0" rtl="0">
              <a:spcBef>
                <a:spcPts val="0"/>
              </a:spcBef>
              <a:buNone/>
            </a:pPr>
            <a:r>
              <a:rPr lang="en" sz="1400">
                <a:latin typeface="Nobile"/>
                <a:ea typeface="Nobile"/>
                <a:cs typeface="Nobile"/>
                <a:sym typeface="Nobile"/>
              </a:rPr>
              <a:t>Are there any areas you saw while doing the activity that could use further clarification?</a:t>
            </a:r>
          </a:p>
          <a:p>
            <a:pPr lvl="0">
              <a:spcBef>
                <a:spcPts val="0"/>
              </a:spcBef>
              <a:buNone/>
            </a:pPr>
            <a:endParaRPr sz="1400">
              <a:latin typeface="Nobile"/>
              <a:ea typeface="Nobile"/>
              <a:cs typeface="Nobile"/>
              <a:sym typeface="Nobile"/>
            </a:endParaRPr>
          </a:p>
          <a:p>
            <a:pPr lvl="0">
              <a:spcBef>
                <a:spcPts val="0"/>
              </a:spcBef>
              <a:buNone/>
            </a:pPr>
            <a:endParaRPr sz="1400"/>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2208</Words>
  <Application>Microsoft Office PowerPoint</Application>
  <PresentationFormat>On-screen Show (16:9)</PresentationFormat>
  <Paragraphs>137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Lato</vt:lpstr>
      <vt:lpstr>Old Standard TT</vt:lpstr>
      <vt:lpstr>Nobile</vt:lpstr>
      <vt:lpstr>Proxima Nova</vt:lpstr>
      <vt:lpstr>spearmint</vt:lpstr>
      <vt:lpstr>From Fossils to Phylogenies</vt:lpstr>
      <vt:lpstr>Who are we?</vt:lpstr>
      <vt:lpstr>What is Bioinformatics? Why is it important?</vt:lpstr>
      <vt:lpstr>Our Project: From Fossils to Phylogenies </vt:lpstr>
      <vt:lpstr>What we will provide</vt:lpstr>
      <vt:lpstr>Our Inspiration: Dr. Mary Schweitzer</vt:lpstr>
      <vt:lpstr>PowerPoint Presentation</vt:lpstr>
      <vt:lpstr>Mass Spectrometry Activity</vt:lpstr>
      <vt:lpstr>Mass Spectrometry Activity- Supplementary Material </vt:lpstr>
      <vt:lpstr>BLAST Activity</vt:lpstr>
      <vt:lpstr>BLAST Activity- Supplementary Material  </vt:lpstr>
      <vt:lpstr>Phylogenetic Tree  Activity</vt:lpstr>
      <vt:lpstr>Phylogenetic Tree  Activity- Supplementary Material   </vt:lpstr>
      <vt:lpstr>Case Study Activity: The Ethics of Cloning </vt:lpstr>
      <vt:lpstr>Case Study Activity- Supplementary Material </vt:lpstr>
      <vt:lpstr>Questions or Suggestions? </vt:lpstr>
      <vt:lpstr>Please take our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Fossils to Phylogenies</dc:title>
  <dc:creator>August</dc:creator>
  <cp:lastModifiedBy>Besser, August Dane</cp:lastModifiedBy>
  <cp:revision>2</cp:revision>
  <dcterms:modified xsi:type="dcterms:W3CDTF">2017-08-04T19:26:13Z</dcterms:modified>
</cp:coreProperties>
</file>