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7" d="100"/>
          <a:sy n="107" d="100"/>
        </p:scale>
        <p:origin x="-138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CC7212-06AF-9C4E-9BBE-AE98B60408EC}" type="datetimeFigureOut">
              <a:rPr lang="en-US" smtClean="0"/>
              <a:t>8/4/14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F6EB6F-1766-7E4D-8AA2-89CAECDF5654}" type="slidenum">
              <a:rPr lang="en-US" smtClean="0"/>
              <a:t>‹#›</a:t>
            </a:fld>
            <a:endParaRPr lang="en-US"/>
          </a:p>
        </p:txBody>
      </p:sp>
    </p:spTree>
    <p:extLst>
      <p:ext uri="{BB962C8B-B14F-4D97-AF65-F5344CB8AC3E}">
        <p14:creationId xmlns:p14="http://schemas.microsoft.com/office/powerpoint/2010/main" val="33964306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xfrm>
            <a:off x="1143000" y="687388"/>
            <a:ext cx="4572000" cy="3429000"/>
          </a:xfrm>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endParaRPr lang="en-US" b="1" baseline="0" dirty="0" smtClean="0"/>
          </a:p>
        </p:txBody>
      </p:sp>
      <p:sp>
        <p:nvSpPr>
          <p:cNvPr id="257028" name="Date Placeholder 3"/>
          <p:cNvSpPr txBox="1">
            <a:spLocks noGrp="1"/>
          </p:cNvSpPr>
          <p:nvPr/>
        </p:nvSpPr>
        <p:spPr bwMode="auto">
          <a:xfrm>
            <a:off x="3885579" y="0"/>
            <a:ext cx="2972421"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2" tIns="45451" rIns="90902" bIns="45451"/>
          <a:lstStyle>
            <a:lvl1pPr defTabSz="925513">
              <a:defRPr kumimoji="1" sz="4400">
                <a:solidFill>
                  <a:schemeClr val="tx1"/>
                </a:solidFill>
                <a:latin typeface="Times New Roman" pitchFamily="18" charset="0"/>
              </a:defRPr>
            </a:lvl1pPr>
            <a:lvl2pPr marL="742950" indent="-285750" defTabSz="925513">
              <a:defRPr kumimoji="1" sz="4400">
                <a:solidFill>
                  <a:schemeClr val="tx1"/>
                </a:solidFill>
                <a:latin typeface="Times New Roman" pitchFamily="18" charset="0"/>
              </a:defRPr>
            </a:lvl2pPr>
            <a:lvl3pPr marL="1143000" indent="-228600" defTabSz="925513">
              <a:defRPr kumimoji="1" sz="4400">
                <a:solidFill>
                  <a:schemeClr val="tx1"/>
                </a:solidFill>
                <a:latin typeface="Times New Roman" pitchFamily="18" charset="0"/>
              </a:defRPr>
            </a:lvl3pPr>
            <a:lvl4pPr marL="1600200" indent="-228600" defTabSz="925513">
              <a:defRPr kumimoji="1" sz="4400">
                <a:solidFill>
                  <a:schemeClr val="tx1"/>
                </a:solidFill>
                <a:latin typeface="Times New Roman" pitchFamily="18" charset="0"/>
              </a:defRPr>
            </a:lvl4pPr>
            <a:lvl5pPr marL="2057400" indent="-228600" defTabSz="925513">
              <a:defRPr kumimoji="1" sz="4400">
                <a:solidFill>
                  <a:schemeClr val="tx1"/>
                </a:solidFill>
                <a:latin typeface="Times New Roman" pitchFamily="18" charset="0"/>
              </a:defRPr>
            </a:lvl5pPr>
            <a:lvl6pPr marL="2514600" indent="-228600" defTabSz="925513" eaLnBrk="0" fontAlgn="base" hangingPunct="0">
              <a:spcBef>
                <a:spcPct val="0"/>
              </a:spcBef>
              <a:spcAft>
                <a:spcPct val="0"/>
              </a:spcAft>
              <a:defRPr kumimoji="1" sz="4400">
                <a:solidFill>
                  <a:schemeClr val="tx1"/>
                </a:solidFill>
                <a:latin typeface="Times New Roman" pitchFamily="18" charset="0"/>
              </a:defRPr>
            </a:lvl6pPr>
            <a:lvl7pPr marL="2971800" indent="-228600" defTabSz="925513" eaLnBrk="0" fontAlgn="base" hangingPunct="0">
              <a:spcBef>
                <a:spcPct val="0"/>
              </a:spcBef>
              <a:spcAft>
                <a:spcPct val="0"/>
              </a:spcAft>
              <a:defRPr kumimoji="1" sz="4400">
                <a:solidFill>
                  <a:schemeClr val="tx1"/>
                </a:solidFill>
                <a:latin typeface="Times New Roman" pitchFamily="18" charset="0"/>
              </a:defRPr>
            </a:lvl7pPr>
            <a:lvl8pPr marL="3429000" indent="-228600" defTabSz="925513" eaLnBrk="0" fontAlgn="base" hangingPunct="0">
              <a:spcBef>
                <a:spcPct val="0"/>
              </a:spcBef>
              <a:spcAft>
                <a:spcPct val="0"/>
              </a:spcAft>
              <a:defRPr kumimoji="1" sz="4400">
                <a:solidFill>
                  <a:schemeClr val="tx1"/>
                </a:solidFill>
                <a:latin typeface="Times New Roman" pitchFamily="18" charset="0"/>
              </a:defRPr>
            </a:lvl8pPr>
            <a:lvl9pPr marL="3886200" indent="-228600" defTabSz="925513" eaLnBrk="0" fontAlgn="base" hangingPunct="0">
              <a:spcBef>
                <a:spcPct val="0"/>
              </a:spcBef>
              <a:spcAft>
                <a:spcPct val="0"/>
              </a:spcAft>
              <a:defRPr kumimoji="1" sz="4400">
                <a:solidFill>
                  <a:schemeClr val="tx1"/>
                </a:solidFill>
                <a:latin typeface="Times New Roman" pitchFamily="18" charset="0"/>
              </a:defRPr>
            </a:lvl9pPr>
          </a:lstStyle>
          <a:p>
            <a:pPr algn="r"/>
            <a:fld id="{78F729CC-A282-4C83-B1F6-5400E64BD42F}" type="datetime1">
              <a:rPr kumimoji="0" lang="en-US" sz="1300"/>
              <a:pPr algn="r"/>
              <a:t>8/4/14</a:t>
            </a:fld>
            <a:endParaRPr kumimoji="0" lang="en-US" sz="1300"/>
          </a:p>
        </p:txBody>
      </p:sp>
      <p:sp>
        <p:nvSpPr>
          <p:cNvPr id="257029" name="Slide Number Placeholder 4"/>
          <p:cNvSpPr txBox="1">
            <a:spLocks noGrp="1"/>
          </p:cNvSpPr>
          <p:nvPr/>
        </p:nvSpPr>
        <p:spPr bwMode="auto">
          <a:xfrm>
            <a:off x="3885579" y="8688049"/>
            <a:ext cx="2972421"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2" tIns="45451" rIns="90902" bIns="45451" anchor="b"/>
          <a:lstStyle>
            <a:lvl1pPr defTabSz="925513">
              <a:defRPr kumimoji="1" sz="4400">
                <a:solidFill>
                  <a:schemeClr val="tx1"/>
                </a:solidFill>
                <a:latin typeface="Times New Roman" pitchFamily="18" charset="0"/>
              </a:defRPr>
            </a:lvl1pPr>
            <a:lvl2pPr marL="742950" indent="-285750" defTabSz="925513">
              <a:defRPr kumimoji="1" sz="4400">
                <a:solidFill>
                  <a:schemeClr val="tx1"/>
                </a:solidFill>
                <a:latin typeface="Times New Roman" pitchFamily="18" charset="0"/>
              </a:defRPr>
            </a:lvl2pPr>
            <a:lvl3pPr marL="1143000" indent="-228600" defTabSz="925513">
              <a:defRPr kumimoji="1" sz="4400">
                <a:solidFill>
                  <a:schemeClr val="tx1"/>
                </a:solidFill>
                <a:latin typeface="Times New Roman" pitchFamily="18" charset="0"/>
              </a:defRPr>
            </a:lvl3pPr>
            <a:lvl4pPr marL="1600200" indent="-228600" defTabSz="925513">
              <a:defRPr kumimoji="1" sz="4400">
                <a:solidFill>
                  <a:schemeClr val="tx1"/>
                </a:solidFill>
                <a:latin typeface="Times New Roman" pitchFamily="18" charset="0"/>
              </a:defRPr>
            </a:lvl4pPr>
            <a:lvl5pPr marL="2057400" indent="-228600" defTabSz="925513">
              <a:defRPr kumimoji="1" sz="4400">
                <a:solidFill>
                  <a:schemeClr val="tx1"/>
                </a:solidFill>
                <a:latin typeface="Times New Roman" pitchFamily="18" charset="0"/>
              </a:defRPr>
            </a:lvl5pPr>
            <a:lvl6pPr marL="2514600" indent="-228600" defTabSz="925513" eaLnBrk="0" fontAlgn="base" hangingPunct="0">
              <a:spcBef>
                <a:spcPct val="0"/>
              </a:spcBef>
              <a:spcAft>
                <a:spcPct val="0"/>
              </a:spcAft>
              <a:defRPr kumimoji="1" sz="4400">
                <a:solidFill>
                  <a:schemeClr val="tx1"/>
                </a:solidFill>
                <a:latin typeface="Times New Roman" pitchFamily="18" charset="0"/>
              </a:defRPr>
            </a:lvl6pPr>
            <a:lvl7pPr marL="2971800" indent="-228600" defTabSz="925513" eaLnBrk="0" fontAlgn="base" hangingPunct="0">
              <a:spcBef>
                <a:spcPct val="0"/>
              </a:spcBef>
              <a:spcAft>
                <a:spcPct val="0"/>
              </a:spcAft>
              <a:defRPr kumimoji="1" sz="4400">
                <a:solidFill>
                  <a:schemeClr val="tx1"/>
                </a:solidFill>
                <a:latin typeface="Times New Roman" pitchFamily="18" charset="0"/>
              </a:defRPr>
            </a:lvl7pPr>
            <a:lvl8pPr marL="3429000" indent="-228600" defTabSz="925513" eaLnBrk="0" fontAlgn="base" hangingPunct="0">
              <a:spcBef>
                <a:spcPct val="0"/>
              </a:spcBef>
              <a:spcAft>
                <a:spcPct val="0"/>
              </a:spcAft>
              <a:defRPr kumimoji="1" sz="4400">
                <a:solidFill>
                  <a:schemeClr val="tx1"/>
                </a:solidFill>
                <a:latin typeface="Times New Roman" pitchFamily="18" charset="0"/>
              </a:defRPr>
            </a:lvl8pPr>
            <a:lvl9pPr marL="3886200" indent="-228600" defTabSz="925513" eaLnBrk="0" fontAlgn="base" hangingPunct="0">
              <a:spcBef>
                <a:spcPct val="0"/>
              </a:spcBef>
              <a:spcAft>
                <a:spcPct val="0"/>
              </a:spcAft>
              <a:defRPr kumimoji="1" sz="4400">
                <a:solidFill>
                  <a:schemeClr val="tx1"/>
                </a:solidFill>
                <a:latin typeface="Times New Roman" pitchFamily="18" charset="0"/>
              </a:defRPr>
            </a:lvl9pPr>
          </a:lstStyle>
          <a:p>
            <a:pPr algn="r"/>
            <a:fld id="{69080798-0726-4E75-87C3-7F4E4B66E4A9}" type="slidenum">
              <a:rPr kumimoji="0" lang="en-US" sz="1300"/>
              <a:pPr algn="r"/>
              <a:t>1</a:t>
            </a:fld>
            <a:endParaRPr kumimoji="0" 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recommended for middle</a:t>
            </a:r>
            <a:r>
              <a:rPr lang="en-US" baseline="0" dirty="0" smtClean="0"/>
              <a:t> school or can be adjusted for shorter</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13</a:t>
            </a:fld>
            <a:endParaRPr lang="en-US"/>
          </a:p>
        </p:txBody>
      </p:sp>
    </p:spTree>
    <p:extLst>
      <p:ext uri="{BB962C8B-B14F-4D97-AF65-F5344CB8AC3E}">
        <p14:creationId xmlns:p14="http://schemas.microsoft.com/office/powerpoint/2010/main" val="3062548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xfrm>
            <a:off x="1143000" y="687388"/>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As you may remember these books</a:t>
            </a:r>
            <a:r>
              <a:rPr lang="en-US" baseline="0" dirty="0" smtClean="0"/>
              <a:t> were given to us by </a:t>
            </a:r>
            <a:r>
              <a:rPr lang="en-US" baseline="0" dirty="0" err="1" smtClean="0"/>
              <a:t>Danika</a:t>
            </a:r>
            <a:r>
              <a:rPr lang="en-US" baseline="0" dirty="0" smtClean="0"/>
              <a:t>  from Facing the Future last workshop. We wanted to expand on one of the activities found in both books.  It is a great activity to see how biofuels are engineered and allows students to take a stance on what they believe is the best biofuel.  It is up to your students to decide which biofuel meets the requirements set by the government and hold a stakeholders meeting to share their position. </a:t>
            </a:r>
            <a:endParaRPr lang="en-US" dirty="0" smtClean="0"/>
          </a:p>
        </p:txBody>
      </p:sp>
      <p:sp>
        <p:nvSpPr>
          <p:cNvPr id="124932"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800">
                <a:solidFill>
                  <a:srgbClr val="000000"/>
                </a:solidFill>
                <a:latin typeface="Gill Sans" pitchFamily="-84" charset="0"/>
                <a:ea typeface="ヒラギノ角ゴ ProN W3" pitchFamily="-84" charset="-128"/>
                <a:sym typeface="Gill Sans" pitchFamily="-84" charset="0"/>
              </a:defRPr>
            </a:lvl1pPr>
            <a:lvl2pPr marL="742909" indent="-285734" eaLnBrk="0" hangingPunct="0">
              <a:defRPr sz="3800">
                <a:solidFill>
                  <a:srgbClr val="000000"/>
                </a:solidFill>
                <a:latin typeface="Gill Sans" pitchFamily="-84" charset="0"/>
                <a:ea typeface="ヒラギノ角ゴ ProN W3" pitchFamily="-84" charset="-128"/>
                <a:sym typeface="Gill Sans" pitchFamily="-84" charset="0"/>
              </a:defRPr>
            </a:lvl2pPr>
            <a:lvl3pPr marL="1142937" indent="-228587" eaLnBrk="0" hangingPunct="0">
              <a:defRPr sz="3800">
                <a:solidFill>
                  <a:srgbClr val="000000"/>
                </a:solidFill>
                <a:latin typeface="Gill Sans" pitchFamily="-84" charset="0"/>
                <a:ea typeface="ヒラギノ角ゴ ProN W3" pitchFamily="-84" charset="-128"/>
                <a:sym typeface="Gill Sans" pitchFamily="-84" charset="0"/>
              </a:defRPr>
            </a:lvl3pPr>
            <a:lvl4pPr marL="1600112" indent="-228587" eaLnBrk="0" hangingPunct="0">
              <a:defRPr sz="3800">
                <a:solidFill>
                  <a:srgbClr val="000000"/>
                </a:solidFill>
                <a:latin typeface="Gill Sans" pitchFamily="-84" charset="0"/>
                <a:ea typeface="ヒラギノ角ゴ ProN W3" pitchFamily="-84" charset="-128"/>
                <a:sym typeface="Gill Sans" pitchFamily="-84" charset="0"/>
              </a:defRPr>
            </a:lvl4pPr>
            <a:lvl5pPr marL="2057287" indent="-228587" eaLnBrk="0" hangingPunct="0">
              <a:defRPr sz="3800">
                <a:solidFill>
                  <a:srgbClr val="000000"/>
                </a:solidFill>
                <a:latin typeface="Gill Sans" pitchFamily="-84" charset="0"/>
                <a:ea typeface="ヒラギノ角ゴ ProN W3" pitchFamily="-84" charset="-128"/>
                <a:sym typeface="Gill Sans" pitchFamily="-84" charset="0"/>
              </a:defRPr>
            </a:lvl5pPr>
            <a:lvl6pPr marL="2514461"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6pPr>
            <a:lvl7pPr marL="2971635"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7pPr>
            <a:lvl8pPr marL="3428810"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8pPr>
            <a:lvl9pPr marL="3885985"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9pPr>
          </a:lstStyle>
          <a:p>
            <a:pPr eaLnBrk="1" hangingPunct="1"/>
            <a:fld id="{90DE9549-C4FD-4044-BC75-F1BBC1CBA90B}" type="datetime1">
              <a:rPr lang="en-US" sz="1200"/>
              <a:pPr eaLnBrk="1" hangingPunct="1"/>
              <a:t>8/4/14</a:t>
            </a:fld>
            <a:endParaRPr lang="en-US" sz="1200"/>
          </a:p>
        </p:txBody>
      </p:sp>
      <p:sp>
        <p:nvSpPr>
          <p:cNvPr id="12493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800">
                <a:solidFill>
                  <a:srgbClr val="000000"/>
                </a:solidFill>
                <a:latin typeface="Gill Sans" pitchFamily="-84" charset="0"/>
                <a:ea typeface="ヒラギノ角ゴ ProN W3" pitchFamily="-84" charset="-128"/>
                <a:sym typeface="Gill Sans" pitchFamily="-84" charset="0"/>
              </a:defRPr>
            </a:lvl1pPr>
            <a:lvl2pPr marL="742909" indent="-285734" eaLnBrk="0" hangingPunct="0">
              <a:defRPr sz="3800">
                <a:solidFill>
                  <a:srgbClr val="000000"/>
                </a:solidFill>
                <a:latin typeface="Gill Sans" pitchFamily="-84" charset="0"/>
                <a:ea typeface="ヒラギノ角ゴ ProN W3" pitchFamily="-84" charset="-128"/>
                <a:sym typeface="Gill Sans" pitchFamily="-84" charset="0"/>
              </a:defRPr>
            </a:lvl2pPr>
            <a:lvl3pPr marL="1142937" indent="-228587" eaLnBrk="0" hangingPunct="0">
              <a:defRPr sz="3800">
                <a:solidFill>
                  <a:srgbClr val="000000"/>
                </a:solidFill>
                <a:latin typeface="Gill Sans" pitchFamily="-84" charset="0"/>
                <a:ea typeface="ヒラギノ角ゴ ProN W3" pitchFamily="-84" charset="-128"/>
                <a:sym typeface="Gill Sans" pitchFamily="-84" charset="0"/>
              </a:defRPr>
            </a:lvl3pPr>
            <a:lvl4pPr marL="1600112" indent="-228587" eaLnBrk="0" hangingPunct="0">
              <a:defRPr sz="3800">
                <a:solidFill>
                  <a:srgbClr val="000000"/>
                </a:solidFill>
                <a:latin typeface="Gill Sans" pitchFamily="-84" charset="0"/>
                <a:ea typeface="ヒラギノ角ゴ ProN W3" pitchFamily="-84" charset="-128"/>
                <a:sym typeface="Gill Sans" pitchFamily="-84" charset="0"/>
              </a:defRPr>
            </a:lvl4pPr>
            <a:lvl5pPr marL="2057287" indent="-228587" eaLnBrk="0" hangingPunct="0">
              <a:defRPr sz="3800">
                <a:solidFill>
                  <a:srgbClr val="000000"/>
                </a:solidFill>
                <a:latin typeface="Gill Sans" pitchFamily="-84" charset="0"/>
                <a:ea typeface="ヒラギノ角ゴ ProN W3" pitchFamily="-84" charset="-128"/>
                <a:sym typeface="Gill Sans" pitchFamily="-84" charset="0"/>
              </a:defRPr>
            </a:lvl5pPr>
            <a:lvl6pPr marL="2514461"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6pPr>
            <a:lvl7pPr marL="2971635"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7pPr>
            <a:lvl8pPr marL="3428810"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8pPr>
            <a:lvl9pPr marL="3885985" indent="-228587" algn="ctr" eaLnBrk="0" fontAlgn="base" hangingPunct="0">
              <a:spcBef>
                <a:spcPct val="0"/>
              </a:spcBef>
              <a:spcAft>
                <a:spcPct val="0"/>
              </a:spcAft>
              <a:defRPr sz="3800">
                <a:solidFill>
                  <a:srgbClr val="000000"/>
                </a:solidFill>
                <a:latin typeface="Gill Sans" pitchFamily="-84" charset="0"/>
                <a:ea typeface="ヒラギノ角ゴ ProN W3" pitchFamily="-84" charset="-128"/>
                <a:sym typeface="Gill Sans" pitchFamily="-84" charset="0"/>
              </a:defRPr>
            </a:lvl9pPr>
          </a:lstStyle>
          <a:p>
            <a:pPr eaLnBrk="1" hangingPunct="1"/>
            <a:fld id="{C4F7CB61-857F-49BE-AE09-EF8B3759585D}" type="slidenum">
              <a:rPr lang="en-US" sz="1200"/>
              <a:pPr eaLnBrk="1" hangingPunct="1"/>
              <a:t>2</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 Department of Energy: basics of Biofuels (students may already know this)</a:t>
            </a:r>
          </a:p>
          <a:p>
            <a:r>
              <a:rPr lang="en-US" dirty="0" smtClean="0"/>
              <a:t>Interactive Mapping Tool: good to show what renewable</a:t>
            </a:r>
            <a:r>
              <a:rPr lang="en-US" baseline="0" dirty="0" smtClean="0"/>
              <a:t> energies are in PNW</a:t>
            </a:r>
          </a:p>
          <a:p>
            <a:r>
              <a:rPr lang="en-US" dirty="0" err="1" smtClean="0"/>
              <a:t>Biofuel</a:t>
            </a:r>
            <a:r>
              <a:rPr lang="en-US" baseline="0" dirty="0" err="1" smtClean="0"/>
              <a:t>.org</a:t>
            </a:r>
            <a:r>
              <a:rPr lang="en-US" baseline="0" dirty="0" smtClean="0"/>
              <a:t>: good for research of different crops</a:t>
            </a:r>
          </a:p>
          <a:p>
            <a:r>
              <a:rPr lang="en-US" baseline="0" dirty="0" err="1" smtClean="0"/>
              <a:t>Feedstocks</a:t>
            </a:r>
            <a:r>
              <a:rPr lang="en-US" baseline="0" dirty="0" smtClean="0"/>
              <a:t> fact sheet: </a:t>
            </a:r>
            <a:r>
              <a:rPr lang="en-US" baseline="0" dirty="0" err="1" smtClean="0"/>
              <a:t>pg</a:t>
            </a:r>
            <a:r>
              <a:rPr lang="en-US" baseline="0" dirty="0" smtClean="0"/>
              <a:t> 124 MS 133 HS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6</a:t>
            </a:fld>
            <a:endParaRPr lang="en-US"/>
          </a:p>
        </p:txBody>
      </p:sp>
    </p:spTree>
    <p:extLst>
      <p:ext uri="{BB962C8B-B14F-4D97-AF65-F5344CB8AC3E}">
        <p14:creationId xmlns:p14="http://schemas.microsoft.com/office/powerpoint/2010/main" val="3997067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Suggest letting the</a:t>
            </a:r>
            <a:r>
              <a:rPr lang="en-US" baseline="0" dirty="0" smtClean="0"/>
              <a:t> students decide which fuel to research (maybe a sign up sheet so not the same ones are chosen)</a:t>
            </a:r>
          </a:p>
          <a:p>
            <a:r>
              <a:rPr lang="en-US" baseline="0" dirty="0" smtClean="0"/>
              <a:t>For each step of the process make sure to note where they are happening (factory, outdoors, etc.)</a:t>
            </a:r>
          </a:p>
          <a:p>
            <a:r>
              <a:rPr lang="en-US" baseline="0" dirty="0" smtClean="0"/>
              <a:t>Are these facilities already in place? How much do they cost?</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7</a:t>
            </a:fld>
            <a:endParaRPr lang="en-US"/>
          </a:p>
        </p:txBody>
      </p:sp>
    </p:spTree>
    <p:extLst>
      <p:ext uri="{BB962C8B-B14F-4D97-AF65-F5344CB8AC3E}">
        <p14:creationId xmlns:p14="http://schemas.microsoft.com/office/powerpoint/2010/main" val="2162501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Poster board may be best</a:t>
            </a:r>
          </a:p>
          <a:p>
            <a:r>
              <a:rPr lang="en-US" dirty="0" smtClean="0"/>
              <a:t>Gallery walk displays all posters and students take turns standing in front of their poster as well as looking at others. </a:t>
            </a:r>
          </a:p>
          <a:p>
            <a:r>
              <a:rPr lang="en-US" dirty="0" smtClean="0"/>
              <a:t>Maybe make them fill out worksheet so they are required to ask one question at each station</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8</a:t>
            </a:fld>
            <a:endParaRPr lang="en-US"/>
          </a:p>
        </p:txBody>
      </p:sp>
    </p:spTree>
    <p:extLst>
      <p:ext uri="{BB962C8B-B14F-4D97-AF65-F5344CB8AC3E}">
        <p14:creationId xmlns:p14="http://schemas.microsoft.com/office/powerpoint/2010/main" val="2349004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where bias may be hard to overcome.  Make sure anything they choose has accurate</a:t>
            </a:r>
            <a:r>
              <a:rPr lang="en-US" baseline="0" dirty="0" smtClean="0"/>
              <a:t> pros and cons </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9</a:t>
            </a:fld>
            <a:endParaRPr lang="en-US"/>
          </a:p>
        </p:txBody>
      </p:sp>
    </p:spTree>
    <p:extLst>
      <p:ext uri="{BB962C8B-B14F-4D97-AF65-F5344CB8AC3E}">
        <p14:creationId xmlns:p14="http://schemas.microsoft.com/office/powerpoint/2010/main" val="536759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 bio jet fuel a word?</a:t>
            </a:r>
          </a:p>
          <a:p>
            <a:r>
              <a:rPr lang="en-US" dirty="0" smtClean="0"/>
              <a:t>Groups should</a:t>
            </a:r>
            <a:r>
              <a:rPr lang="en-US" baseline="0" dirty="0" smtClean="0"/>
              <a:t> be by stakeholder. </a:t>
            </a:r>
          </a:p>
          <a:p>
            <a:r>
              <a:rPr lang="en-US" baseline="0" dirty="0" smtClean="0"/>
              <a:t>MS </a:t>
            </a:r>
            <a:r>
              <a:rPr lang="en-US" baseline="0" dirty="0" err="1" smtClean="0"/>
              <a:t>pg</a:t>
            </a:r>
            <a:r>
              <a:rPr lang="en-US" baseline="0" dirty="0" smtClean="0"/>
              <a:t> 141HS 148</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10</a:t>
            </a:fld>
            <a:endParaRPr lang="en-US"/>
          </a:p>
        </p:txBody>
      </p:sp>
    </p:spTree>
    <p:extLst>
      <p:ext uri="{BB962C8B-B14F-4D97-AF65-F5344CB8AC3E}">
        <p14:creationId xmlns:p14="http://schemas.microsoft.com/office/powerpoint/2010/main" val="877235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 share with class for middle</a:t>
            </a:r>
            <a:r>
              <a:rPr lang="en-US" baseline="0" dirty="0" smtClean="0"/>
              <a:t> school. Or a pair share</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11</a:t>
            </a:fld>
            <a:endParaRPr lang="en-US"/>
          </a:p>
        </p:txBody>
      </p:sp>
    </p:spTree>
    <p:extLst>
      <p:ext uri="{BB962C8B-B14F-4D97-AF65-F5344CB8AC3E}">
        <p14:creationId xmlns:p14="http://schemas.microsoft.com/office/powerpoint/2010/main" val="2621133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Might need some adjusting for middle school. Maybe share with class instead of in groups.</a:t>
            </a:r>
            <a:endParaRPr lang="en-US" dirty="0"/>
          </a:p>
        </p:txBody>
      </p:sp>
      <p:sp>
        <p:nvSpPr>
          <p:cNvPr id="4" name="Slide Number Placeholder 3"/>
          <p:cNvSpPr>
            <a:spLocks noGrp="1"/>
          </p:cNvSpPr>
          <p:nvPr>
            <p:ph type="sldNum" sz="quarter" idx="10"/>
          </p:nvPr>
        </p:nvSpPr>
        <p:spPr/>
        <p:txBody>
          <a:bodyPr/>
          <a:lstStyle/>
          <a:p>
            <a:fld id="{0BF6EB6F-1766-7E4D-8AA2-89CAECDF5654}" type="slidenum">
              <a:rPr lang="en-US" smtClean="0"/>
              <a:t>12</a:t>
            </a:fld>
            <a:endParaRPr lang="en-US"/>
          </a:p>
        </p:txBody>
      </p:sp>
    </p:spTree>
    <p:extLst>
      <p:ext uri="{BB962C8B-B14F-4D97-AF65-F5344CB8AC3E}">
        <p14:creationId xmlns:p14="http://schemas.microsoft.com/office/powerpoint/2010/main" val="3871135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65CF9418-191E-0045-94BB-F6255CEE5D98}" type="datetimeFigureOut">
              <a:rPr lang="en-US" smtClean="0"/>
              <a:t>8/4/14</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5CB17B7-4FD4-9B46-9C86-A058282D1D71}"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CF9418-191E-0045-94BB-F6255CEE5D98}" type="datetimeFigureOut">
              <a:rPr lang="en-US" smtClean="0"/>
              <a:t>8/4/14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CF9418-191E-0045-94BB-F6255CEE5D98}" type="datetimeFigureOut">
              <a:rPr lang="en-US" smtClean="0"/>
              <a:t>8/4/14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5CF9418-191E-0045-94BB-F6255CEE5D98}" type="datetimeFigureOut">
              <a:rPr lang="en-US" smtClean="0"/>
              <a:t>8/4/14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CF9418-191E-0045-94BB-F6255CEE5D98}" type="datetimeFigureOut">
              <a:rPr lang="en-US" smtClean="0"/>
              <a:t>8/4/14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5CF9418-191E-0045-94BB-F6255CEE5D98}" type="datetimeFigureOut">
              <a:rPr lang="en-US" smtClean="0"/>
              <a:t>8/4/14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CB17B7-4FD4-9B46-9C86-A058282D1D71}"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5CF9418-191E-0045-94BB-F6255CEE5D98}" type="datetimeFigureOut">
              <a:rPr lang="en-US" smtClean="0"/>
              <a:t>8/4/14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CF9418-191E-0045-94BB-F6255CEE5D98}" type="datetimeFigureOut">
              <a:rPr lang="en-US" smtClean="0"/>
              <a:t>8/4/14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CF9418-191E-0045-94BB-F6255CEE5D98}" type="datetimeFigureOut">
              <a:rPr lang="en-US" smtClean="0"/>
              <a:t>8/4/14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5CF9418-191E-0045-94BB-F6255CEE5D98}" type="datetimeFigureOut">
              <a:rPr lang="en-US" smtClean="0"/>
              <a:t>8/4/14</a:t>
            </a:fld>
            <a:endParaRPr lang="en-US"/>
          </a:p>
        </p:txBody>
      </p:sp>
      <p:sp>
        <p:nvSpPr>
          <p:cNvPr id="7" name="Slide Number Placeholder 6"/>
          <p:cNvSpPr>
            <a:spLocks noGrp="1"/>
          </p:cNvSpPr>
          <p:nvPr>
            <p:ph type="sldNum" sz="quarter" idx="12"/>
          </p:nvPr>
        </p:nvSpPr>
        <p:spPr/>
        <p:txBody>
          <a:bodyPr/>
          <a:lstStyle/>
          <a:p>
            <a:fld id="{55CB17B7-4FD4-9B46-9C86-A058282D1D71}"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CF9418-191E-0045-94BB-F6255CEE5D98}" type="datetimeFigureOut">
              <a:rPr lang="en-US" smtClean="0"/>
              <a:t>8/4/14</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55CB17B7-4FD4-9B46-9C86-A058282D1D7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65CF9418-191E-0045-94BB-F6255CEE5D98}" type="datetimeFigureOut">
              <a:rPr lang="en-US" smtClean="0"/>
              <a:t>8/4/14</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5CB17B7-4FD4-9B46-9C86-A058282D1D7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82580" y="1828800"/>
            <a:ext cx="7428097" cy="1524000"/>
          </a:xfrm>
        </p:spPr>
        <p:txBody>
          <a:bodyPr anchor="ctr">
            <a:normAutofit fontScale="90000"/>
          </a:bodyPr>
          <a:lstStyle/>
          <a:p>
            <a:pPr algn="ctr" eaLnBrk="1" hangingPunct="1">
              <a:defRPr/>
            </a:pPr>
            <a:r>
              <a:rPr lang="en-US" sz="4800" dirty="0" smtClean="0">
                <a:solidFill>
                  <a:srgbClr val="335511"/>
                </a:solidFill>
              </a:rPr>
              <a:t>Fueling Our Future:</a:t>
            </a:r>
            <a:br>
              <a:rPr lang="en-US" sz="4800" dirty="0" smtClean="0">
                <a:solidFill>
                  <a:srgbClr val="335511"/>
                </a:solidFill>
              </a:rPr>
            </a:br>
            <a:r>
              <a:rPr lang="en-US" sz="4400" dirty="0" smtClean="0">
                <a:solidFill>
                  <a:srgbClr val="335511"/>
                </a:solidFill>
              </a:rPr>
              <a:t>Exploring Sustainable Energy Use</a:t>
            </a:r>
            <a:endParaRPr lang="en-US" sz="3600" dirty="0" smtClean="0">
              <a:solidFill>
                <a:srgbClr val="335511"/>
              </a:solidFill>
              <a:effectLst>
                <a:outerShdw blurRad="38100" dist="38100" dir="2700000" algn="tl">
                  <a:srgbClr val="C0C0C0"/>
                </a:outerShdw>
              </a:effectLst>
            </a:endParaRPr>
          </a:p>
        </p:txBody>
      </p:sp>
      <p:sp>
        <p:nvSpPr>
          <p:cNvPr id="79875" name="Subtitle 2"/>
          <p:cNvSpPr>
            <a:spLocks noGrp="1"/>
          </p:cNvSpPr>
          <p:nvPr>
            <p:ph type="subTitle" idx="4294967295"/>
          </p:nvPr>
        </p:nvSpPr>
        <p:spPr>
          <a:xfrm>
            <a:off x="0" y="3657600"/>
            <a:ext cx="9144000" cy="1676400"/>
          </a:xfrm>
        </p:spPr>
        <p:txBody>
          <a:bodyPr>
            <a:normAutofit/>
          </a:bodyPr>
          <a:lstStyle/>
          <a:p>
            <a:pPr marL="0" indent="0" algn="ctr" eaLnBrk="1" hangingPunct="1">
              <a:buNone/>
            </a:pPr>
            <a:r>
              <a:rPr lang="en-US" sz="2000" i="1" dirty="0" smtClean="0">
                <a:solidFill>
                  <a:srgbClr val="AA6600"/>
                </a:solidFill>
              </a:rPr>
              <a:t>Sustainable Flight on the Pacific Northwest</a:t>
            </a:r>
            <a:endParaRPr lang="en-US" sz="2000" i="1" dirty="0">
              <a:solidFill>
                <a:srgbClr val="AA6600"/>
              </a:solidFill>
            </a:endParaRPr>
          </a:p>
          <a:p>
            <a:pPr marL="0" indent="0" algn="ctr" eaLnBrk="1" hangingPunct="1">
              <a:buNone/>
            </a:pPr>
            <a:r>
              <a:rPr lang="en-US" dirty="0" smtClean="0">
                <a:solidFill>
                  <a:schemeClr val="accent1"/>
                </a:solidFill>
              </a:rPr>
              <a:t>www.facingthefuture.org</a:t>
            </a:r>
          </a:p>
          <a:p>
            <a:pPr marL="0" indent="0" algn="ctr" eaLnBrk="1" hangingPunct="1">
              <a:buNone/>
            </a:pPr>
            <a:r>
              <a:rPr lang="en-US" dirty="0" smtClean="0">
                <a:solidFill>
                  <a:schemeClr val="accent1"/>
                </a:solidFill>
              </a:rPr>
              <a:t>www.nararenewables.org</a:t>
            </a:r>
          </a:p>
        </p:txBody>
      </p:sp>
      <p:sp>
        <p:nvSpPr>
          <p:cNvPr id="4" name="Subtitle 2"/>
          <p:cNvSpPr txBox="1">
            <a:spLocks/>
          </p:cNvSpPr>
          <p:nvPr/>
        </p:nvSpPr>
        <p:spPr bwMode="auto">
          <a:xfrm>
            <a:off x="0" y="6400800"/>
            <a:ext cx="9144000" cy="381000"/>
          </a:xfrm>
          <a:prstGeom prst="rect">
            <a:avLst/>
          </a:prstGeom>
          <a:noFill/>
          <a:ln w="9525">
            <a:noFill/>
            <a:miter lim="800000"/>
            <a:headEnd/>
            <a:tailEnd/>
          </a:ln>
        </p:spPr>
        <p:txBody>
          <a:bodyPr lIns="91427" tIns="45714" rIns="91427" bIns="45714"/>
          <a:lstStyle/>
          <a:p>
            <a:pPr algn="ctr" eaLnBrk="1" hangingPunct="1">
              <a:spcBef>
                <a:spcPct val="20000"/>
              </a:spcBef>
              <a:buClr>
                <a:srgbClr val="AA6600"/>
              </a:buClr>
              <a:buFont typeface="Monotype Sorts" pitchFamily="2" charset="2"/>
              <a:buNone/>
              <a:defRPr/>
            </a:pPr>
            <a:endParaRPr lang="en-US" sz="2000" i="1" kern="0" dirty="0">
              <a:solidFill>
                <a:srgbClr val="AA6600"/>
              </a:solidFill>
              <a:latin typeface="+mn-lt"/>
            </a:endParaRPr>
          </a:p>
        </p:txBody>
      </p:sp>
      <p:sp>
        <p:nvSpPr>
          <p:cNvPr id="6" name="TextBox 5"/>
          <p:cNvSpPr txBox="1"/>
          <p:nvPr/>
        </p:nvSpPr>
        <p:spPr bwMode="auto">
          <a:xfrm>
            <a:off x="1679222" y="4995333"/>
            <a:ext cx="184640" cy="52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27" tIns="45714" rIns="91427" bIns="45714" numCol="1" rtlCol="0" anchor="t" anchorCtr="0" compatLnSpc="1">
            <a:prstTxWarp prst="textNoShape">
              <a:avLst/>
            </a:prstTxWarp>
            <a:spAutoFit/>
          </a:bodyPr>
          <a:lstStyle/>
          <a:p>
            <a:pPr marL="0" indent="0" algn="ctr">
              <a:buFont typeface="Monotype Sorts" pitchFamily="2" charset="2"/>
              <a:buNone/>
            </a:pPr>
            <a:endParaRPr lang="en-US" sz="2800" kern="0" spc="-100" dirty="0" smtClean="0">
              <a:solidFill>
                <a:srgbClr val="0099C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78238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021" y="987731"/>
            <a:ext cx="8261993" cy="820972"/>
          </a:xfrm>
        </p:spPr>
        <p:txBody>
          <a:bodyPr>
            <a:normAutofit fontScale="90000"/>
          </a:bodyPr>
          <a:lstStyle/>
          <a:p>
            <a:r>
              <a:rPr lang="en-US" dirty="0" smtClean="0"/>
              <a:t>Product 3: Stakeholder Position Analysis</a:t>
            </a:r>
            <a:endParaRPr lang="en-US" dirty="0"/>
          </a:p>
        </p:txBody>
      </p:sp>
      <p:pic>
        <p:nvPicPr>
          <p:cNvPr id="5" name="Content Placeholder 4" descr="Screen Shot 2014-07-16 at 3.56.34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11872" r="43843" b="8585"/>
          <a:stretch/>
        </p:blipFill>
        <p:spPr>
          <a:xfrm>
            <a:off x="1817994" y="2373121"/>
            <a:ext cx="2675854" cy="236915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043492" y="1734409"/>
            <a:ext cx="1787982" cy="369332"/>
          </a:xfrm>
          <a:prstGeom prst="rect">
            <a:avLst/>
          </a:prstGeom>
          <a:noFill/>
        </p:spPr>
        <p:txBody>
          <a:bodyPr wrap="none" rtlCol="0">
            <a:spAutoFit/>
          </a:bodyPr>
          <a:lstStyle/>
          <a:p>
            <a:r>
              <a:rPr lang="en-US" dirty="0" smtClean="0"/>
              <a:t>Group Activity</a:t>
            </a:r>
            <a:endParaRPr lang="en-US" dirty="0"/>
          </a:p>
        </p:txBody>
      </p:sp>
      <p:pic>
        <p:nvPicPr>
          <p:cNvPr id="6" name="Picture 5" descr="Screen Shot 2014-07-16 at 3.56.42 PM.png"/>
          <p:cNvPicPr>
            <a:picLocks noChangeAspect="1"/>
          </p:cNvPicPr>
          <p:nvPr/>
        </p:nvPicPr>
        <p:blipFill rotWithShape="1">
          <a:blip r:embed="rId4">
            <a:extLst>
              <a:ext uri="{28A0092B-C50C-407E-A947-70E740481C1C}">
                <a14:useLocalDpi xmlns:a14="http://schemas.microsoft.com/office/drawing/2010/main" val="0"/>
              </a:ext>
            </a:extLst>
          </a:blip>
          <a:srcRect t="10650" r="43318" b="8321"/>
          <a:stretch/>
        </p:blipFill>
        <p:spPr>
          <a:xfrm>
            <a:off x="4706183" y="2373121"/>
            <a:ext cx="2713534" cy="236915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8" name="TextBox 7"/>
          <p:cNvSpPr txBox="1"/>
          <p:nvPr/>
        </p:nvSpPr>
        <p:spPr>
          <a:xfrm>
            <a:off x="2159752" y="4938658"/>
            <a:ext cx="5259965" cy="1477328"/>
          </a:xfrm>
          <a:prstGeom prst="rect">
            <a:avLst/>
          </a:prstGeom>
          <a:noFill/>
        </p:spPr>
        <p:txBody>
          <a:bodyPr wrap="square" rtlCol="0">
            <a:spAutoFit/>
          </a:bodyPr>
          <a:lstStyle/>
          <a:p>
            <a:r>
              <a:rPr lang="en-US" dirty="0" smtClean="0"/>
              <a:t>In this stage students will take a stand and conclude why their position is the best for the bio-</a:t>
            </a:r>
            <a:r>
              <a:rPr lang="en-US" dirty="0" err="1" smtClean="0"/>
              <a:t>jetfuel</a:t>
            </a:r>
            <a:r>
              <a:rPr lang="en-US" dirty="0" smtClean="0"/>
              <a:t> future. Based on their stakeholder perspective how do they feel about other fuels? What is important to their stakeholder?</a:t>
            </a:r>
            <a:endParaRPr lang="en-US" dirty="0"/>
          </a:p>
        </p:txBody>
      </p:sp>
    </p:spTree>
    <p:extLst>
      <p:ext uri="{BB962C8B-B14F-4D97-AF65-F5344CB8AC3E}">
        <p14:creationId xmlns:p14="http://schemas.microsoft.com/office/powerpoint/2010/main" val="276741991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654" y="796766"/>
            <a:ext cx="8938733" cy="1143000"/>
          </a:xfrm>
        </p:spPr>
        <p:txBody>
          <a:bodyPr>
            <a:normAutofit fontScale="90000"/>
          </a:bodyPr>
          <a:lstStyle/>
          <a:p>
            <a:r>
              <a:rPr lang="en-US" dirty="0" smtClean="0"/>
              <a:t>Product 4: Council Member Negotiation</a:t>
            </a:r>
            <a:endParaRPr lang="en-US" dirty="0"/>
          </a:p>
        </p:txBody>
      </p:sp>
      <p:pic>
        <p:nvPicPr>
          <p:cNvPr id="5" name="Content Placeholder 4" descr="Screen Shot 2014-07-16 at 3.57.01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8585" r="43464" b="8585"/>
          <a:stretch/>
        </p:blipFill>
        <p:spPr>
          <a:xfrm>
            <a:off x="4199471" y="2477584"/>
            <a:ext cx="3831597" cy="350897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654965" y="1939766"/>
            <a:ext cx="1787982" cy="369332"/>
          </a:xfrm>
          <a:prstGeom prst="rect">
            <a:avLst/>
          </a:prstGeom>
          <a:noFill/>
        </p:spPr>
        <p:txBody>
          <a:bodyPr wrap="none" rtlCol="0">
            <a:spAutoFit/>
          </a:bodyPr>
          <a:lstStyle/>
          <a:p>
            <a:r>
              <a:rPr lang="en-US" dirty="0" smtClean="0"/>
              <a:t>Group Activity</a:t>
            </a:r>
            <a:endParaRPr lang="en-US" dirty="0"/>
          </a:p>
        </p:txBody>
      </p:sp>
      <p:sp>
        <p:nvSpPr>
          <p:cNvPr id="6" name="TextBox 5"/>
          <p:cNvSpPr txBox="1"/>
          <p:nvPr/>
        </p:nvSpPr>
        <p:spPr>
          <a:xfrm>
            <a:off x="782580" y="2629674"/>
            <a:ext cx="2660367" cy="2862323"/>
          </a:xfrm>
          <a:prstGeom prst="rect">
            <a:avLst/>
          </a:prstGeom>
          <a:noFill/>
        </p:spPr>
        <p:txBody>
          <a:bodyPr wrap="square" rtlCol="0">
            <a:spAutoFit/>
          </a:bodyPr>
          <a:lstStyle/>
          <a:p>
            <a:r>
              <a:rPr lang="en-US" dirty="0" smtClean="0"/>
              <a:t>In this part, the class will act like a jigsaw and negotiate with other groups to come up with a policy that pleases (almost) every stakeholder. Your students must act like their stakeholder to get full credit.  </a:t>
            </a:r>
            <a:endParaRPr lang="en-US" dirty="0"/>
          </a:p>
        </p:txBody>
      </p:sp>
    </p:spTree>
    <p:extLst>
      <p:ext uri="{BB962C8B-B14F-4D97-AF65-F5344CB8AC3E}">
        <p14:creationId xmlns:p14="http://schemas.microsoft.com/office/powerpoint/2010/main" val="183806186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997" y="1027664"/>
            <a:ext cx="7992580" cy="806695"/>
          </a:xfrm>
        </p:spPr>
        <p:txBody>
          <a:bodyPr>
            <a:normAutofit fontScale="90000"/>
          </a:bodyPr>
          <a:lstStyle/>
          <a:p>
            <a:r>
              <a:rPr lang="en-US" dirty="0" smtClean="0"/>
              <a:t/>
            </a:r>
            <a:br>
              <a:rPr lang="en-US" dirty="0" smtClean="0"/>
            </a:br>
            <a:r>
              <a:rPr lang="en-US" dirty="0" smtClean="0"/>
              <a:t>Product 5: Negotiation Self-Assessment</a:t>
            </a:r>
            <a:endParaRPr lang="en-US" dirty="0"/>
          </a:p>
        </p:txBody>
      </p:sp>
      <p:pic>
        <p:nvPicPr>
          <p:cNvPr id="5" name="Content Placeholder 4" descr="Screen Shot 2014-07-16 at 3.57.09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8585" r="43464" b="8585"/>
          <a:stretch/>
        </p:blipFill>
        <p:spPr>
          <a:xfrm>
            <a:off x="2044327" y="2356927"/>
            <a:ext cx="2545028" cy="233073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043492" y="1798546"/>
            <a:ext cx="2146742" cy="369332"/>
          </a:xfrm>
          <a:prstGeom prst="rect">
            <a:avLst/>
          </a:prstGeom>
          <a:noFill/>
        </p:spPr>
        <p:txBody>
          <a:bodyPr wrap="none" rtlCol="0">
            <a:spAutoFit/>
          </a:bodyPr>
          <a:lstStyle/>
          <a:p>
            <a:r>
              <a:rPr lang="en-US" dirty="0" smtClean="0"/>
              <a:t>Individual Activity</a:t>
            </a:r>
            <a:endParaRPr lang="en-US" dirty="0"/>
          </a:p>
        </p:txBody>
      </p:sp>
      <p:pic>
        <p:nvPicPr>
          <p:cNvPr id="6" name="Picture 5" descr="Screen Shot 2014-07-16 at 3.57.16 PM.png"/>
          <p:cNvPicPr>
            <a:picLocks noChangeAspect="1"/>
          </p:cNvPicPr>
          <p:nvPr/>
        </p:nvPicPr>
        <p:blipFill rotWithShape="1">
          <a:blip r:embed="rId4">
            <a:extLst>
              <a:ext uri="{28A0092B-C50C-407E-A947-70E740481C1C}">
                <a14:useLocalDpi xmlns:a14="http://schemas.microsoft.com/office/drawing/2010/main" val="0"/>
              </a:ext>
            </a:extLst>
          </a:blip>
          <a:srcRect l="1" t="7551" r="43458" b="8372"/>
          <a:stretch/>
        </p:blipFill>
        <p:spPr>
          <a:xfrm>
            <a:off x="4840461" y="2356927"/>
            <a:ext cx="2507882" cy="233073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7" name="TextBox 6"/>
          <p:cNvSpPr txBox="1"/>
          <p:nvPr/>
        </p:nvSpPr>
        <p:spPr>
          <a:xfrm>
            <a:off x="2281254" y="5080486"/>
            <a:ext cx="5067089" cy="1200329"/>
          </a:xfrm>
          <a:prstGeom prst="rect">
            <a:avLst/>
          </a:prstGeom>
          <a:noFill/>
        </p:spPr>
        <p:txBody>
          <a:bodyPr wrap="square" rtlCol="0">
            <a:spAutoFit/>
          </a:bodyPr>
          <a:lstStyle/>
          <a:p>
            <a:r>
              <a:rPr lang="en-US" dirty="0" smtClean="0"/>
              <a:t>To familiarize students with rubrics further, they are asked to use the following rubric to evaluate themselves during their stakeholder meeting. </a:t>
            </a:r>
            <a:endParaRPr lang="en-US" dirty="0"/>
          </a:p>
        </p:txBody>
      </p:sp>
    </p:spTree>
    <p:extLst>
      <p:ext uri="{BB962C8B-B14F-4D97-AF65-F5344CB8AC3E}">
        <p14:creationId xmlns:p14="http://schemas.microsoft.com/office/powerpoint/2010/main" val="30760898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42" y="694144"/>
            <a:ext cx="7954093" cy="1143000"/>
          </a:xfrm>
        </p:spPr>
        <p:txBody>
          <a:bodyPr>
            <a:normAutofit fontScale="90000"/>
          </a:bodyPr>
          <a:lstStyle/>
          <a:p>
            <a:r>
              <a:rPr lang="en-US" dirty="0" smtClean="0"/>
              <a:t>Product 6: Final Recommendation Paper</a:t>
            </a:r>
            <a:endParaRPr lang="en-US" dirty="0"/>
          </a:p>
        </p:txBody>
      </p:sp>
      <p:pic>
        <p:nvPicPr>
          <p:cNvPr id="5" name="Content Placeholder 4" descr="Screen Shot 2014-07-16 at 3.57.25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8585" r="43843" b="8585"/>
          <a:stretch/>
        </p:blipFill>
        <p:spPr>
          <a:xfrm>
            <a:off x="1043492" y="2323652"/>
            <a:ext cx="3805939" cy="350897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940811" y="1837144"/>
            <a:ext cx="2146742" cy="369332"/>
          </a:xfrm>
          <a:prstGeom prst="rect">
            <a:avLst/>
          </a:prstGeom>
          <a:noFill/>
        </p:spPr>
        <p:txBody>
          <a:bodyPr wrap="none" rtlCol="0">
            <a:spAutoFit/>
          </a:bodyPr>
          <a:lstStyle/>
          <a:p>
            <a:r>
              <a:rPr lang="en-US" dirty="0" smtClean="0"/>
              <a:t>Individual Activity</a:t>
            </a:r>
            <a:endParaRPr lang="en-US" dirty="0"/>
          </a:p>
        </p:txBody>
      </p:sp>
      <p:sp>
        <p:nvSpPr>
          <p:cNvPr id="6" name="TextBox 5"/>
          <p:cNvSpPr txBox="1"/>
          <p:nvPr/>
        </p:nvSpPr>
        <p:spPr>
          <a:xfrm>
            <a:off x="5204333" y="2232131"/>
            <a:ext cx="3057509" cy="3416320"/>
          </a:xfrm>
          <a:prstGeom prst="rect">
            <a:avLst/>
          </a:prstGeom>
          <a:noFill/>
        </p:spPr>
        <p:txBody>
          <a:bodyPr wrap="square" rtlCol="0">
            <a:spAutoFit/>
          </a:bodyPr>
          <a:lstStyle/>
          <a:p>
            <a:r>
              <a:rPr lang="en-US" dirty="0" smtClean="0"/>
              <a:t>This is where it gets personal. Students may take any position they wish to write a five paragraph paper. They must be clear and concise as to why they believe the chosen biofuel is the best to be mixed in with jet fuel to receive full credit (rubric is on following page). </a:t>
            </a:r>
            <a:endParaRPr lang="en-US" dirty="0"/>
          </a:p>
        </p:txBody>
      </p:sp>
    </p:spTree>
    <p:extLst>
      <p:ext uri="{BB962C8B-B14F-4D97-AF65-F5344CB8AC3E}">
        <p14:creationId xmlns:p14="http://schemas.microsoft.com/office/powerpoint/2010/main" val="3390931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11577" y="511211"/>
            <a:ext cx="6598423" cy="1143000"/>
          </a:xfrm>
          <a:prstGeom prst="rect">
            <a:avLst/>
          </a:prstGeom>
        </p:spPr>
        <p:txBody>
          <a:bodyPr lIns="91440" tIns="45720" rIns="91440" bIns="45720"/>
          <a:lstStyle>
            <a:lvl1pPr algn="l" rtl="0" eaLnBrk="0" fontAlgn="base" hangingPunct="0">
              <a:spcBef>
                <a:spcPct val="0"/>
              </a:spcBef>
              <a:spcAft>
                <a:spcPct val="0"/>
              </a:spcAft>
              <a:defRPr kumimoji="1" sz="4000">
                <a:solidFill>
                  <a:srgbClr val="AA6600"/>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kumimoji="1" sz="4000">
                <a:solidFill>
                  <a:srgbClr val="AA6600"/>
                </a:solidFill>
                <a:effectLst>
                  <a:outerShdw blurRad="38100" dist="38100" dir="2700000" algn="tl">
                    <a:srgbClr val="C0C0C0"/>
                  </a:outerShdw>
                </a:effectLst>
                <a:latin typeface="Arial MT Black" charset="0"/>
              </a:defRPr>
            </a:lvl2pPr>
            <a:lvl3pPr algn="l" rtl="0" eaLnBrk="0" fontAlgn="base" hangingPunct="0">
              <a:spcBef>
                <a:spcPct val="0"/>
              </a:spcBef>
              <a:spcAft>
                <a:spcPct val="0"/>
              </a:spcAft>
              <a:defRPr kumimoji="1" sz="4000">
                <a:solidFill>
                  <a:srgbClr val="AA6600"/>
                </a:solidFill>
                <a:effectLst>
                  <a:outerShdw blurRad="38100" dist="38100" dir="2700000" algn="tl">
                    <a:srgbClr val="C0C0C0"/>
                  </a:outerShdw>
                </a:effectLst>
                <a:latin typeface="Arial MT Black" charset="0"/>
              </a:defRPr>
            </a:lvl3pPr>
            <a:lvl4pPr algn="l" rtl="0" eaLnBrk="0" fontAlgn="base" hangingPunct="0">
              <a:spcBef>
                <a:spcPct val="0"/>
              </a:spcBef>
              <a:spcAft>
                <a:spcPct val="0"/>
              </a:spcAft>
              <a:defRPr kumimoji="1" sz="4000">
                <a:solidFill>
                  <a:srgbClr val="AA6600"/>
                </a:solidFill>
                <a:effectLst>
                  <a:outerShdw blurRad="38100" dist="38100" dir="2700000" algn="tl">
                    <a:srgbClr val="C0C0C0"/>
                  </a:outerShdw>
                </a:effectLst>
                <a:latin typeface="Arial MT Black" charset="0"/>
              </a:defRPr>
            </a:lvl4pPr>
            <a:lvl5pPr algn="l" rtl="0" eaLnBrk="0" fontAlgn="base" hangingPunct="0">
              <a:spcBef>
                <a:spcPct val="0"/>
              </a:spcBef>
              <a:spcAft>
                <a:spcPct val="0"/>
              </a:spcAft>
              <a:defRPr kumimoji="1" sz="4000">
                <a:solidFill>
                  <a:srgbClr val="AA6600"/>
                </a:solidFill>
                <a:effectLst>
                  <a:outerShdw blurRad="38100" dist="38100" dir="2700000" algn="tl">
                    <a:srgbClr val="C0C0C0"/>
                  </a:outerShdw>
                </a:effectLst>
                <a:latin typeface="Arial MT Black" charset="0"/>
              </a:defRPr>
            </a:lvl5pPr>
            <a:lvl6pPr marL="457200" algn="l" rtl="0" eaLnBrk="0" fontAlgn="base" hangingPunct="0">
              <a:spcBef>
                <a:spcPct val="0"/>
              </a:spcBef>
              <a:spcAft>
                <a:spcPct val="0"/>
              </a:spcAft>
              <a:defRPr kumimoji="1" sz="4000">
                <a:solidFill>
                  <a:srgbClr val="006600"/>
                </a:solidFill>
                <a:effectLst>
                  <a:outerShdw blurRad="38100" dist="38100" dir="2700000" algn="tl">
                    <a:srgbClr val="C0C0C0"/>
                  </a:outerShdw>
                </a:effectLst>
                <a:latin typeface="Arial MT Black" charset="0"/>
              </a:defRPr>
            </a:lvl6pPr>
            <a:lvl7pPr marL="914400" algn="l" rtl="0" eaLnBrk="0" fontAlgn="base" hangingPunct="0">
              <a:spcBef>
                <a:spcPct val="0"/>
              </a:spcBef>
              <a:spcAft>
                <a:spcPct val="0"/>
              </a:spcAft>
              <a:defRPr kumimoji="1" sz="4000">
                <a:solidFill>
                  <a:srgbClr val="006600"/>
                </a:solidFill>
                <a:effectLst>
                  <a:outerShdw blurRad="38100" dist="38100" dir="2700000" algn="tl">
                    <a:srgbClr val="C0C0C0"/>
                  </a:outerShdw>
                </a:effectLst>
                <a:latin typeface="Arial MT Black" charset="0"/>
              </a:defRPr>
            </a:lvl7pPr>
            <a:lvl8pPr marL="1371600" algn="l" rtl="0" eaLnBrk="0" fontAlgn="base" hangingPunct="0">
              <a:spcBef>
                <a:spcPct val="0"/>
              </a:spcBef>
              <a:spcAft>
                <a:spcPct val="0"/>
              </a:spcAft>
              <a:defRPr kumimoji="1" sz="4000">
                <a:solidFill>
                  <a:srgbClr val="006600"/>
                </a:solidFill>
                <a:effectLst>
                  <a:outerShdw blurRad="38100" dist="38100" dir="2700000" algn="tl">
                    <a:srgbClr val="C0C0C0"/>
                  </a:outerShdw>
                </a:effectLst>
                <a:latin typeface="Arial MT Black" charset="0"/>
              </a:defRPr>
            </a:lvl8pPr>
            <a:lvl9pPr marL="1828800" algn="l" rtl="0" eaLnBrk="0" fontAlgn="base" hangingPunct="0">
              <a:spcBef>
                <a:spcPct val="0"/>
              </a:spcBef>
              <a:spcAft>
                <a:spcPct val="0"/>
              </a:spcAft>
              <a:defRPr kumimoji="1" sz="4000">
                <a:solidFill>
                  <a:srgbClr val="006600"/>
                </a:solidFill>
                <a:effectLst>
                  <a:outerShdw blurRad="38100" dist="38100" dir="2700000" algn="tl">
                    <a:srgbClr val="C0C0C0"/>
                  </a:outerShdw>
                </a:effectLst>
                <a:latin typeface="Arial MT Black" charset="0"/>
              </a:defRPr>
            </a:lvl9pPr>
          </a:lstStyle>
          <a:p>
            <a:pPr>
              <a:defRPr/>
            </a:pPr>
            <a:r>
              <a:rPr lang="en-US" dirty="0" smtClean="0"/>
              <a:t>Fueling Our Future</a:t>
            </a:r>
          </a:p>
          <a:p>
            <a:pPr>
              <a:defRPr/>
            </a:pPr>
            <a:r>
              <a:rPr lang="en-US" sz="2800" i="1" dirty="0" smtClean="0"/>
              <a:t>Curriculum Units for MS &amp; HS</a:t>
            </a:r>
            <a:endParaRPr lang="en-US" sz="2800" i="1" dirty="0"/>
          </a:p>
        </p:txBody>
      </p:sp>
      <p:pic>
        <p:nvPicPr>
          <p:cNvPr id="1028" name="Picture 4" descr="C:\Users\Dave\Pictures\Fueling Our Future (FOF)\FOF MS Cov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303" y="1676400"/>
            <a:ext cx="3829361" cy="49377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9" name="Picture 5" descr="C:\Users\Dave\Pictures\Fueling Our Future (FOF)\FOF HS Cov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7426" y="1676400"/>
            <a:ext cx="3821666" cy="49377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39300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554"/>
            <a:ext cx="7024744" cy="1143000"/>
          </a:xfrm>
        </p:spPr>
        <p:txBody>
          <a:bodyPr/>
          <a:lstStyle/>
          <a:p>
            <a:r>
              <a:rPr lang="en-US" dirty="0" smtClean="0"/>
              <a:t>Background </a:t>
            </a:r>
            <a:endParaRPr lang="en-US" dirty="0"/>
          </a:p>
        </p:txBody>
      </p:sp>
      <p:sp>
        <p:nvSpPr>
          <p:cNvPr id="3" name="Content Placeholder 2"/>
          <p:cNvSpPr>
            <a:spLocks noGrp="1"/>
          </p:cNvSpPr>
          <p:nvPr>
            <p:ph idx="1"/>
          </p:nvPr>
        </p:nvSpPr>
        <p:spPr>
          <a:xfrm>
            <a:off x="457200" y="1433440"/>
            <a:ext cx="8229600" cy="4903435"/>
          </a:xfrm>
        </p:spPr>
        <p:txBody>
          <a:bodyPr>
            <a:normAutofit fontScale="92500"/>
          </a:bodyPr>
          <a:lstStyle/>
          <a:p>
            <a:r>
              <a:rPr lang="en-US" dirty="0" smtClean="0"/>
              <a:t>Middle School page 92; High </a:t>
            </a:r>
            <a:r>
              <a:rPr lang="en-US" dirty="0"/>
              <a:t>S</a:t>
            </a:r>
            <a:r>
              <a:rPr lang="en-US" dirty="0" smtClean="0"/>
              <a:t>chool page 100:</a:t>
            </a:r>
          </a:p>
          <a:p>
            <a:pPr lvl="1"/>
            <a:r>
              <a:rPr lang="en-US" dirty="0" smtClean="0"/>
              <a:t>The federal government has mandated that an increasing amount of biofuel be mixed into jet fuel over the next few years in order to reduce the amount of crude oil used in the nation. The federal government has established regional councils to help identify the most sustainable biofuel feedstock(s) for different regions in the nation.  You have been selected to be a part of the Pacific Northwest Regional Council. You will identify and understand the reasons for developing aviation biofuels, conduct research on different kinds of biofuels and consider their impacts on the environment, represent a specific stakeholder at a negotiation, identify other stakeholders’ perspectives, and create a policy that identifies a sustainable fuel mix for the Pacific Northwest region.</a:t>
            </a:r>
            <a:endParaRPr lang="en-US" dirty="0"/>
          </a:p>
        </p:txBody>
      </p:sp>
    </p:spTree>
    <p:extLst>
      <p:ext uri="{BB962C8B-B14F-4D97-AF65-F5344CB8AC3E}">
        <p14:creationId xmlns:p14="http://schemas.microsoft.com/office/powerpoint/2010/main" val="2955138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Background Relevant to the Activity</a:t>
            </a:r>
            <a:endParaRPr lang="en-US" dirty="0"/>
          </a:p>
        </p:txBody>
      </p:sp>
      <p:sp>
        <p:nvSpPr>
          <p:cNvPr id="3" name="Content Placeholder 2"/>
          <p:cNvSpPr>
            <a:spLocks noGrp="1"/>
          </p:cNvSpPr>
          <p:nvPr>
            <p:ph idx="1"/>
          </p:nvPr>
        </p:nvSpPr>
        <p:spPr/>
        <p:txBody>
          <a:bodyPr>
            <a:normAutofit fontScale="92500"/>
          </a:bodyPr>
          <a:lstStyle/>
          <a:p>
            <a:r>
              <a:rPr lang="en-US" dirty="0" smtClean="0"/>
              <a:t>Students should pull from their biofuel knowledge to recall what the costs of biofuels are, what they need to be sustained, and the process of making them.  This will become important during the stakeholder portion of this activity. They should ask themselves:</a:t>
            </a:r>
          </a:p>
          <a:p>
            <a:pPr lvl="1"/>
            <a:r>
              <a:rPr lang="en-US" dirty="0" smtClean="0"/>
              <a:t>Whom does this effect? </a:t>
            </a:r>
          </a:p>
          <a:p>
            <a:pPr lvl="1"/>
            <a:r>
              <a:rPr lang="en-US" dirty="0" smtClean="0"/>
              <a:t>How much will it cost?</a:t>
            </a:r>
          </a:p>
          <a:p>
            <a:pPr lvl="1"/>
            <a:r>
              <a:rPr lang="en-US" dirty="0" smtClean="0"/>
              <a:t>How does this process effect the environment? </a:t>
            </a:r>
            <a:endParaRPr lang="en-US" dirty="0"/>
          </a:p>
        </p:txBody>
      </p:sp>
    </p:spTree>
    <p:extLst>
      <p:ext uri="{BB962C8B-B14F-4D97-AF65-F5344CB8AC3E}">
        <p14:creationId xmlns:p14="http://schemas.microsoft.com/office/powerpoint/2010/main" val="1611303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Student’s Challenge:</a:t>
            </a:r>
            <a:endParaRPr lang="en-US" dirty="0"/>
          </a:p>
        </p:txBody>
      </p:sp>
      <p:sp>
        <p:nvSpPr>
          <p:cNvPr id="3" name="Content Placeholder 2"/>
          <p:cNvSpPr>
            <a:spLocks noGrp="1"/>
          </p:cNvSpPr>
          <p:nvPr>
            <p:ph idx="1"/>
          </p:nvPr>
        </p:nvSpPr>
        <p:spPr/>
        <p:txBody>
          <a:bodyPr/>
          <a:lstStyle/>
          <a:p>
            <a:r>
              <a:rPr lang="en-US" dirty="0" smtClean="0"/>
              <a:t>What are the most sustainable biofuels that can be produced in the Pacific Northwest for aviation?</a:t>
            </a:r>
          </a:p>
          <a:p>
            <a:r>
              <a:rPr lang="en-US" dirty="0" smtClean="0"/>
              <a:t>Fuels to consider</a:t>
            </a:r>
          </a:p>
          <a:p>
            <a:pPr lvl="1"/>
            <a:r>
              <a:rPr lang="en-US" dirty="0" smtClean="0"/>
              <a:t>Algal</a:t>
            </a:r>
          </a:p>
          <a:p>
            <a:pPr lvl="1"/>
            <a:r>
              <a:rPr lang="en-US" dirty="0" smtClean="0"/>
              <a:t>Corn</a:t>
            </a:r>
          </a:p>
          <a:p>
            <a:pPr lvl="1"/>
            <a:r>
              <a:rPr lang="en-US" dirty="0" smtClean="0"/>
              <a:t>Poplar</a:t>
            </a:r>
          </a:p>
          <a:p>
            <a:endParaRPr lang="en-US" dirty="0"/>
          </a:p>
        </p:txBody>
      </p:sp>
    </p:spTree>
    <p:extLst>
      <p:ext uri="{BB962C8B-B14F-4D97-AF65-F5344CB8AC3E}">
        <p14:creationId xmlns:p14="http://schemas.microsoft.com/office/powerpoint/2010/main" val="304507870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011" y="117077"/>
            <a:ext cx="7999762" cy="1143000"/>
          </a:xfrm>
        </p:spPr>
        <p:txBody>
          <a:bodyPr>
            <a:normAutofit fontScale="90000"/>
          </a:bodyPr>
          <a:lstStyle/>
          <a:p>
            <a:r>
              <a:rPr lang="en-US" dirty="0" smtClean="0"/>
              <a:t>Product 1: The Life of a Fuel Poster</a:t>
            </a:r>
            <a:endParaRPr lang="en-US" dirty="0"/>
          </a:p>
        </p:txBody>
      </p:sp>
      <p:pic>
        <p:nvPicPr>
          <p:cNvPr id="4" name="Content Placeholder 3" descr="Screen Shot 2014-07-14 at 4.52.20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l="1665" t="12912" r="29298" b="8640"/>
          <a:stretch/>
        </p:blipFill>
        <p:spPr>
          <a:xfrm>
            <a:off x="872384" y="1962636"/>
            <a:ext cx="6170837" cy="426055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3" name="TextBox 2"/>
          <p:cNvSpPr txBox="1"/>
          <p:nvPr/>
        </p:nvSpPr>
        <p:spPr>
          <a:xfrm>
            <a:off x="1282918" y="1232972"/>
            <a:ext cx="3348417" cy="369332"/>
          </a:xfrm>
          <a:prstGeom prst="rect">
            <a:avLst/>
          </a:prstGeom>
          <a:noFill/>
        </p:spPr>
        <p:txBody>
          <a:bodyPr wrap="square" rtlCol="0">
            <a:spAutoFit/>
          </a:bodyPr>
          <a:lstStyle/>
          <a:p>
            <a:r>
              <a:rPr lang="en-US" dirty="0" smtClean="0"/>
              <a:t>Part I: Research (Group)</a:t>
            </a:r>
            <a:endParaRPr lang="en-US" dirty="0"/>
          </a:p>
        </p:txBody>
      </p:sp>
    </p:spTree>
    <p:extLst>
      <p:ext uri="{BB962C8B-B14F-4D97-AF65-F5344CB8AC3E}">
        <p14:creationId xmlns:p14="http://schemas.microsoft.com/office/powerpoint/2010/main" val="68335561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92" y="754048"/>
            <a:ext cx="8249163" cy="708308"/>
          </a:xfrm>
        </p:spPr>
        <p:txBody>
          <a:bodyPr>
            <a:normAutofit fontScale="90000"/>
          </a:bodyPr>
          <a:lstStyle/>
          <a:p>
            <a:r>
              <a:rPr lang="en-US" dirty="0" smtClean="0"/>
              <a:t>Product 1: The Life of a Fuel Poster</a:t>
            </a:r>
            <a:endParaRPr lang="en-US" dirty="0"/>
          </a:p>
        </p:txBody>
      </p:sp>
      <p:pic>
        <p:nvPicPr>
          <p:cNvPr id="5" name="Content Placeholder 4" descr="Screen Shot 2014-07-16 at 3.55.36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8585" r="42896" b="8585"/>
          <a:stretch/>
        </p:blipFill>
        <p:spPr>
          <a:xfrm>
            <a:off x="1043492" y="2323652"/>
            <a:ext cx="3870085" cy="350897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180285" y="1439371"/>
            <a:ext cx="3216934" cy="369332"/>
          </a:xfrm>
          <a:prstGeom prst="rect">
            <a:avLst/>
          </a:prstGeom>
          <a:noFill/>
        </p:spPr>
        <p:txBody>
          <a:bodyPr wrap="none" rtlCol="0">
            <a:spAutoFit/>
          </a:bodyPr>
          <a:lstStyle/>
          <a:p>
            <a:r>
              <a:rPr lang="en-US" dirty="0" smtClean="0"/>
              <a:t>Part II: Rough Draft (Group)</a:t>
            </a:r>
            <a:endParaRPr lang="en-US" dirty="0"/>
          </a:p>
        </p:txBody>
      </p:sp>
      <p:sp>
        <p:nvSpPr>
          <p:cNvPr id="6" name="TextBox 5"/>
          <p:cNvSpPr txBox="1"/>
          <p:nvPr/>
        </p:nvSpPr>
        <p:spPr>
          <a:xfrm>
            <a:off x="5888596" y="2629674"/>
            <a:ext cx="2150662" cy="2308324"/>
          </a:xfrm>
          <a:prstGeom prst="rect">
            <a:avLst/>
          </a:prstGeom>
          <a:noFill/>
        </p:spPr>
        <p:txBody>
          <a:bodyPr wrap="square" rtlCol="0">
            <a:spAutoFit/>
          </a:bodyPr>
          <a:lstStyle/>
          <a:p>
            <a:r>
              <a:rPr lang="en-US" dirty="0" smtClean="0"/>
              <a:t>This part is essential for knowing the life of a biofuel. Parts of the life cycle could be used for stakeholder analysis. </a:t>
            </a:r>
            <a:endParaRPr lang="en-US" dirty="0"/>
          </a:p>
        </p:txBody>
      </p:sp>
    </p:spTree>
    <p:extLst>
      <p:ext uri="{BB962C8B-B14F-4D97-AF65-F5344CB8AC3E}">
        <p14:creationId xmlns:p14="http://schemas.microsoft.com/office/powerpoint/2010/main" val="295713213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997" y="856669"/>
            <a:ext cx="8095214" cy="656997"/>
          </a:xfrm>
        </p:spPr>
        <p:txBody>
          <a:bodyPr>
            <a:normAutofit fontScale="90000"/>
          </a:bodyPr>
          <a:lstStyle/>
          <a:p>
            <a:r>
              <a:rPr lang="en-US" dirty="0" smtClean="0"/>
              <a:t>Product 1: The Life of a Fuel Poster</a:t>
            </a:r>
            <a:endParaRPr lang="en-US" dirty="0"/>
          </a:p>
        </p:txBody>
      </p:sp>
      <p:pic>
        <p:nvPicPr>
          <p:cNvPr id="5" name="Content Placeholder 4" descr="Screen Shot 2014-07-16 at 3.56.09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23984" r="43654" b="8585"/>
          <a:stretch/>
        </p:blipFill>
        <p:spPr>
          <a:xfrm>
            <a:off x="851055" y="2296155"/>
            <a:ext cx="3818768" cy="285660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218773" y="1513666"/>
            <a:ext cx="3324798" cy="369332"/>
          </a:xfrm>
          <a:prstGeom prst="rect">
            <a:avLst/>
          </a:prstGeom>
          <a:noFill/>
        </p:spPr>
        <p:txBody>
          <a:bodyPr wrap="none" rtlCol="0">
            <a:spAutoFit/>
          </a:bodyPr>
          <a:lstStyle/>
          <a:p>
            <a:r>
              <a:rPr lang="en-US" dirty="0" smtClean="0"/>
              <a:t>Part II: Final Product (Group)</a:t>
            </a:r>
            <a:endParaRPr lang="en-US" dirty="0"/>
          </a:p>
        </p:txBody>
      </p:sp>
      <p:sp>
        <p:nvSpPr>
          <p:cNvPr id="6" name="TextBox 5"/>
          <p:cNvSpPr txBox="1"/>
          <p:nvPr/>
        </p:nvSpPr>
        <p:spPr>
          <a:xfrm>
            <a:off x="5349769" y="2145614"/>
            <a:ext cx="3063120" cy="3416320"/>
          </a:xfrm>
          <a:prstGeom prst="rect">
            <a:avLst/>
          </a:prstGeom>
          <a:noFill/>
        </p:spPr>
        <p:txBody>
          <a:bodyPr wrap="square" rtlCol="0">
            <a:spAutoFit/>
          </a:bodyPr>
          <a:lstStyle/>
          <a:p>
            <a:r>
              <a:rPr lang="en-US" dirty="0" smtClean="0"/>
              <a:t>This activity is designed to have students become familiar with rubrics. The rubrics give most of the “instructions” for this activity. Students will be sharing their final product </a:t>
            </a:r>
            <a:r>
              <a:rPr lang="pl-PL" dirty="0" smtClean="0"/>
              <a:t>wi</a:t>
            </a:r>
            <a:r>
              <a:rPr lang="en-US" dirty="0" err="1" smtClean="0"/>
              <a:t>th</a:t>
            </a:r>
            <a:r>
              <a:rPr lang="en-US" dirty="0" smtClean="0"/>
              <a:t> the class in a “Gallery Walk”. This walk is to show students the pros and cons of all of the biofuels out there.   </a:t>
            </a:r>
            <a:endParaRPr lang="en-US" dirty="0"/>
          </a:p>
        </p:txBody>
      </p:sp>
    </p:spTree>
    <p:extLst>
      <p:ext uri="{BB962C8B-B14F-4D97-AF65-F5344CB8AC3E}">
        <p14:creationId xmlns:p14="http://schemas.microsoft.com/office/powerpoint/2010/main" val="60581739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960" y="519993"/>
            <a:ext cx="8634040" cy="785274"/>
          </a:xfrm>
        </p:spPr>
        <p:txBody>
          <a:bodyPr>
            <a:normAutofit fontScale="90000"/>
          </a:bodyPr>
          <a:lstStyle/>
          <a:p>
            <a:r>
              <a:rPr lang="en-US" dirty="0" smtClean="0"/>
              <a:t>Product 2: Supply Chain Evaluation</a:t>
            </a:r>
            <a:endParaRPr lang="en-US" dirty="0"/>
          </a:p>
        </p:txBody>
      </p:sp>
      <p:pic>
        <p:nvPicPr>
          <p:cNvPr id="5" name="Content Placeholder 4" descr="Screen Shot 2014-07-16 at 3.56.19 PM.png"/>
          <p:cNvPicPr>
            <a:picLocks noGrp="1" noChangeAspect="1"/>
          </p:cNvPicPr>
          <p:nvPr>
            <p:ph idx="1"/>
          </p:nvPr>
        </p:nvPicPr>
        <p:blipFill rotWithShape="1">
          <a:blip r:embed="rId3">
            <a:extLst>
              <a:ext uri="{28A0092B-C50C-407E-A947-70E740481C1C}">
                <a14:useLocalDpi xmlns:a14="http://schemas.microsoft.com/office/drawing/2010/main" val="0"/>
              </a:ext>
            </a:extLst>
          </a:blip>
          <a:srcRect t="8585" r="43275" b="8585"/>
          <a:stretch/>
        </p:blipFill>
        <p:spPr>
          <a:xfrm>
            <a:off x="671446" y="2323653"/>
            <a:ext cx="2414635" cy="320001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p:cNvSpPr txBox="1"/>
          <p:nvPr/>
        </p:nvSpPr>
        <p:spPr>
          <a:xfrm>
            <a:off x="1154627" y="1327553"/>
            <a:ext cx="2146742" cy="369332"/>
          </a:xfrm>
          <a:prstGeom prst="rect">
            <a:avLst/>
          </a:prstGeom>
          <a:noFill/>
        </p:spPr>
        <p:txBody>
          <a:bodyPr wrap="none" rtlCol="0">
            <a:spAutoFit/>
          </a:bodyPr>
          <a:lstStyle/>
          <a:p>
            <a:r>
              <a:rPr lang="en-US" dirty="0" smtClean="0"/>
              <a:t>Individual Activity </a:t>
            </a:r>
            <a:endParaRPr lang="en-US" dirty="0"/>
          </a:p>
        </p:txBody>
      </p:sp>
      <p:pic>
        <p:nvPicPr>
          <p:cNvPr id="9" name="Picture 8" descr="Screen Shot 2014-07-16 at 4.07.03 PM.png"/>
          <p:cNvPicPr>
            <a:picLocks noChangeAspect="1"/>
          </p:cNvPicPr>
          <p:nvPr/>
        </p:nvPicPr>
        <p:blipFill rotWithShape="1">
          <a:blip r:embed="rId4">
            <a:extLst>
              <a:ext uri="{28A0092B-C50C-407E-A947-70E740481C1C}">
                <a14:useLocalDpi xmlns:a14="http://schemas.microsoft.com/office/drawing/2010/main" val="0"/>
              </a:ext>
            </a:extLst>
          </a:blip>
          <a:srcRect t="41955" r="43739" b="7940"/>
          <a:stretch/>
        </p:blipFill>
        <p:spPr>
          <a:xfrm>
            <a:off x="3301369" y="2323651"/>
            <a:ext cx="2312925" cy="320001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0" name="TextBox 9"/>
          <p:cNvSpPr txBox="1"/>
          <p:nvPr/>
        </p:nvSpPr>
        <p:spPr>
          <a:xfrm>
            <a:off x="6255250" y="2139310"/>
            <a:ext cx="2307737" cy="3693319"/>
          </a:xfrm>
          <a:prstGeom prst="rect">
            <a:avLst/>
          </a:prstGeom>
          <a:noFill/>
        </p:spPr>
        <p:txBody>
          <a:bodyPr wrap="square" rtlCol="0">
            <a:spAutoFit/>
          </a:bodyPr>
          <a:lstStyle/>
          <a:p>
            <a:r>
              <a:rPr lang="en-US" dirty="0" smtClean="0"/>
              <a:t>This worksheet is designed so that each individual can decide for themselves which biofuel they think is better situated for a Pacific Northwest jet fuel. This is a great time for comparison and understanding of different fuels. </a:t>
            </a:r>
            <a:endParaRPr lang="en-US" dirty="0"/>
          </a:p>
        </p:txBody>
      </p:sp>
    </p:spTree>
    <p:extLst>
      <p:ext uri="{BB962C8B-B14F-4D97-AF65-F5344CB8AC3E}">
        <p14:creationId xmlns:p14="http://schemas.microsoft.com/office/powerpoint/2010/main" val="213318807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174</TotalTime>
  <Words>957</Words>
  <Application>Microsoft Macintosh PowerPoint</Application>
  <PresentationFormat>On-screen Show (4:3)</PresentationFormat>
  <Paragraphs>73</Paragraphs>
  <Slides>13</Slides>
  <Notes>10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Austin</vt:lpstr>
      <vt:lpstr>Fueling Our Future: Exploring Sustainable Energy Use</vt:lpstr>
      <vt:lpstr>PowerPoint Presentation</vt:lpstr>
      <vt:lpstr>Background </vt:lpstr>
      <vt:lpstr>Background Relevant to the Activity</vt:lpstr>
      <vt:lpstr>The Student’s Challenge:</vt:lpstr>
      <vt:lpstr>Product 1: The Life of a Fuel Poster</vt:lpstr>
      <vt:lpstr>Product 1: The Life of a Fuel Poster</vt:lpstr>
      <vt:lpstr>Product 1: The Life of a Fuel Poster</vt:lpstr>
      <vt:lpstr>Product 2: Supply Chain Evaluation</vt:lpstr>
      <vt:lpstr>Product 3: Stakeholder Position Analysis</vt:lpstr>
      <vt:lpstr>Product 4: Council Member Negotiation</vt:lpstr>
      <vt:lpstr> Product 5: Negotiation Self-Assessment</vt:lpstr>
      <vt:lpstr>Product 6: Final Recommendation Paper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Fueling Our Future: Exploring Sustainable Energy Use</dc:title>
  <dc:creator>Cameron Mastin</dc:creator>
  <cp:lastModifiedBy>Cameron Mastin</cp:lastModifiedBy>
  <cp:revision>14</cp:revision>
  <dcterms:created xsi:type="dcterms:W3CDTF">2014-07-14T22:19:17Z</dcterms:created>
  <dcterms:modified xsi:type="dcterms:W3CDTF">2014-08-04T21:42:34Z</dcterms:modified>
</cp:coreProperties>
</file>