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431B5-0B22-4CB4-A1BB-024AE01592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D7B2B30-D2B7-4247-BD10-8232D5513C7A}">
      <dgm:prSet custT="1"/>
      <dgm:spPr/>
      <dgm:t>
        <a:bodyPr/>
        <a:lstStyle/>
        <a:p>
          <a:r>
            <a:rPr lang="en-US" sz="2400" dirty="0"/>
            <a:t>Project Goals</a:t>
          </a:r>
        </a:p>
      </dgm:t>
    </dgm:pt>
    <dgm:pt modelId="{A4E058A3-8A74-4BE7-9474-EEE8B9312E78}" type="parTrans" cxnId="{DFD3AF1E-9348-4D02-A575-A4186AD72D3F}">
      <dgm:prSet/>
      <dgm:spPr/>
      <dgm:t>
        <a:bodyPr/>
        <a:lstStyle/>
        <a:p>
          <a:endParaRPr lang="en-US" sz="2400"/>
        </a:p>
      </dgm:t>
    </dgm:pt>
    <dgm:pt modelId="{5ADF4B04-A32A-4A78-83ED-1FB4C325B288}" type="sibTrans" cxnId="{DFD3AF1E-9348-4D02-A575-A4186AD72D3F}">
      <dgm:prSet/>
      <dgm:spPr/>
      <dgm:t>
        <a:bodyPr/>
        <a:lstStyle/>
        <a:p>
          <a:endParaRPr lang="en-US" sz="2400"/>
        </a:p>
      </dgm:t>
    </dgm:pt>
    <dgm:pt modelId="{F66E11F3-34DA-4B1B-8F07-63AF41F047CD}">
      <dgm:prSet custT="1"/>
      <dgm:spPr/>
      <dgm:t>
        <a:bodyPr/>
        <a:lstStyle/>
        <a:p>
          <a:r>
            <a:rPr lang="en-US" sz="2400"/>
            <a:t>Lessons we have produced </a:t>
          </a:r>
        </a:p>
      </dgm:t>
    </dgm:pt>
    <dgm:pt modelId="{8B1258E6-430B-449D-A89D-D2F86AD321CC}" type="parTrans" cxnId="{BC41E8FE-6FAD-4328-AF8E-F4B9E7865A78}">
      <dgm:prSet/>
      <dgm:spPr/>
      <dgm:t>
        <a:bodyPr/>
        <a:lstStyle/>
        <a:p>
          <a:endParaRPr lang="en-US" sz="2400"/>
        </a:p>
      </dgm:t>
    </dgm:pt>
    <dgm:pt modelId="{AAB1F8A2-C1A9-4B2D-853F-2F3F4421327E}" type="sibTrans" cxnId="{BC41E8FE-6FAD-4328-AF8E-F4B9E7865A78}">
      <dgm:prSet/>
      <dgm:spPr/>
      <dgm:t>
        <a:bodyPr/>
        <a:lstStyle/>
        <a:p>
          <a:endParaRPr lang="en-US" sz="2400"/>
        </a:p>
      </dgm:t>
    </dgm:pt>
    <dgm:pt modelId="{32A131CD-7CBC-4A30-B3E5-E96870CCEF1C}">
      <dgm:prSet custT="1"/>
      <dgm:spPr/>
      <dgm:t>
        <a:bodyPr/>
        <a:lstStyle/>
        <a:p>
          <a:r>
            <a:rPr lang="en-US" sz="2400"/>
            <a:t>Condensed unit</a:t>
          </a:r>
        </a:p>
      </dgm:t>
    </dgm:pt>
    <dgm:pt modelId="{3695EF97-D793-48B3-A7BB-61DEA419B07F}" type="parTrans" cxnId="{66D29F74-E398-49FB-940F-34461AE96B4B}">
      <dgm:prSet/>
      <dgm:spPr/>
      <dgm:t>
        <a:bodyPr/>
        <a:lstStyle/>
        <a:p>
          <a:endParaRPr lang="en-US" sz="2400"/>
        </a:p>
      </dgm:t>
    </dgm:pt>
    <dgm:pt modelId="{CB4F9C08-CCB2-499F-BAEC-95F484093DB9}" type="sibTrans" cxnId="{66D29F74-E398-49FB-940F-34461AE96B4B}">
      <dgm:prSet/>
      <dgm:spPr/>
      <dgm:t>
        <a:bodyPr/>
        <a:lstStyle/>
        <a:p>
          <a:endParaRPr lang="en-US" sz="2400"/>
        </a:p>
      </dgm:t>
    </dgm:pt>
    <dgm:pt modelId="{60595A47-C7CC-4601-9D0A-FDE9A2C09401}">
      <dgm:prSet custT="1"/>
      <dgm:spPr/>
      <dgm:t>
        <a:bodyPr/>
        <a:lstStyle/>
        <a:p>
          <a:r>
            <a:rPr lang="en-US" sz="2400"/>
            <a:t>Closing the loop</a:t>
          </a:r>
        </a:p>
      </dgm:t>
    </dgm:pt>
    <dgm:pt modelId="{3E502E78-5585-45E0-90BE-6919EAAF1B99}" type="parTrans" cxnId="{9D09ABE5-4481-40FF-9CB0-B0D0516B51DD}">
      <dgm:prSet/>
      <dgm:spPr/>
      <dgm:t>
        <a:bodyPr/>
        <a:lstStyle/>
        <a:p>
          <a:endParaRPr lang="en-US" sz="2400"/>
        </a:p>
      </dgm:t>
    </dgm:pt>
    <dgm:pt modelId="{F6F7786D-8AD2-4A14-9892-E08CE180A9C2}" type="sibTrans" cxnId="{9D09ABE5-4481-40FF-9CB0-B0D0516B51DD}">
      <dgm:prSet/>
      <dgm:spPr/>
      <dgm:t>
        <a:bodyPr/>
        <a:lstStyle/>
        <a:p>
          <a:endParaRPr lang="en-US" sz="2400"/>
        </a:p>
      </dgm:t>
    </dgm:pt>
    <dgm:pt modelId="{340C2CCC-B64E-4AD2-813E-791EE701B52B}">
      <dgm:prSet custT="1"/>
      <dgm:spPr/>
      <dgm:t>
        <a:bodyPr/>
        <a:lstStyle/>
        <a:p>
          <a:r>
            <a:rPr lang="en-US" sz="2400"/>
            <a:t>Current and ongoing research</a:t>
          </a:r>
        </a:p>
      </dgm:t>
    </dgm:pt>
    <dgm:pt modelId="{CDF9F6D7-0BBE-442F-AB76-0226D90BC1BC}" type="parTrans" cxnId="{0C4D7926-52A8-4D9B-AC58-BC598F69D7E4}">
      <dgm:prSet/>
      <dgm:spPr/>
      <dgm:t>
        <a:bodyPr/>
        <a:lstStyle/>
        <a:p>
          <a:endParaRPr lang="en-US" sz="2400"/>
        </a:p>
      </dgm:t>
    </dgm:pt>
    <dgm:pt modelId="{77C8BFC6-A68D-4138-BA5D-F3A554705FFA}" type="sibTrans" cxnId="{0C4D7926-52A8-4D9B-AC58-BC598F69D7E4}">
      <dgm:prSet/>
      <dgm:spPr/>
      <dgm:t>
        <a:bodyPr/>
        <a:lstStyle/>
        <a:p>
          <a:endParaRPr lang="en-US" sz="2400"/>
        </a:p>
      </dgm:t>
    </dgm:pt>
    <dgm:pt modelId="{D19F35B4-42B2-40C2-B71D-79D3A15B9F30}" type="pres">
      <dgm:prSet presAssocID="{9E6431B5-0B22-4CB4-A1BB-024AE0159277}" presName="root" presStyleCnt="0">
        <dgm:presLayoutVars>
          <dgm:dir/>
          <dgm:resizeHandles val="exact"/>
        </dgm:presLayoutVars>
      </dgm:prSet>
      <dgm:spPr/>
    </dgm:pt>
    <dgm:pt modelId="{ECB41CAB-D9D5-4604-93C5-05644D8C04CF}" type="pres">
      <dgm:prSet presAssocID="{8D7B2B30-D2B7-4247-BD10-8232D5513C7A}" presName="compNode" presStyleCnt="0"/>
      <dgm:spPr/>
    </dgm:pt>
    <dgm:pt modelId="{54AED62F-239A-4F69-8664-272FD0C38544}" type="pres">
      <dgm:prSet presAssocID="{8D7B2B30-D2B7-4247-BD10-8232D5513C7A}" presName="bgRect" presStyleLbl="bgShp" presStyleIdx="0" presStyleCnt="5"/>
      <dgm:spPr/>
    </dgm:pt>
    <dgm:pt modelId="{84FDDA2A-1E4C-4070-BDB4-185D99370516}" type="pres">
      <dgm:prSet presAssocID="{8D7B2B30-D2B7-4247-BD10-8232D5513C7A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98FF3C5-5FC1-4430-978E-4122F7DE6AD7}" type="pres">
      <dgm:prSet presAssocID="{8D7B2B30-D2B7-4247-BD10-8232D5513C7A}" presName="spaceRect" presStyleCnt="0"/>
      <dgm:spPr/>
    </dgm:pt>
    <dgm:pt modelId="{1B504351-A838-4401-BFEE-D7E1AE0B3C33}" type="pres">
      <dgm:prSet presAssocID="{8D7B2B30-D2B7-4247-BD10-8232D5513C7A}" presName="parTx" presStyleLbl="revTx" presStyleIdx="0" presStyleCnt="5">
        <dgm:presLayoutVars>
          <dgm:chMax val="0"/>
          <dgm:chPref val="0"/>
        </dgm:presLayoutVars>
      </dgm:prSet>
      <dgm:spPr/>
    </dgm:pt>
    <dgm:pt modelId="{CA896992-7BD8-4F8B-95FD-E2229E4ADAEE}" type="pres">
      <dgm:prSet presAssocID="{5ADF4B04-A32A-4A78-83ED-1FB4C325B288}" presName="sibTrans" presStyleCnt="0"/>
      <dgm:spPr/>
    </dgm:pt>
    <dgm:pt modelId="{2F81F440-4BFC-483F-927F-D184F8AE3DFC}" type="pres">
      <dgm:prSet presAssocID="{F66E11F3-34DA-4B1B-8F07-63AF41F047CD}" presName="compNode" presStyleCnt="0"/>
      <dgm:spPr/>
    </dgm:pt>
    <dgm:pt modelId="{F0C059FC-31C3-459A-A471-3B1280EEFE4B}" type="pres">
      <dgm:prSet presAssocID="{F66E11F3-34DA-4B1B-8F07-63AF41F047CD}" presName="bgRect" presStyleLbl="bgShp" presStyleIdx="1" presStyleCnt="5"/>
      <dgm:spPr/>
    </dgm:pt>
    <dgm:pt modelId="{9B4E561A-360D-45A9-9187-57017A9BDCA0}" type="pres">
      <dgm:prSet presAssocID="{F66E11F3-34DA-4B1B-8F07-63AF41F047CD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F7C5A54D-0228-4FF7-BDF9-12E6AD4CC391}" type="pres">
      <dgm:prSet presAssocID="{F66E11F3-34DA-4B1B-8F07-63AF41F047CD}" presName="spaceRect" presStyleCnt="0"/>
      <dgm:spPr/>
    </dgm:pt>
    <dgm:pt modelId="{568D1D49-6F82-4FE1-914E-F3B578449C30}" type="pres">
      <dgm:prSet presAssocID="{F66E11F3-34DA-4B1B-8F07-63AF41F047CD}" presName="parTx" presStyleLbl="revTx" presStyleIdx="1" presStyleCnt="5">
        <dgm:presLayoutVars>
          <dgm:chMax val="0"/>
          <dgm:chPref val="0"/>
        </dgm:presLayoutVars>
      </dgm:prSet>
      <dgm:spPr/>
    </dgm:pt>
    <dgm:pt modelId="{EECAC6C7-916F-47DE-824B-EAC2E9343505}" type="pres">
      <dgm:prSet presAssocID="{AAB1F8A2-C1A9-4B2D-853F-2F3F4421327E}" presName="sibTrans" presStyleCnt="0"/>
      <dgm:spPr/>
    </dgm:pt>
    <dgm:pt modelId="{95FB486B-991B-41DE-9E68-AF524EFA12D1}" type="pres">
      <dgm:prSet presAssocID="{32A131CD-7CBC-4A30-B3E5-E96870CCEF1C}" presName="compNode" presStyleCnt="0"/>
      <dgm:spPr/>
    </dgm:pt>
    <dgm:pt modelId="{7DE68A87-B88C-4740-A72D-1449E6CC2972}" type="pres">
      <dgm:prSet presAssocID="{32A131CD-7CBC-4A30-B3E5-E96870CCEF1C}" presName="bgRect" presStyleLbl="bgShp" presStyleIdx="2" presStyleCnt="5"/>
      <dgm:spPr/>
    </dgm:pt>
    <dgm:pt modelId="{A99D0791-ADAA-4A94-9257-54AECB4BD553}" type="pres">
      <dgm:prSet presAssocID="{32A131CD-7CBC-4A30-B3E5-E96870CCEF1C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CC9B44B-A735-454E-AF20-359BA46A2ECB}" type="pres">
      <dgm:prSet presAssocID="{32A131CD-7CBC-4A30-B3E5-E96870CCEF1C}" presName="spaceRect" presStyleCnt="0"/>
      <dgm:spPr/>
    </dgm:pt>
    <dgm:pt modelId="{59BE3F14-7A54-43BC-9E96-791714EE84FD}" type="pres">
      <dgm:prSet presAssocID="{32A131CD-7CBC-4A30-B3E5-E96870CCEF1C}" presName="parTx" presStyleLbl="revTx" presStyleIdx="2" presStyleCnt="5">
        <dgm:presLayoutVars>
          <dgm:chMax val="0"/>
          <dgm:chPref val="0"/>
        </dgm:presLayoutVars>
      </dgm:prSet>
      <dgm:spPr/>
    </dgm:pt>
    <dgm:pt modelId="{48BA3D33-0C59-43A7-9A17-ED2006E76C8E}" type="pres">
      <dgm:prSet presAssocID="{CB4F9C08-CCB2-499F-BAEC-95F484093DB9}" presName="sibTrans" presStyleCnt="0"/>
      <dgm:spPr/>
    </dgm:pt>
    <dgm:pt modelId="{0D0749FD-2E37-44C7-9951-E41E37A2980C}" type="pres">
      <dgm:prSet presAssocID="{60595A47-C7CC-4601-9D0A-FDE9A2C09401}" presName="compNode" presStyleCnt="0"/>
      <dgm:spPr/>
    </dgm:pt>
    <dgm:pt modelId="{8FA5E444-1A2A-4D88-B8D0-41506622B679}" type="pres">
      <dgm:prSet presAssocID="{60595A47-C7CC-4601-9D0A-FDE9A2C09401}" presName="bgRect" presStyleLbl="bgShp" presStyleIdx="3" presStyleCnt="5"/>
      <dgm:spPr/>
    </dgm:pt>
    <dgm:pt modelId="{178573E2-C360-4173-8F5D-668533A2543A}" type="pres">
      <dgm:prSet presAssocID="{60595A47-C7CC-4601-9D0A-FDE9A2C09401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607FC673-37E1-41A7-AF16-BFC438C5B3E9}" type="pres">
      <dgm:prSet presAssocID="{60595A47-C7CC-4601-9D0A-FDE9A2C09401}" presName="spaceRect" presStyleCnt="0"/>
      <dgm:spPr/>
    </dgm:pt>
    <dgm:pt modelId="{4B0EC334-14D9-4283-A59D-A7EF0B1A23AA}" type="pres">
      <dgm:prSet presAssocID="{60595A47-C7CC-4601-9D0A-FDE9A2C09401}" presName="parTx" presStyleLbl="revTx" presStyleIdx="3" presStyleCnt="5">
        <dgm:presLayoutVars>
          <dgm:chMax val="0"/>
          <dgm:chPref val="0"/>
        </dgm:presLayoutVars>
      </dgm:prSet>
      <dgm:spPr/>
    </dgm:pt>
    <dgm:pt modelId="{B103B8E3-9088-4788-8B65-09CCA82CD5EF}" type="pres">
      <dgm:prSet presAssocID="{F6F7786D-8AD2-4A14-9892-E08CE180A9C2}" presName="sibTrans" presStyleCnt="0"/>
      <dgm:spPr/>
    </dgm:pt>
    <dgm:pt modelId="{65963573-321B-412C-9186-A905CCB3723B}" type="pres">
      <dgm:prSet presAssocID="{340C2CCC-B64E-4AD2-813E-791EE701B52B}" presName="compNode" presStyleCnt="0"/>
      <dgm:spPr/>
    </dgm:pt>
    <dgm:pt modelId="{BD557F4D-C72D-4529-8BB1-95059947E617}" type="pres">
      <dgm:prSet presAssocID="{340C2CCC-B64E-4AD2-813E-791EE701B52B}" presName="bgRect" presStyleLbl="bgShp" presStyleIdx="4" presStyleCnt="5"/>
      <dgm:spPr/>
    </dgm:pt>
    <dgm:pt modelId="{DE0F40CC-280D-4879-8DE3-495FEAE4ED46}" type="pres">
      <dgm:prSet presAssocID="{340C2CCC-B64E-4AD2-813E-791EE701B52B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E8CCCE7-3DD0-41ED-BD86-C1528C222948}" type="pres">
      <dgm:prSet presAssocID="{340C2CCC-B64E-4AD2-813E-791EE701B52B}" presName="spaceRect" presStyleCnt="0"/>
      <dgm:spPr/>
    </dgm:pt>
    <dgm:pt modelId="{8DFFDB65-DE98-4DF0-B1C6-4A8EC7AF4AF7}" type="pres">
      <dgm:prSet presAssocID="{340C2CCC-B64E-4AD2-813E-791EE701B52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2B9820C-44BB-42BE-AE4D-E92507866B66}" type="presOf" srcId="{8D7B2B30-D2B7-4247-BD10-8232D5513C7A}" destId="{1B504351-A838-4401-BFEE-D7E1AE0B3C33}" srcOrd="0" destOrd="0" presId="urn:microsoft.com/office/officeart/2018/2/layout/IconVerticalSolidList"/>
    <dgm:cxn modelId="{DFD3AF1E-9348-4D02-A575-A4186AD72D3F}" srcId="{9E6431B5-0B22-4CB4-A1BB-024AE0159277}" destId="{8D7B2B30-D2B7-4247-BD10-8232D5513C7A}" srcOrd="0" destOrd="0" parTransId="{A4E058A3-8A74-4BE7-9474-EEE8B9312E78}" sibTransId="{5ADF4B04-A32A-4A78-83ED-1FB4C325B288}"/>
    <dgm:cxn modelId="{0C4D7926-52A8-4D9B-AC58-BC598F69D7E4}" srcId="{9E6431B5-0B22-4CB4-A1BB-024AE0159277}" destId="{340C2CCC-B64E-4AD2-813E-791EE701B52B}" srcOrd="4" destOrd="0" parTransId="{CDF9F6D7-0BBE-442F-AB76-0226D90BC1BC}" sibTransId="{77C8BFC6-A68D-4138-BA5D-F3A554705FFA}"/>
    <dgm:cxn modelId="{027F0240-C613-4AD9-AD49-D60961C22FAD}" type="presOf" srcId="{60595A47-C7CC-4601-9D0A-FDE9A2C09401}" destId="{4B0EC334-14D9-4283-A59D-A7EF0B1A23AA}" srcOrd="0" destOrd="0" presId="urn:microsoft.com/office/officeart/2018/2/layout/IconVerticalSolidList"/>
    <dgm:cxn modelId="{EEB15A6F-E498-4DB2-B0E9-B0FA8EFDC686}" type="presOf" srcId="{32A131CD-7CBC-4A30-B3E5-E96870CCEF1C}" destId="{59BE3F14-7A54-43BC-9E96-791714EE84FD}" srcOrd="0" destOrd="0" presId="urn:microsoft.com/office/officeart/2018/2/layout/IconVerticalSolidList"/>
    <dgm:cxn modelId="{66D29F74-E398-49FB-940F-34461AE96B4B}" srcId="{9E6431B5-0B22-4CB4-A1BB-024AE0159277}" destId="{32A131CD-7CBC-4A30-B3E5-E96870CCEF1C}" srcOrd="2" destOrd="0" parTransId="{3695EF97-D793-48B3-A7BB-61DEA419B07F}" sibTransId="{CB4F9C08-CCB2-499F-BAEC-95F484093DB9}"/>
    <dgm:cxn modelId="{EFE4C182-AB26-4C77-87E0-40EB5367D882}" type="presOf" srcId="{9E6431B5-0B22-4CB4-A1BB-024AE0159277}" destId="{D19F35B4-42B2-40C2-B71D-79D3A15B9F30}" srcOrd="0" destOrd="0" presId="urn:microsoft.com/office/officeart/2018/2/layout/IconVerticalSolidList"/>
    <dgm:cxn modelId="{DADBF788-0AB7-43E5-A561-2FEAC89D28CE}" type="presOf" srcId="{340C2CCC-B64E-4AD2-813E-791EE701B52B}" destId="{8DFFDB65-DE98-4DF0-B1C6-4A8EC7AF4AF7}" srcOrd="0" destOrd="0" presId="urn:microsoft.com/office/officeart/2018/2/layout/IconVerticalSolidList"/>
    <dgm:cxn modelId="{9D09ABE5-4481-40FF-9CB0-B0D0516B51DD}" srcId="{9E6431B5-0B22-4CB4-A1BB-024AE0159277}" destId="{60595A47-C7CC-4601-9D0A-FDE9A2C09401}" srcOrd="3" destOrd="0" parTransId="{3E502E78-5585-45E0-90BE-6919EAAF1B99}" sibTransId="{F6F7786D-8AD2-4A14-9892-E08CE180A9C2}"/>
    <dgm:cxn modelId="{B2C9BFFD-D4F1-46B1-BBEF-86B3BE9CD1A6}" type="presOf" srcId="{F66E11F3-34DA-4B1B-8F07-63AF41F047CD}" destId="{568D1D49-6F82-4FE1-914E-F3B578449C30}" srcOrd="0" destOrd="0" presId="urn:microsoft.com/office/officeart/2018/2/layout/IconVerticalSolidList"/>
    <dgm:cxn modelId="{BC41E8FE-6FAD-4328-AF8E-F4B9E7865A78}" srcId="{9E6431B5-0B22-4CB4-A1BB-024AE0159277}" destId="{F66E11F3-34DA-4B1B-8F07-63AF41F047CD}" srcOrd="1" destOrd="0" parTransId="{8B1258E6-430B-449D-A89D-D2F86AD321CC}" sibTransId="{AAB1F8A2-C1A9-4B2D-853F-2F3F4421327E}"/>
    <dgm:cxn modelId="{0992CFDA-6235-4346-A2AA-BE4114D00F52}" type="presParOf" srcId="{D19F35B4-42B2-40C2-B71D-79D3A15B9F30}" destId="{ECB41CAB-D9D5-4604-93C5-05644D8C04CF}" srcOrd="0" destOrd="0" presId="urn:microsoft.com/office/officeart/2018/2/layout/IconVerticalSolidList"/>
    <dgm:cxn modelId="{D19AEAFE-31A1-4E1D-B357-A8F0432B2E53}" type="presParOf" srcId="{ECB41CAB-D9D5-4604-93C5-05644D8C04CF}" destId="{54AED62F-239A-4F69-8664-272FD0C38544}" srcOrd="0" destOrd="0" presId="urn:microsoft.com/office/officeart/2018/2/layout/IconVerticalSolidList"/>
    <dgm:cxn modelId="{B4DCC588-D663-4361-BEDE-5979B6483E56}" type="presParOf" srcId="{ECB41CAB-D9D5-4604-93C5-05644D8C04CF}" destId="{84FDDA2A-1E4C-4070-BDB4-185D99370516}" srcOrd="1" destOrd="0" presId="urn:microsoft.com/office/officeart/2018/2/layout/IconVerticalSolidList"/>
    <dgm:cxn modelId="{417E340E-193F-457F-AFB6-83C9D4E7FF9D}" type="presParOf" srcId="{ECB41CAB-D9D5-4604-93C5-05644D8C04CF}" destId="{998FF3C5-5FC1-4430-978E-4122F7DE6AD7}" srcOrd="2" destOrd="0" presId="urn:microsoft.com/office/officeart/2018/2/layout/IconVerticalSolidList"/>
    <dgm:cxn modelId="{7E0AAD54-9C9C-41A2-BC90-3C65628E6178}" type="presParOf" srcId="{ECB41CAB-D9D5-4604-93C5-05644D8C04CF}" destId="{1B504351-A838-4401-BFEE-D7E1AE0B3C33}" srcOrd="3" destOrd="0" presId="urn:microsoft.com/office/officeart/2018/2/layout/IconVerticalSolidList"/>
    <dgm:cxn modelId="{95AD13AB-A468-415B-B73B-E01F9B45485C}" type="presParOf" srcId="{D19F35B4-42B2-40C2-B71D-79D3A15B9F30}" destId="{CA896992-7BD8-4F8B-95FD-E2229E4ADAEE}" srcOrd="1" destOrd="0" presId="urn:microsoft.com/office/officeart/2018/2/layout/IconVerticalSolidList"/>
    <dgm:cxn modelId="{25D0DABD-2283-4632-8AD3-5FCDD4E95D32}" type="presParOf" srcId="{D19F35B4-42B2-40C2-B71D-79D3A15B9F30}" destId="{2F81F440-4BFC-483F-927F-D184F8AE3DFC}" srcOrd="2" destOrd="0" presId="urn:microsoft.com/office/officeart/2018/2/layout/IconVerticalSolidList"/>
    <dgm:cxn modelId="{8D3CB40B-4111-4F48-8699-0CFF2CB8B303}" type="presParOf" srcId="{2F81F440-4BFC-483F-927F-D184F8AE3DFC}" destId="{F0C059FC-31C3-459A-A471-3B1280EEFE4B}" srcOrd="0" destOrd="0" presId="urn:microsoft.com/office/officeart/2018/2/layout/IconVerticalSolidList"/>
    <dgm:cxn modelId="{89664FDB-86CF-49ED-BEBF-40FC52EF374F}" type="presParOf" srcId="{2F81F440-4BFC-483F-927F-D184F8AE3DFC}" destId="{9B4E561A-360D-45A9-9187-57017A9BDCA0}" srcOrd="1" destOrd="0" presId="urn:microsoft.com/office/officeart/2018/2/layout/IconVerticalSolidList"/>
    <dgm:cxn modelId="{617D0BD5-5765-41FD-9EF7-B2B7EA43427C}" type="presParOf" srcId="{2F81F440-4BFC-483F-927F-D184F8AE3DFC}" destId="{F7C5A54D-0228-4FF7-BDF9-12E6AD4CC391}" srcOrd="2" destOrd="0" presId="urn:microsoft.com/office/officeart/2018/2/layout/IconVerticalSolidList"/>
    <dgm:cxn modelId="{53FBDE76-4403-48B4-844D-742945D0FA0A}" type="presParOf" srcId="{2F81F440-4BFC-483F-927F-D184F8AE3DFC}" destId="{568D1D49-6F82-4FE1-914E-F3B578449C30}" srcOrd="3" destOrd="0" presId="urn:microsoft.com/office/officeart/2018/2/layout/IconVerticalSolidList"/>
    <dgm:cxn modelId="{ED578D98-211E-4FEB-B2B5-E6CA6E715A68}" type="presParOf" srcId="{D19F35B4-42B2-40C2-B71D-79D3A15B9F30}" destId="{EECAC6C7-916F-47DE-824B-EAC2E9343505}" srcOrd="3" destOrd="0" presId="urn:microsoft.com/office/officeart/2018/2/layout/IconVerticalSolidList"/>
    <dgm:cxn modelId="{FD90F9E5-6712-4E43-9601-9F8B85A2D5BD}" type="presParOf" srcId="{D19F35B4-42B2-40C2-B71D-79D3A15B9F30}" destId="{95FB486B-991B-41DE-9E68-AF524EFA12D1}" srcOrd="4" destOrd="0" presId="urn:microsoft.com/office/officeart/2018/2/layout/IconVerticalSolidList"/>
    <dgm:cxn modelId="{FFBA007F-D1FE-4C61-8B3A-EBBF08CD1FD4}" type="presParOf" srcId="{95FB486B-991B-41DE-9E68-AF524EFA12D1}" destId="{7DE68A87-B88C-4740-A72D-1449E6CC2972}" srcOrd="0" destOrd="0" presId="urn:microsoft.com/office/officeart/2018/2/layout/IconVerticalSolidList"/>
    <dgm:cxn modelId="{0A90332D-1347-4AFF-B727-D8AAAB0E64D8}" type="presParOf" srcId="{95FB486B-991B-41DE-9E68-AF524EFA12D1}" destId="{A99D0791-ADAA-4A94-9257-54AECB4BD553}" srcOrd="1" destOrd="0" presId="urn:microsoft.com/office/officeart/2018/2/layout/IconVerticalSolidList"/>
    <dgm:cxn modelId="{0665645A-A29C-4BA1-AAD9-7AED2D7EE00B}" type="presParOf" srcId="{95FB486B-991B-41DE-9E68-AF524EFA12D1}" destId="{6CC9B44B-A735-454E-AF20-359BA46A2ECB}" srcOrd="2" destOrd="0" presId="urn:microsoft.com/office/officeart/2018/2/layout/IconVerticalSolidList"/>
    <dgm:cxn modelId="{3A03DD4D-02E4-4CBB-AB3D-6AFA1F1BFF4E}" type="presParOf" srcId="{95FB486B-991B-41DE-9E68-AF524EFA12D1}" destId="{59BE3F14-7A54-43BC-9E96-791714EE84FD}" srcOrd="3" destOrd="0" presId="urn:microsoft.com/office/officeart/2018/2/layout/IconVerticalSolidList"/>
    <dgm:cxn modelId="{3CFE1488-EB6A-4BF1-ABA3-9EBD88053DD9}" type="presParOf" srcId="{D19F35B4-42B2-40C2-B71D-79D3A15B9F30}" destId="{48BA3D33-0C59-43A7-9A17-ED2006E76C8E}" srcOrd="5" destOrd="0" presId="urn:microsoft.com/office/officeart/2018/2/layout/IconVerticalSolidList"/>
    <dgm:cxn modelId="{4F8C7032-53DF-4F21-8AF5-ED4E4ED5BFD5}" type="presParOf" srcId="{D19F35B4-42B2-40C2-B71D-79D3A15B9F30}" destId="{0D0749FD-2E37-44C7-9951-E41E37A2980C}" srcOrd="6" destOrd="0" presId="urn:microsoft.com/office/officeart/2018/2/layout/IconVerticalSolidList"/>
    <dgm:cxn modelId="{ECB580DB-BE5F-49C5-95E1-91097ACB0F9D}" type="presParOf" srcId="{0D0749FD-2E37-44C7-9951-E41E37A2980C}" destId="{8FA5E444-1A2A-4D88-B8D0-41506622B679}" srcOrd="0" destOrd="0" presId="urn:microsoft.com/office/officeart/2018/2/layout/IconVerticalSolidList"/>
    <dgm:cxn modelId="{8CCDC929-3FC6-4F6C-A0ED-7BDD186C4264}" type="presParOf" srcId="{0D0749FD-2E37-44C7-9951-E41E37A2980C}" destId="{178573E2-C360-4173-8F5D-668533A2543A}" srcOrd="1" destOrd="0" presId="urn:microsoft.com/office/officeart/2018/2/layout/IconVerticalSolidList"/>
    <dgm:cxn modelId="{70A355A9-437F-4C01-B28E-D54A46018BE1}" type="presParOf" srcId="{0D0749FD-2E37-44C7-9951-E41E37A2980C}" destId="{607FC673-37E1-41A7-AF16-BFC438C5B3E9}" srcOrd="2" destOrd="0" presId="urn:microsoft.com/office/officeart/2018/2/layout/IconVerticalSolidList"/>
    <dgm:cxn modelId="{FB16A196-531E-4C56-B92B-F363449A9303}" type="presParOf" srcId="{0D0749FD-2E37-44C7-9951-E41E37A2980C}" destId="{4B0EC334-14D9-4283-A59D-A7EF0B1A23AA}" srcOrd="3" destOrd="0" presId="urn:microsoft.com/office/officeart/2018/2/layout/IconVerticalSolidList"/>
    <dgm:cxn modelId="{D78C0009-51BC-41EA-9A91-3BA45C24756D}" type="presParOf" srcId="{D19F35B4-42B2-40C2-B71D-79D3A15B9F30}" destId="{B103B8E3-9088-4788-8B65-09CCA82CD5EF}" srcOrd="7" destOrd="0" presId="urn:microsoft.com/office/officeart/2018/2/layout/IconVerticalSolidList"/>
    <dgm:cxn modelId="{E82F4787-E1A0-4D16-98E5-3905AC686E58}" type="presParOf" srcId="{D19F35B4-42B2-40C2-B71D-79D3A15B9F30}" destId="{65963573-321B-412C-9186-A905CCB3723B}" srcOrd="8" destOrd="0" presId="urn:microsoft.com/office/officeart/2018/2/layout/IconVerticalSolidList"/>
    <dgm:cxn modelId="{1599ECE8-5D7C-4EBD-AC4F-2256A38399E5}" type="presParOf" srcId="{65963573-321B-412C-9186-A905CCB3723B}" destId="{BD557F4D-C72D-4529-8BB1-95059947E617}" srcOrd="0" destOrd="0" presId="urn:microsoft.com/office/officeart/2018/2/layout/IconVerticalSolidList"/>
    <dgm:cxn modelId="{76922658-1B6D-40D4-ADB3-3A2C8FA0EB35}" type="presParOf" srcId="{65963573-321B-412C-9186-A905CCB3723B}" destId="{DE0F40CC-280D-4879-8DE3-495FEAE4ED46}" srcOrd="1" destOrd="0" presId="urn:microsoft.com/office/officeart/2018/2/layout/IconVerticalSolidList"/>
    <dgm:cxn modelId="{9B64912E-D955-4BD0-8C9F-687EAFBBE0D7}" type="presParOf" srcId="{65963573-321B-412C-9186-A905CCB3723B}" destId="{8E8CCCE7-3DD0-41ED-BD86-C1528C222948}" srcOrd="2" destOrd="0" presId="urn:microsoft.com/office/officeart/2018/2/layout/IconVerticalSolidList"/>
    <dgm:cxn modelId="{D9D92BF7-CDF9-4524-A730-3C4774207CBC}" type="presParOf" srcId="{65963573-321B-412C-9186-A905CCB3723B}" destId="{8DFFDB65-DE98-4DF0-B1C6-4A8EC7AF4A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ED62F-239A-4F69-8664-272FD0C38544}">
      <dsp:nvSpPr>
        <dsp:cNvPr id="0" name=""/>
        <dsp:cNvSpPr/>
      </dsp:nvSpPr>
      <dsp:spPr>
        <a:xfrm>
          <a:off x="0" y="2979"/>
          <a:ext cx="11029950" cy="6347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DDA2A-1E4C-4070-BDB4-185D99370516}">
      <dsp:nvSpPr>
        <dsp:cNvPr id="0" name=""/>
        <dsp:cNvSpPr/>
      </dsp:nvSpPr>
      <dsp:spPr>
        <a:xfrm>
          <a:off x="192002" y="145791"/>
          <a:ext cx="349096" cy="34909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04351-A838-4401-BFEE-D7E1AE0B3C33}">
      <dsp:nvSpPr>
        <dsp:cNvPr id="0" name=""/>
        <dsp:cNvSpPr/>
      </dsp:nvSpPr>
      <dsp:spPr>
        <a:xfrm>
          <a:off x="733101" y="2979"/>
          <a:ext cx="10296848" cy="6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75" tIns="67175" rIns="67175" bIns="671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Project Goals</a:t>
          </a:r>
        </a:p>
      </dsp:txBody>
      <dsp:txXfrm>
        <a:off x="733101" y="2979"/>
        <a:ext cx="10296848" cy="634720"/>
      </dsp:txXfrm>
    </dsp:sp>
    <dsp:sp modelId="{F0C059FC-31C3-459A-A471-3B1280EEFE4B}">
      <dsp:nvSpPr>
        <dsp:cNvPr id="0" name=""/>
        <dsp:cNvSpPr/>
      </dsp:nvSpPr>
      <dsp:spPr>
        <a:xfrm>
          <a:off x="0" y="796380"/>
          <a:ext cx="11029950" cy="6347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E561A-360D-45A9-9187-57017A9BDCA0}">
      <dsp:nvSpPr>
        <dsp:cNvPr id="0" name=""/>
        <dsp:cNvSpPr/>
      </dsp:nvSpPr>
      <dsp:spPr>
        <a:xfrm>
          <a:off x="192002" y="939192"/>
          <a:ext cx="349096" cy="34909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D1D49-6F82-4FE1-914E-F3B578449C30}">
      <dsp:nvSpPr>
        <dsp:cNvPr id="0" name=""/>
        <dsp:cNvSpPr/>
      </dsp:nvSpPr>
      <dsp:spPr>
        <a:xfrm>
          <a:off x="733101" y="796380"/>
          <a:ext cx="10296848" cy="6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75" tIns="67175" rIns="67175" bIns="671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Lessons we have produced </a:t>
          </a:r>
        </a:p>
      </dsp:txBody>
      <dsp:txXfrm>
        <a:off x="733101" y="796380"/>
        <a:ext cx="10296848" cy="634720"/>
      </dsp:txXfrm>
    </dsp:sp>
    <dsp:sp modelId="{7DE68A87-B88C-4740-A72D-1449E6CC2972}">
      <dsp:nvSpPr>
        <dsp:cNvPr id="0" name=""/>
        <dsp:cNvSpPr/>
      </dsp:nvSpPr>
      <dsp:spPr>
        <a:xfrm>
          <a:off x="0" y="1589780"/>
          <a:ext cx="11029950" cy="6347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0791-ADAA-4A94-9257-54AECB4BD553}">
      <dsp:nvSpPr>
        <dsp:cNvPr id="0" name=""/>
        <dsp:cNvSpPr/>
      </dsp:nvSpPr>
      <dsp:spPr>
        <a:xfrm>
          <a:off x="192002" y="1732592"/>
          <a:ext cx="349096" cy="34909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E3F14-7A54-43BC-9E96-791714EE84FD}">
      <dsp:nvSpPr>
        <dsp:cNvPr id="0" name=""/>
        <dsp:cNvSpPr/>
      </dsp:nvSpPr>
      <dsp:spPr>
        <a:xfrm>
          <a:off x="733101" y="1589780"/>
          <a:ext cx="10296848" cy="6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75" tIns="67175" rIns="67175" bIns="671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Condensed unit</a:t>
          </a:r>
        </a:p>
      </dsp:txBody>
      <dsp:txXfrm>
        <a:off x="733101" y="1589780"/>
        <a:ext cx="10296848" cy="634720"/>
      </dsp:txXfrm>
    </dsp:sp>
    <dsp:sp modelId="{8FA5E444-1A2A-4D88-B8D0-41506622B679}">
      <dsp:nvSpPr>
        <dsp:cNvPr id="0" name=""/>
        <dsp:cNvSpPr/>
      </dsp:nvSpPr>
      <dsp:spPr>
        <a:xfrm>
          <a:off x="0" y="2383180"/>
          <a:ext cx="11029950" cy="6347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573E2-C360-4173-8F5D-668533A2543A}">
      <dsp:nvSpPr>
        <dsp:cNvPr id="0" name=""/>
        <dsp:cNvSpPr/>
      </dsp:nvSpPr>
      <dsp:spPr>
        <a:xfrm>
          <a:off x="192002" y="2525992"/>
          <a:ext cx="349096" cy="34909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EC334-14D9-4283-A59D-A7EF0B1A23AA}">
      <dsp:nvSpPr>
        <dsp:cNvPr id="0" name=""/>
        <dsp:cNvSpPr/>
      </dsp:nvSpPr>
      <dsp:spPr>
        <a:xfrm>
          <a:off x="733101" y="2383180"/>
          <a:ext cx="10296848" cy="6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75" tIns="67175" rIns="67175" bIns="671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Closing the loop</a:t>
          </a:r>
        </a:p>
      </dsp:txBody>
      <dsp:txXfrm>
        <a:off x="733101" y="2383180"/>
        <a:ext cx="10296848" cy="634720"/>
      </dsp:txXfrm>
    </dsp:sp>
    <dsp:sp modelId="{BD557F4D-C72D-4529-8BB1-95059947E617}">
      <dsp:nvSpPr>
        <dsp:cNvPr id="0" name=""/>
        <dsp:cNvSpPr/>
      </dsp:nvSpPr>
      <dsp:spPr>
        <a:xfrm>
          <a:off x="0" y="3176580"/>
          <a:ext cx="11029950" cy="6347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F40CC-280D-4879-8DE3-495FEAE4ED46}">
      <dsp:nvSpPr>
        <dsp:cNvPr id="0" name=""/>
        <dsp:cNvSpPr/>
      </dsp:nvSpPr>
      <dsp:spPr>
        <a:xfrm>
          <a:off x="192002" y="3319392"/>
          <a:ext cx="349096" cy="34909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FDB65-DE98-4DF0-B1C6-4A8EC7AF4AF7}">
      <dsp:nvSpPr>
        <dsp:cNvPr id="0" name=""/>
        <dsp:cNvSpPr/>
      </dsp:nvSpPr>
      <dsp:spPr>
        <a:xfrm>
          <a:off x="733101" y="3176580"/>
          <a:ext cx="10296848" cy="6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75" tIns="67175" rIns="67175" bIns="671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Current and ongoing research</a:t>
          </a:r>
        </a:p>
      </dsp:txBody>
      <dsp:txXfrm>
        <a:off x="733101" y="3176580"/>
        <a:ext cx="10296848" cy="63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173CE-59E6-1449-8866-C9B2C64E37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6E96-BDF9-3140-BEF2-F737EDE0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ironic about this picture?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06E96-BDF9-3140-BEF2-F737EDE0B2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1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2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8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3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3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4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557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0" r:id="rId6"/>
    <p:sldLayoutId id="2147483725" r:id="rId7"/>
    <p:sldLayoutId id="2147483726" r:id="rId8"/>
    <p:sldLayoutId id="2147483727" r:id="rId9"/>
    <p:sldLayoutId id="2147483729" r:id="rId10"/>
    <p:sldLayoutId id="214748372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nglesDietitian/status/1220391163577995265" TargetMode="External"/><Relationship Id="rId13" Type="http://schemas.openxmlformats.org/officeDocument/2006/relationships/hyperlink" Target="https://twitter.com/TomKitchin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twitter.com/InglesDietitian" TargetMode="External"/><Relationship Id="rId12" Type="http://schemas.openxmlformats.org/officeDocument/2006/relationships/hyperlink" Target="https://twitter.com/Beyond_GM/status/1220379175200215040" TargetMode="External"/><Relationship Id="rId17" Type="http://schemas.openxmlformats.org/officeDocument/2006/relationships/hyperlink" Target="https://t.co/wMAOlE7U24?amp=1" TargetMode="External"/><Relationship Id="rId2" Type="http://schemas.openxmlformats.org/officeDocument/2006/relationships/diagramData" Target="../diagrams/data1.xml"/><Relationship Id="rId16" Type="http://schemas.openxmlformats.org/officeDocument/2006/relationships/hyperlink" Target="https://twitter.com/GMWatch/status/1185829455987707904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twitter.com/Beyond_GM" TargetMode="External"/><Relationship Id="rId5" Type="http://schemas.openxmlformats.org/officeDocument/2006/relationships/diagramColors" Target="../diagrams/colors1.xml"/><Relationship Id="rId15" Type="http://schemas.openxmlformats.org/officeDocument/2006/relationships/hyperlink" Target="https://twitter.com/GMWatch" TargetMode="External"/><Relationship Id="rId10" Type="http://schemas.openxmlformats.org/officeDocument/2006/relationships/hyperlink" Target="https://twitter.com/hashtag/gmo?src=hashtag_click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twitter.com/hashtag/NonGMO?src=hashtag_click" TargetMode="External"/><Relationship Id="rId14" Type="http://schemas.openxmlformats.org/officeDocument/2006/relationships/hyperlink" Target="https://twitter.com/hashtag/GMO?src=hashtag_clic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3E78257-6A94-48EE-B6F5-AC94A7DF4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C2B84-D632-9144-86DA-5E097A5F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Genetic Engineering in Agriculture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BEFF5-B890-4844-8ABA-0F67552F0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en-US" dirty="0"/>
              <a:t>A review of resources and thoughts on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28875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88A3-7D3A-B74C-AA56-98AFF12E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Adgenda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6370FF-9600-B647-A005-466935C762FC}"/>
              </a:ext>
            </a:extLst>
          </p:cNvPr>
          <p:cNvSpPr/>
          <p:nvPr/>
        </p:nvSpPr>
        <p:spPr>
          <a:xfrm>
            <a:off x="5529948" y="731158"/>
            <a:ext cx="6096000" cy="163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2AA50C-C4D0-4DF6-A97C-4CE3D2CE0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14866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06B5C55-99D2-5240-952D-C70959FAC05C}"/>
              </a:ext>
            </a:extLst>
          </p:cNvPr>
          <p:cNvSpPr/>
          <p:nvPr/>
        </p:nvSpPr>
        <p:spPr>
          <a:xfrm>
            <a:off x="5551721" y="2606997"/>
            <a:ext cx="6096000" cy="172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B9F21C-ACAA-3D4C-B980-30C1BC0B98EB}"/>
              </a:ext>
            </a:extLst>
          </p:cNvPr>
          <p:cNvSpPr/>
          <p:nvPr/>
        </p:nvSpPr>
        <p:spPr>
          <a:xfrm>
            <a:off x="5529948" y="73115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0" u="none" strike="noStrike" dirty="0">
                <a:effectLst/>
                <a:latin typeface="system-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Leah McGrath - Dietitian</a:t>
            </a:r>
          </a:p>
          <a:p>
            <a:r>
              <a:rPr lang="en-US" sz="1600" b="0" i="0" u="none" strike="noStrike" dirty="0">
                <a:effectLst/>
                <a:latin typeface="system-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@InglesDietitian</a:t>
            </a:r>
            <a:r>
              <a:rPr lang="en-US" sz="1600" b="0" i="0" dirty="0">
                <a:effectLst/>
                <a:latin typeface="system-ui"/>
              </a:rPr>
              <a:t>·</a:t>
            </a:r>
            <a:r>
              <a:rPr lang="en-US" sz="1600" b="0" i="0" u="none" strike="noStrike" dirty="0">
                <a:effectLst/>
                <a:latin typeface="system-ui"/>
                <a:hlinkClick r:id="rId8" tooltip="9:01 AM · Jan 23, 20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13h</a:t>
            </a:r>
            <a:endParaRPr lang="en-US" sz="1600" dirty="0">
              <a:latin typeface="Times" pitchFamily="2" charset="0"/>
            </a:endParaRPr>
          </a:p>
          <a:p>
            <a:r>
              <a:rPr lang="en-US" sz="1600" b="0" dirty="0">
                <a:effectLst/>
                <a:latin typeface="system-ui"/>
              </a:rPr>
              <a:t>Dear food company. Please don't complain about not having money for ____(research, equipment, staff </a:t>
            </a:r>
            <a:r>
              <a:rPr lang="en-US" sz="1600" b="0" dirty="0" err="1">
                <a:effectLst/>
                <a:latin typeface="system-ui"/>
              </a:rPr>
              <a:t>etc</a:t>
            </a:r>
            <a:r>
              <a:rPr lang="en-US" sz="1600" b="0" dirty="0">
                <a:effectLst/>
                <a:latin typeface="system-ui"/>
              </a:rPr>
              <a:t>) &amp; then brag about how you have the </a:t>
            </a:r>
            <a:r>
              <a:rPr lang="en-US" sz="1600" b="0" u="none" strike="noStrike" dirty="0">
                <a:effectLst/>
                <a:latin typeface="system-u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#NonGMO</a:t>
            </a:r>
            <a:r>
              <a:rPr lang="en-US" sz="1600" b="0" dirty="0">
                <a:effectLst/>
                <a:latin typeface="system-ui"/>
              </a:rPr>
              <a:t> project label (on a product that has no </a:t>
            </a:r>
            <a:r>
              <a:rPr lang="en-US" sz="1600" b="1" u="none" strike="noStrike" dirty="0">
                <a:effectLst/>
                <a:latin typeface="system-u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#gmo</a:t>
            </a:r>
            <a:r>
              <a:rPr lang="en-US" sz="1600" b="0" dirty="0">
                <a:effectLst/>
                <a:latin typeface="system-ui"/>
              </a:rPr>
              <a:t> alternative) ...I know that label costs 10's of thousands of dollars.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9B0D7-5221-5F44-93E8-EC3A75974725}"/>
              </a:ext>
            </a:extLst>
          </p:cNvPr>
          <p:cNvSpPr/>
          <p:nvPr/>
        </p:nvSpPr>
        <p:spPr>
          <a:xfrm>
            <a:off x="5638807" y="260699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0" u="none" strike="noStrike" dirty="0">
                <a:effectLst/>
                <a:latin typeface="system-u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Beyond GM</a:t>
            </a:r>
          </a:p>
          <a:p>
            <a:r>
              <a:rPr lang="en-US" sz="1600" b="0" i="0" u="none" strike="noStrike" dirty="0">
                <a:effectLst/>
                <a:latin typeface="system-u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@Beyond_GM</a:t>
            </a:r>
            <a:r>
              <a:rPr lang="en-US" sz="1600" b="0" i="0" dirty="0">
                <a:effectLst/>
                <a:latin typeface="system-ui"/>
              </a:rPr>
              <a:t>·</a:t>
            </a:r>
            <a:r>
              <a:rPr lang="en-US" sz="1600" b="0" i="0" u="none" strike="noStrike" dirty="0">
                <a:effectLst/>
                <a:latin typeface="system-ui"/>
                <a:hlinkClick r:id="rId12" tooltip="8:14 AM · Jan 23, 20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13h</a:t>
            </a:r>
            <a:endParaRPr lang="en-US" sz="1600" dirty="0">
              <a:latin typeface="Times" pitchFamily="2" charset="0"/>
            </a:endParaRPr>
          </a:p>
          <a:p>
            <a:r>
              <a:rPr lang="en-US" sz="1600" b="0" dirty="0">
                <a:effectLst/>
                <a:latin typeface="system-ui"/>
              </a:rPr>
              <a:t>1/ Michelin star chef </a:t>
            </a:r>
            <a:r>
              <a:rPr lang="en-US" sz="1600" b="0" u="none" strike="noStrike" dirty="0">
                <a:effectLst/>
                <a:latin typeface="system-u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@TomKitchin</a:t>
            </a:r>
            <a:endParaRPr lang="en-US" sz="1600" b="0" dirty="0">
              <a:effectLst/>
              <a:latin typeface="system-ui"/>
            </a:endParaRPr>
          </a:p>
          <a:p>
            <a:r>
              <a:rPr lang="en-US" sz="1600" b="0" dirty="0">
                <a:effectLst/>
                <a:latin typeface="system-ui"/>
              </a:rPr>
              <a:t>cited for multiple health/safety infringements at his Edinburgh restaurant, including use of </a:t>
            </a:r>
            <a:r>
              <a:rPr lang="en-US" sz="1600" b="1" u="none" strike="noStrike" dirty="0">
                <a:effectLst/>
                <a:latin typeface="system-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#GMO</a:t>
            </a:r>
            <a:r>
              <a:rPr lang="en-US" sz="1600" b="0" dirty="0">
                <a:effectLst/>
                <a:latin typeface="system-ui"/>
              </a:rPr>
              <a:t> ingredients. We’ve spent a couple years now talking to chefs about GM ingredients &amp; their obligations to own up on the menu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2C64A2-BAA6-BD46-9EE7-014D9732AB66}"/>
              </a:ext>
            </a:extLst>
          </p:cNvPr>
          <p:cNvSpPr/>
          <p:nvPr/>
        </p:nvSpPr>
        <p:spPr>
          <a:xfrm>
            <a:off x="5573486" y="4568843"/>
            <a:ext cx="6096000" cy="163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FE4DF-A3B7-0B4C-BDAE-F7FB39AE1072}"/>
              </a:ext>
            </a:extLst>
          </p:cNvPr>
          <p:cNvSpPr/>
          <p:nvPr/>
        </p:nvSpPr>
        <p:spPr>
          <a:xfrm>
            <a:off x="5573486" y="45903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0" u="none" strike="noStrike" dirty="0">
                <a:effectLst/>
                <a:latin typeface="system-u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GMWatch</a:t>
            </a:r>
          </a:p>
          <a:p>
            <a:r>
              <a:rPr lang="en-US" sz="1600" b="0" i="0" u="none" strike="noStrike" dirty="0">
                <a:effectLst/>
                <a:latin typeface="system-u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600" b="0" i="0" u="none" strike="noStrike" dirty="0" err="1">
                <a:effectLst/>
                <a:latin typeface="system-u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GMWatch</a:t>
            </a:r>
            <a:r>
              <a:rPr lang="en-US" sz="1600" b="0" i="0" dirty="0" err="1">
                <a:effectLst/>
                <a:latin typeface="system-ui"/>
              </a:rPr>
              <a:t>·</a:t>
            </a:r>
            <a:r>
              <a:rPr lang="en-US" sz="1600" b="0" i="0" u="none" strike="noStrike" dirty="0" err="1">
                <a:effectLst/>
                <a:latin typeface="system-ui"/>
                <a:hlinkClick r:id="rId16" tooltip="1:05 AM · Oct 20,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Oct</a:t>
            </a:r>
            <a:r>
              <a:rPr lang="en-US" sz="1600" b="0" i="0" u="none" strike="noStrike" dirty="0">
                <a:effectLst/>
                <a:latin typeface="system-ui"/>
                <a:hlinkClick r:id="rId16" tooltip="1:05 AM · Oct 20,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20, 2019</a:t>
            </a:r>
            <a:endParaRPr lang="en-US" sz="1600" dirty="0">
              <a:latin typeface="Times" pitchFamily="2" charset="0"/>
            </a:endParaRPr>
          </a:p>
          <a:p>
            <a:r>
              <a:rPr lang="en-US" sz="1600" b="0" dirty="0">
                <a:effectLst/>
                <a:latin typeface="system-ui"/>
              </a:rPr>
              <a:t>Secrecy, threats and </a:t>
            </a:r>
            <a:r>
              <a:rPr lang="en-US" sz="1600" b="1" dirty="0">
                <a:effectLst/>
                <a:latin typeface="system-ui"/>
              </a:rPr>
              <a:t>ethics</a:t>
            </a:r>
            <a:r>
              <a:rPr lang="en-US" sz="1600" b="0" dirty="0">
                <a:effectLst/>
                <a:latin typeface="system-ui"/>
              </a:rPr>
              <a:t> violations as the Pentagon tests Gene Drives in West Africa </a:t>
            </a:r>
            <a:r>
              <a:rPr lang="en-US" sz="1600" b="0" u="none" strike="noStrike" dirty="0">
                <a:effectLst/>
                <a:latin typeface="system-ui"/>
                <a:hlinkClick r:id="rId17" tooltip="https://biohackinfo.com/news-secrecy-threats-ethical-violations-pentagon-tests-gene-drives-burkina-fas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https://biohackinfo.com/news-secrecy-threats-ethical-violations-pentagon-tests-gene-drives-burkina-faso/…</a:t>
            </a:r>
            <a:r>
              <a:rPr lang="en-US" sz="1600" b="0" dirty="0">
                <a:effectLst/>
                <a:latin typeface="system-ui"/>
              </a:rPr>
              <a:t> Even biohackers have concerns about this project. </a:t>
            </a:r>
            <a:r>
              <a:rPr lang="en-US" sz="1600" b="1" u="none" strike="noStrike" dirty="0">
                <a:effectLst/>
                <a:latin typeface="system-u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#gmo</a:t>
            </a:r>
            <a:endParaRPr lang="en-US" sz="1600" b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51881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6D59B-6865-8B48-BDD9-A25D0864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5"/>
            <a:ext cx="6788436" cy="11943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</a:rPr>
              <a:t>Understanding how students think about GE in agriculture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3F19-2A9C-8043-8876-98CA3C6F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Skill not content focused</a:t>
            </a:r>
          </a:p>
          <a:p>
            <a:r>
              <a:rPr lang="en-US" dirty="0">
                <a:solidFill>
                  <a:schemeClr val="tx2"/>
                </a:solidFill>
              </a:rPr>
              <a:t>Increasing students scientific and digital literacy</a:t>
            </a:r>
          </a:p>
          <a:p>
            <a:r>
              <a:rPr lang="en-US" dirty="0">
                <a:solidFill>
                  <a:schemeClr val="tx2"/>
                </a:solidFill>
              </a:rPr>
              <a:t>Moving away from heuristic views of GE Agriculture</a:t>
            </a:r>
          </a:p>
          <a:p>
            <a:r>
              <a:rPr lang="en-US" dirty="0">
                <a:solidFill>
                  <a:schemeClr val="tx2"/>
                </a:solidFill>
              </a:rPr>
              <a:t>Connect to a wide range of existing MS and HS content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EC8E8-6626-49E2-8A56-37ED70F6B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30175-6935-0948-86A4-BC0FA51E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A diverse group of lessons were developed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61B5-3034-2640-AB95-CBD6D6764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Fact Checking in the Digital Age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Methods of Food Modification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GMOs and the Nature of Science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Eras of Crop Improvement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Investigating the GMO Controversy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Why Genetically Modify?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Better Bananas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GMO Labeling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FC7C7-49E5-E841-93D2-8F49E37AB2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850" y="131616"/>
            <a:ext cx="3995616" cy="3995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E5B12D-A2A0-0544-8335-BD74C79FFD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865" y="4440509"/>
            <a:ext cx="4039455" cy="23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6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D0577-10F0-B545-821A-46619986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Condensed Unit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5303E3-8F81-6148-9DBC-AED87D890D09}"/>
              </a:ext>
            </a:extLst>
          </p:cNvPr>
          <p:cNvSpPr txBox="1">
            <a:spLocks/>
          </p:cNvSpPr>
          <p:nvPr/>
        </p:nvSpPr>
        <p:spPr>
          <a:xfrm>
            <a:off x="446534" y="2193578"/>
            <a:ext cx="6309003" cy="39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Designed for approximately 120 minutes of club/class time</a:t>
            </a:r>
          </a:p>
          <a:p>
            <a:r>
              <a:rPr lang="en-US" sz="3200" dirty="0">
                <a:solidFill>
                  <a:schemeClr val="tx2"/>
                </a:solidFill>
              </a:rPr>
              <a:t>Made up of elements from the existing lessons</a:t>
            </a:r>
          </a:p>
          <a:p>
            <a:r>
              <a:rPr lang="en-US" sz="3200" dirty="0">
                <a:solidFill>
                  <a:schemeClr val="tx2"/>
                </a:solidFill>
              </a:rPr>
              <a:t>Can be used as insertion unit for a genetics unit at the MS and HS level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 descr="A bowl of food&#10;&#10;Description automatically generated">
            <a:extLst>
              <a:ext uri="{FF2B5EF4-FFF2-40B4-BE49-F238E27FC236}">
                <a16:creationId xmlns:a16="http://schemas.microsoft.com/office/drawing/2014/main" id="{8833324D-EC62-134E-A2D1-886086923A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726" y="722235"/>
            <a:ext cx="4485989" cy="2366359"/>
          </a:xfrm>
          <a:prstGeom prst="rect">
            <a:avLst/>
          </a:prstGeom>
        </p:spPr>
      </p:pic>
      <p:pic>
        <p:nvPicPr>
          <p:cNvPr id="9" name="Picture 8" descr="A close up of fruit on a table&#10;&#10;Description automatically generated">
            <a:extLst>
              <a:ext uri="{FF2B5EF4-FFF2-40B4-BE49-F238E27FC236}">
                <a16:creationId xmlns:a16="http://schemas.microsoft.com/office/drawing/2014/main" id="{4DAB61CA-23E9-E843-A18C-050D819474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889" y="3642351"/>
            <a:ext cx="4528917" cy="23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635C4-BA15-5A47-8126-6BD53DB2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8" y="562870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Condensed Unit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1B753-211A-1E4B-9F4B-1B87F65A3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8" y="3038308"/>
            <a:ext cx="4748741" cy="232688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2BD5DF-D96C-1F48-8B7F-0CAF85B84CE9}"/>
              </a:ext>
            </a:extLst>
          </p:cNvPr>
          <p:cNvSpPr txBox="1">
            <a:spLocks/>
          </p:cNvSpPr>
          <p:nvPr/>
        </p:nvSpPr>
        <p:spPr>
          <a:xfrm>
            <a:off x="6096000" y="705714"/>
            <a:ext cx="5954485" cy="607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rgbClr val="56ABC4"/>
              </a:buClr>
              <a:buFont typeface="+mj-lt"/>
              <a:buAutoNum type="arabicPeriod"/>
            </a:pPr>
            <a:r>
              <a:rPr lang="en-US" sz="3600" dirty="0"/>
              <a:t>Concept Map-establish students understanding of GE Agriculture</a:t>
            </a:r>
          </a:p>
          <a:p>
            <a:pPr marL="457200" indent="-457200">
              <a:lnSpc>
                <a:spcPct val="100000"/>
              </a:lnSpc>
              <a:buClr>
                <a:srgbClr val="56ABC4"/>
              </a:buClr>
              <a:buFont typeface="+mj-lt"/>
              <a:buAutoNum type="arabicPeriod"/>
            </a:pPr>
            <a:r>
              <a:rPr lang="en-US" sz="3600" dirty="0"/>
              <a:t>Fact Checking and Digital Literacy skill development</a:t>
            </a:r>
          </a:p>
          <a:p>
            <a:pPr marL="457200" indent="-457200">
              <a:lnSpc>
                <a:spcPct val="100000"/>
              </a:lnSpc>
              <a:buClr>
                <a:srgbClr val="56ABC4"/>
              </a:buClr>
              <a:buFont typeface="+mj-lt"/>
              <a:buAutoNum type="arabicPeriod"/>
            </a:pPr>
            <a:r>
              <a:rPr lang="en-US" sz="3600" dirty="0"/>
              <a:t>Investigation of GE case studies (tomato, papaya, salmon)</a:t>
            </a:r>
          </a:p>
          <a:p>
            <a:pPr marL="457200" indent="-457200">
              <a:lnSpc>
                <a:spcPct val="100000"/>
              </a:lnSpc>
              <a:buClr>
                <a:srgbClr val="56ABC4"/>
              </a:buClr>
              <a:buFont typeface="+mj-lt"/>
              <a:buAutoNum type="arabicPeriod"/>
            </a:pPr>
            <a:r>
              <a:rPr lang="en-US" sz="3600" dirty="0"/>
              <a:t>Understand perspectives of GE case studies (environmental, social, scientific, economic)</a:t>
            </a:r>
          </a:p>
          <a:p>
            <a:pPr marL="457200" indent="-457200">
              <a:lnSpc>
                <a:spcPct val="100000"/>
              </a:lnSpc>
              <a:buClr>
                <a:srgbClr val="56ABC4"/>
              </a:buClr>
              <a:buFont typeface="+mj-lt"/>
              <a:buAutoNum type="arabicPeriod"/>
            </a:pPr>
            <a:r>
              <a:rPr lang="en-US" sz="3600" dirty="0"/>
              <a:t>Develop policy recommendations from their roleplay perspective (small group)</a:t>
            </a:r>
          </a:p>
          <a:p>
            <a:pPr marL="457200" indent="-457200">
              <a:lnSpc>
                <a:spcPct val="100000"/>
              </a:lnSpc>
              <a:buClr>
                <a:srgbClr val="56ABC4"/>
              </a:buClr>
              <a:buFont typeface="+mj-lt"/>
              <a:buAutoNum type="arabicPeriod"/>
            </a:pPr>
            <a:r>
              <a:rPr lang="en-US" sz="3600" dirty="0"/>
              <a:t>Compare and contrast the different GM case studies</a:t>
            </a:r>
          </a:p>
          <a:p>
            <a:pPr marL="457200" indent="-457200">
              <a:lnSpc>
                <a:spcPct val="100000"/>
              </a:lnSpc>
              <a:buClr>
                <a:srgbClr val="56ABC4"/>
              </a:buClr>
              <a:buFont typeface="+mj-lt"/>
              <a:buAutoNum type="arabicPeriod"/>
            </a:pPr>
            <a:r>
              <a:rPr lang="en-US" sz="3600" dirty="0"/>
              <a:t>Concept Map-revisit initial concept map to see how students thought process on GE Agriculture has evolved</a:t>
            </a:r>
          </a:p>
          <a:p>
            <a:pPr>
              <a:lnSpc>
                <a:spcPct val="100000"/>
              </a:lnSpc>
              <a:buClr>
                <a:srgbClr val="56ABC4"/>
              </a:buClr>
            </a:pPr>
            <a:endParaRPr lang="en-US" sz="1600" dirty="0"/>
          </a:p>
          <a:p>
            <a:pPr>
              <a:lnSpc>
                <a:spcPct val="100000"/>
              </a:lnSpc>
              <a:buClr>
                <a:srgbClr val="56ABC4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22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9D4D-9B6C-AE47-AE11-4675FB11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9927"/>
          </a:xfrm>
        </p:spPr>
        <p:txBody>
          <a:bodyPr/>
          <a:lstStyle/>
          <a:p>
            <a:r>
              <a:rPr lang="en-US" dirty="0"/>
              <a:t>Closing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1EFD8-0C3F-9E45-802D-ECF3E713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0876"/>
            <a:ext cx="6570722" cy="4651438"/>
          </a:xfrm>
        </p:spPr>
        <p:txBody>
          <a:bodyPr/>
          <a:lstStyle/>
          <a:p>
            <a:r>
              <a:rPr lang="en-US" sz="2400" dirty="0">
                <a:ea typeface="+mn-lt"/>
                <a:cs typeface="+mn-lt"/>
              </a:rPr>
              <a:t>What knowledge, beliefs, and attitudes do science club students in rural Oregon have about genetic modification (GM) and genetically modified foods?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Students assess their knowledge of GM as low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As knowledge increases, they exhibit more support 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Students do not have strong beliefs about GM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Concept maps show most students are ambivalent (pros/cons)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Connect GM to “chemicals” frequently</a:t>
            </a:r>
          </a:p>
          <a:p>
            <a:pPr lvl="1"/>
            <a:endParaRPr lang="en-US" dirty="0">
              <a:ea typeface="+mn-lt"/>
              <a:cs typeface="+mn-lt"/>
            </a:endParaRPr>
          </a:p>
        </p:txBody>
      </p:sp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E3D1E0A-F9D3-1643-97AE-F6669B375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9833" r="7710" b="12934"/>
          <a:stretch/>
        </p:blipFill>
        <p:spPr>
          <a:xfrm rot="16200000">
            <a:off x="7938704" y="-81738"/>
            <a:ext cx="3009232" cy="4334974"/>
          </a:xfrm>
          <a:prstGeom prst="rect">
            <a:avLst/>
          </a:prstGeom>
        </p:spPr>
      </p:pic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3CB76E6-630A-DA4A-B760-A36236991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33739" r="1335" b="16365"/>
          <a:stretch/>
        </p:blipFill>
        <p:spPr>
          <a:xfrm rot="10800000">
            <a:off x="7151915" y="3818470"/>
            <a:ext cx="4458892" cy="30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A25C0-EA9D-BE43-9FC8-0B4CB073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FFFFFF"/>
                </a:solidFill>
              </a:rPr>
              <a:t>Current and Ongoing Research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E82A07-422D-8342-9443-1376D7DE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Goal: how does our curriculum affect complexity of student thinking about GM?</a:t>
            </a:r>
          </a:p>
          <a:p>
            <a:r>
              <a:rPr lang="en-US">
                <a:solidFill>
                  <a:srgbClr val="FFFFFF"/>
                </a:solidFill>
              </a:rPr>
              <a:t>Moving from our descriptive pilot to an experiment design</a:t>
            </a:r>
          </a:p>
          <a:p>
            <a:r>
              <a:rPr lang="en-US">
                <a:solidFill>
                  <a:srgbClr val="FFFFFF"/>
                </a:solidFill>
              </a:rPr>
              <a:t>Partnering with pre-service teachers at OSU to implement lessons and data collection 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CF4252EF-0B74-4E45-A124-9A3CE474E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r="1425"/>
          <a:stretch/>
        </p:blipFill>
        <p:spPr>
          <a:xfrm rot="16200000">
            <a:off x="5647166" y="4542"/>
            <a:ext cx="4721632" cy="68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2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3E2"/>
      </a:lt2>
      <a:accent1>
        <a:srgbClr val="56ABC4"/>
      </a:accent1>
      <a:accent2>
        <a:srgbClr val="6A8ECF"/>
      </a:accent2>
      <a:accent3>
        <a:srgbClr val="8985D8"/>
      </a:accent3>
      <a:accent4>
        <a:srgbClr val="9A6ACF"/>
      </a:accent4>
      <a:accent5>
        <a:srgbClr val="CF85D8"/>
      </a:accent5>
      <a:accent6>
        <a:srgbClr val="CF6AB0"/>
      </a:accent6>
      <a:hlink>
        <a:srgbClr val="AC7464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Macintosh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system-ui</vt:lpstr>
      <vt:lpstr>Times</vt:lpstr>
      <vt:lpstr>Tw Cen MT</vt:lpstr>
      <vt:lpstr>Wingdings 2</vt:lpstr>
      <vt:lpstr>DividendVTI</vt:lpstr>
      <vt:lpstr>Genetic Engineering in Agriculture</vt:lpstr>
      <vt:lpstr>Adgenda</vt:lpstr>
      <vt:lpstr>Understanding how students think about GE in agriculture</vt:lpstr>
      <vt:lpstr>A diverse group of lessons were developed </vt:lpstr>
      <vt:lpstr>Condensed Unit</vt:lpstr>
      <vt:lpstr>Condensed Unit</vt:lpstr>
      <vt:lpstr>Closing the Loop</vt:lpstr>
      <vt:lpstr>Current and Ongoing 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Engineering in Agriculture</dc:title>
  <dc:creator>Emery, Elizabeth</dc:creator>
  <cp:lastModifiedBy>Well, Jay Anthony</cp:lastModifiedBy>
  <cp:revision>1</cp:revision>
  <dcterms:created xsi:type="dcterms:W3CDTF">2020-01-24T15:54:28Z</dcterms:created>
  <dcterms:modified xsi:type="dcterms:W3CDTF">2020-01-24T17:54:31Z</dcterms:modified>
</cp:coreProperties>
</file>