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0"/>
    <p:restoredTop sz="94668"/>
  </p:normalViewPr>
  <p:slideViewPr>
    <p:cSldViewPr snapToGrid="0" snapToObjects="1">
      <p:cViewPr varScale="1">
        <p:scale>
          <a:sx n="82" d="100"/>
          <a:sy n="82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 nice illustration of the problem comes from a recent genetic study of autism, in which the strongest susceptibility locus is &lt;NEXT&gt; in an intergenic region. Which of these variants are the strongest candidates to be causal for trait variation? </a:t>
            </a:r>
          </a:p>
        </p:txBody>
      </p:sp>
    </p:spTree>
    <p:extLst>
      <p:ext uri="{BB962C8B-B14F-4D97-AF65-F5344CB8AC3E}">
        <p14:creationId xmlns:p14="http://schemas.microsoft.com/office/powerpoint/2010/main" val="329768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million people have taken a DTC genetic test</a:t>
            </a:r>
          </a:p>
          <a:p>
            <a:r>
              <a:rPr lang="en-US" dirty="0"/>
              <a:t>(should be 100 million by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1355-4966-564E-A313-97EEA2B777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959D-67CF-6842-93A8-8B321A11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2983D-89FC-A24C-BB76-D54FFB83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FE5A4-905F-F049-A21E-A4CCC4C2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6EA2-13C4-0B44-919A-B7E6D627752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F2FEA-6F16-AF4E-A16B-748C9281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7B32-1EE7-C242-A709-F029129C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95410B29-AF0A-DD44-8508-60A5C1EC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netics intr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Genetics intro</a:t>
            </a:r>
          </a:p>
        </p:txBody>
      </p:sp>
      <p:sp>
        <p:nvSpPr>
          <p:cNvPr id="120" name="Stephen Ramsey and Dominique Brook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Stephen Ramsey and Dominique Brooks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 Punnett Square enables us to calculate the probability of each phenotype in a given offspring if parents' genotypes are know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4240"/>
            </a:lvl1pPr>
          </a:lstStyle>
          <a:p>
            <a:r>
              <a:t>A Punnett Square enables us to calculate the probability of each phenotype in a given offspring if parents' genotypes are known </a:t>
            </a:r>
          </a:p>
        </p:txBody>
      </p:sp>
      <p:graphicFrame>
        <p:nvGraphicFramePr>
          <p:cNvPr id="176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Suppose the parents' cheek dimples genotypes are as follows:…"/>
          <p:cNvSpPr txBox="1"/>
          <p:nvPr/>
        </p:nvSpPr>
        <p:spPr>
          <a:xfrm>
            <a:off x="1180947" y="2866120"/>
            <a:ext cx="11786700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</a:t>
            </a:r>
          </a:p>
          <a:p>
            <a:pPr algn="l">
              <a:defRPr sz="3000" b="0"/>
            </a:pPr>
            <a:r>
              <a:t>• dad: Dd</a:t>
            </a:r>
          </a:p>
        </p:txBody>
      </p:sp>
      <p:sp>
        <p:nvSpPr>
          <p:cNvPr id="178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79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80" name="Rectangle"/>
          <p:cNvSpPr/>
          <p:nvPr/>
        </p:nvSpPr>
        <p:spPr>
          <a:xfrm>
            <a:off x="3613150" y="6533405"/>
            <a:ext cx="2997845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3/4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at if mom and dad have different genotyp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What if mom and dad have different genotypes? </a:t>
            </a:r>
          </a:p>
        </p:txBody>
      </p:sp>
      <p:graphicFrame>
        <p:nvGraphicFramePr>
          <p:cNvPr id="184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Suppose the parents' cheek dimples genotypes are as follows:…"/>
          <p:cNvSpPr txBox="1"/>
          <p:nvPr/>
        </p:nvSpPr>
        <p:spPr>
          <a:xfrm>
            <a:off x="1155547" y="2866120"/>
            <a:ext cx="10875623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 (has dimples)</a:t>
            </a:r>
          </a:p>
          <a:p>
            <a:pPr algn="l">
              <a:defRPr sz="3000" b="0"/>
            </a:pPr>
            <a:r>
              <a:t>• dad: Dd (has dimples)</a:t>
            </a:r>
          </a:p>
        </p:txBody>
      </p:sp>
      <p:sp>
        <p:nvSpPr>
          <p:cNvPr id="186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87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88" name="Rectangle"/>
          <p:cNvSpPr/>
          <p:nvPr/>
        </p:nvSpPr>
        <p:spPr>
          <a:xfrm>
            <a:off x="3676327" y="6533405"/>
            <a:ext cx="2997846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1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hat if mom and dad have different genotyp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What if mom and dad have different genotypes? </a:t>
            </a:r>
          </a:p>
        </p:txBody>
      </p:sp>
      <p:graphicFrame>
        <p:nvGraphicFramePr>
          <p:cNvPr id="192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Suppose the parents' cheek dimples genotypes are as follows:…"/>
          <p:cNvSpPr txBox="1"/>
          <p:nvPr/>
        </p:nvSpPr>
        <p:spPr>
          <a:xfrm>
            <a:off x="1346047" y="2663677"/>
            <a:ext cx="11786700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 (does not have dimples)</a:t>
            </a:r>
          </a:p>
          <a:p>
            <a:pPr algn="l">
              <a:defRPr sz="3000" b="0"/>
            </a:pPr>
            <a:r>
              <a:t>• dad: Dd (has dimples)</a:t>
            </a:r>
          </a:p>
        </p:txBody>
      </p:sp>
      <p:sp>
        <p:nvSpPr>
          <p:cNvPr id="194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95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96" name="Rectangle"/>
          <p:cNvSpPr/>
          <p:nvPr/>
        </p:nvSpPr>
        <p:spPr>
          <a:xfrm>
            <a:off x="3625527" y="6531671"/>
            <a:ext cx="2997846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1/2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ex-linked traits are carried on the X chromosome"/>
          <p:cNvSpPr txBox="1">
            <a:spLocks noGrp="1"/>
          </p:cNvSpPr>
          <p:nvPr>
            <p:ph type="title"/>
          </p:nvPr>
        </p:nvSpPr>
        <p:spPr>
          <a:xfrm>
            <a:off x="952500" y="1016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Sex-linked traits are carried on the X chromosome</a:t>
            </a:r>
          </a:p>
        </p:txBody>
      </p:sp>
      <p:graphicFrame>
        <p:nvGraphicFramePr>
          <p:cNvPr id="200" name="Table"/>
          <p:cNvGraphicFramePr/>
          <p:nvPr/>
        </p:nvGraphicFramePr>
        <p:xfrm>
          <a:off x="7797800" y="6091386"/>
          <a:ext cx="3405783" cy="277608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3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363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36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CC
girl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Cy
boy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36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Cc
girl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cY
boy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1" name="trait:  red-green colorblindness…"/>
          <p:cNvSpPr txBox="1"/>
          <p:nvPr/>
        </p:nvSpPr>
        <p:spPr>
          <a:xfrm>
            <a:off x="6394246" y="2544420"/>
            <a:ext cx="5194707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u="sng"/>
              <a:t>trait</a:t>
            </a:r>
            <a:r>
              <a:t>:  red-green colorblindness</a:t>
            </a:r>
          </a:p>
          <a:p>
            <a:pPr algn="l"/>
            <a:endParaRPr/>
          </a:p>
          <a:p>
            <a:pPr algn="l"/>
            <a:r>
              <a:rPr u="sng"/>
              <a:t>gene</a:t>
            </a:r>
            <a:r>
              <a:t>: </a:t>
            </a:r>
            <a:r>
              <a:rPr i="1"/>
              <a:t>OPN1LW</a:t>
            </a:r>
            <a:r>
              <a:t>, on chromosome X</a:t>
            </a:r>
          </a:p>
          <a:p>
            <a:pPr algn="l"/>
            <a:endParaRPr/>
          </a:p>
          <a:p>
            <a:pPr algn="l"/>
            <a:r>
              <a:rPr u="sng"/>
              <a:t>alleles</a:t>
            </a:r>
            <a:r>
              <a:t>:</a:t>
            </a:r>
          </a:p>
          <a:p>
            <a:pPr algn="l"/>
            <a:r>
              <a:t>c (recessive; colorblindness)</a:t>
            </a:r>
          </a:p>
          <a:p>
            <a:pPr algn="l"/>
            <a:r>
              <a:t>C (dominant) </a:t>
            </a:r>
          </a:p>
          <a:p>
            <a:pPr algn="l"/>
            <a:r>
              <a:t>Y (no allele on Y chromosome)</a:t>
            </a:r>
          </a:p>
        </p:txBody>
      </p:sp>
      <p:sp>
        <p:nvSpPr>
          <p:cNvPr id="202" name="mom: Cc"/>
          <p:cNvSpPr txBox="1"/>
          <p:nvPr/>
        </p:nvSpPr>
        <p:spPr>
          <a:xfrm rot="16200000">
            <a:off x="6710403" y="7842250"/>
            <a:ext cx="142311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mom: Cc</a:t>
            </a:r>
          </a:p>
        </p:txBody>
      </p:sp>
      <p:sp>
        <p:nvSpPr>
          <p:cNvPr id="203" name="a son will have 50% chance of being colorblind"/>
          <p:cNvSpPr txBox="1"/>
          <p:nvPr/>
        </p:nvSpPr>
        <p:spPr>
          <a:xfrm>
            <a:off x="5528767" y="9135720"/>
            <a:ext cx="69256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son will have 50% chance of being colorblind</a:t>
            </a:r>
          </a:p>
        </p:txBody>
      </p:sp>
      <p:sp>
        <p:nvSpPr>
          <p:cNvPr id="204" name="dad: CY"/>
          <p:cNvSpPr txBox="1"/>
          <p:nvPr/>
        </p:nvSpPr>
        <p:spPr>
          <a:xfrm>
            <a:off x="9028074" y="5655920"/>
            <a:ext cx="15145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dad: CY</a:t>
            </a:r>
          </a:p>
        </p:txBody>
      </p:sp>
      <p:pic>
        <p:nvPicPr>
          <p:cNvPr id="205" name="300px-Ishihara_9.png" descr="300px-Ishihara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454400"/>
            <a:ext cx="38100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mage credit: Wikipedia"/>
          <p:cNvSpPr txBox="1"/>
          <p:nvPr/>
        </p:nvSpPr>
        <p:spPr>
          <a:xfrm>
            <a:off x="923188" y="7391246"/>
            <a:ext cx="330982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Wikipedia</a:t>
            </a:r>
          </a:p>
        </p:txBody>
      </p:sp>
      <p:sp>
        <p:nvSpPr>
          <p:cNvPr id="207" name="&quot;test plate&quot; for colorblindness"/>
          <p:cNvSpPr txBox="1"/>
          <p:nvPr/>
        </p:nvSpPr>
        <p:spPr>
          <a:xfrm>
            <a:off x="342849" y="2866494"/>
            <a:ext cx="4470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"test plate" for colorblindness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r some single-gene traits, a heterozygous genotype has an intermediate phenotype (&quot;incomplete dominance&quot;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9625">
              <a:defRPr sz="4240"/>
            </a:pPr>
            <a:r>
              <a:t>For some single-gene traits, a heterozygous genotype has an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intermediate</a:t>
            </a:r>
            <a:r>
              <a:t> phenotype ("incomplete dominance")</a:t>
            </a:r>
          </a:p>
        </p:txBody>
      </p:sp>
      <p:graphicFrame>
        <p:nvGraphicFramePr>
          <p:cNvPr id="210" name="Table"/>
          <p:cNvGraphicFramePr/>
          <p:nvPr/>
        </p:nvGraphicFramePr>
        <p:xfrm>
          <a:off x="2190105" y="4256533"/>
          <a:ext cx="8218188" cy="345033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73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011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11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(no neurological disease)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(intermediate phenotype)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11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(intermediate phenotype)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(Tay-Sachs disease)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1" name="Example: Tay-Sachs Disease…"/>
          <p:cNvSpPr txBox="1"/>
          <p:nvPr/>
        </p:nvSpPr>
        <p:spPr>
          <a:xfrm>
            <a:off x="1545285" y="2421459"/>
            <a:ext cx="7010706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Example: </a:t>
            </a:r>
            <a:r>
              <a:rPr u="sng"/>
              <a:t>Tay-Sachs Disease</a:t>
            </a:r>
          </a:p>
          <a:p>
            <a:pPr algn="l">
              <a:defRPr b="0"/>
            </a:pPr>
            <a:r>
              <a:t>Gene: </a:t>
            </a:r>
            <a:r>
              <a:rPr i="1"/>
              <a:t>HEXA</a:t>
            </a:r>
            <a:r>
              <a:t> (chrom 15)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recessive allele (t) causes Tay-Sachs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the normal allele (T) has "incomplete dominance"</a:t>
            </a:r>
          </a:p>
        </p:txBody>
      </p:sp>
      <p:pic>
        <p:nvPicPr>
          <p:cNvPr id="212" name="1280-515619-incomplete-dominance-examples.jpg" descr="1280-515619-incomplete-dominance-examples.jpg"/>
          <p:cNvPicPr>
            <a:picLocks noChangeAspect="1"/>
          </p:cNvPicPr>
          <p:nvPr/>
        </p:nvPicPr>
        <p:blipFill>
          <a:blip r:embed="rId2"/>
          <a:srcRect t="19625"/>
          <a:stretch>
            <a:fillRect/>
          </a:stretch>
        </p:blipFill>
        <p:spPr>
          <a:xfrm>
            <a:off x="8928100" y="7853213"/>
            <a:ext cx="3838222" cy="173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Botany example of incomplete dominance:"/>
          <p:cNvSpPr txBox="1"/>
          <p:nvPr/>
        </p:nvSpPr>
        <p:spPr>
          <a:xfrm>
            <a:off x="2741675" y="8278317"/>
            <a:ext cx="594664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Botany example of incomplete dominance:</a:t>
            </a:r>
          </a:p>
        </p:txBody>
      </p:sp>
      <p:sp>
        <p:nvSpPr>
          <p:cNvPr id="214" name="Image credit: biologywise.com"/>
          <p:cNvSpPr txBox="1"/>
          <p:nvPr/>
        </p:nvSpPr>
        <p:spPr>
          <a:xfrm>
            <a:off x="4367885" y="9143846"/>
            <a:ext cx="426903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biologywise.com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ome traits can have more than one phenotype with dominant inheritance: this is called co-domin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/>
            </a:pPr>
            <a:r>
              <a:t>Some traits can have more than one phenotype with dominant inheritance: this is called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co-dominance</a:t>
            </a:r>
          </a:p>
        </p:txBody>
      </p:sp>
      <p:sp>
        <p:nvSpPr>
          <p:cNvPr id="217" name="Example: human blood groups…"/>
          <p:cNvSpPr txBox="1"/>
          <p:nvPr/>
        </p:nvSpPr>
        <p:spPr>
          <a:xfrm>
            <a:off x="529285" y="2622792"/>
            <a:ext cx="6061558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Example: </a:t>
            </a:r>
            <a:r>
              <a:rPr u="sng"/>
              <a:t>human blood groups</a:t>
            </a:r>
          </a:p>
          <a:p>
            <a:pPr algn="l">
              <a:defRPr b="0"/>
            </a:pPr>
            <a:r>
              <a:t>Gene:  </a:t>
            </a:r>
            <a:r>
              <a:rPr i="1"/>
              <a:t>ABO </a:t>
            </a:r>
            <a:r>
              <a:t>(chromosome 9)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A allele is dominant for A antigen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B allele is dominant for B antigen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O allele is recessive (produces no antigen)</a:t>
            </a:r>
          </a:p>
        </p:txBody>
      </p:sp>
      <p:pic>
        <p:nvPicPr>
          <p:cNvPr id="218" name="Screen Shot 2020-01-22 at 11.48.34 AM.png" descr="Screen Shot 2020-01-22 at 11.48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0" y="5122750"/>
            <a:ext cx="6023712" cy="389093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mage credit: InvictaHOG"/>
          <p:cNvSpPr txBox="1"/>
          <p:nvPr/>
        </p:nvSpPr>
        <p:spPr>
          <a:xfrm>
            <a:off x="1182878" y="9131146"/>
            <a:ext cx="355244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InvictaHOG</a:t>
            </a:r>
          </a:p>
        </p:txBody>
      </p:sp>
      <p:pic>
        <p:nvPicPr>
          <p:cNvPr id="220" name="ABO_T3.jpg" descr="ABO_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5417219"/>
            <a:ext cx="6438900" cy="358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Image credit: Laura Dean"/>
          <p:cNvSpPr txBox="1"/>
          <p:nvPr/>
        </p:nvSpPr>
        <p:spPr>
          <a:xfrm>
            <a:off x="8020964" y="9131146"/>
            <a:ext cx="354147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Laura Dean</a:t>
            </a:r>
          </a:p>
        </p:txBody>
      </p:sp>
      <p:pic>
        <p:nvPicPr>
          <p:cNvPr id="222" name="7.71_109706.jpg" descr="7.71_1097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2467421"/>
            <a:ext cx="4478530" cy="2517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henotype for a digenic trait depends on genotypes of two ge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phenotype for a digenic trait depends on genotypes of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two</a:t>
            </a:r>
            <a:r>
              <a:t> genes</a:t>
            </a:r>
          </a:p>
        </p:txBody>
      </p:sp>
      <p:pic>
        <p:nvPicPr>
          <p:cNvPr id="225" name="Screen Shot 2020-01-22 at 2.56.56 PM.png" descr="Screen Shot 2020-01-22 at 2.56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2" y="2283569"/>
            <a:ext cx="10006009" cy="445302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mage credit: OPENPediatrics"/>
          <p:cNvSpPr txBox="1"/>
          <p:nvPr/>
        </p:nvSpPr>
        <p:spPr>
          <a:xfrm>
            <a:off x="8609634" y="9118446"/>
            <a:ext cx="416753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OPENPediatrics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How to calculate the allele frequency from the recessive phenotype frequency"/>
          <p:cNvSpPr txBox="1">
            <a:spLocks noGrp="1"/>
          </p:cNvSpPr>
          <p:nvPr>
            <p:ph type="title"/>
          </p:nvPr>
        </p:nvSpPr>
        <p:spPr>
          <a:xfrm>
            <a:off x="952500" y="9687"/>
            <a:ext cx="11099800" cy="2159000"/>
          </a:xfrm>
          <a:prstGeom prst="rect">
            <a:avLst/>
          </a:prstGeom>
        </p:spPr>
        <p:txBody>
          <a:bodyPr/>
          <a:lstStyle>
            <a:lvl1pPr defTabSz="338835">
              <a:defRPr sz="4640"/>
            </a:lvl1pPr>
          </a:lstStyle>
          <a:p>
            <a:r>
              <a:rPr dirty="0"/>
              <a:t>How to calculate the allele frequency from the recessive phenotype frequency </a:t>
            </a:r>
          </a:p>
        </p:txBody>
      </p:sp>
      <p:sp>
        <p:nvSpPr>
          <p:cNvPr id="229" name="Allele frequency is the frequency at which an allele occurs in the population, combining each person's two alleles as random samples.…"/>
          <p:cNvSpPr txBox="1">
            <a:spLocks noGrp="1"/>
          </p:cNvSpPr>
          <p:nvPr>
            <p:ph type="body" idx="1"/>
          </p:nvPr>
        </p:nvSpPr>
        <p:spPr>
          <a:xfrm>
            <a:off x="410059" y="1085532"/>
            <a:ext cx="9353873" cy="5191286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15300"/>
              </a:spcBef>
              <a:defRPr sz="3072"/>
            </a:pPr>
            <a:r>
              <a:rPr i="1" u="sng" dirty="0"/>
              <a:t>Allele frequency</a:t>
            </a:r>
            <a:r>
              <a:rPr dirty="0"/>
              <a:t> is the frequency at which an allele occurs in the population, combining each person's two alleles as random samples.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rPr dirty="0"/>
              <a:t>For a Mendelian trait (with two phenotypes and two alleles, T and t), let's suppose the frequency of the recessive phenotype is </a:t>
            </a:r>
            <a:r>
              <a:rPr i="1" dirty="0"/>
              <a:t>F</a:t>
            </a:r>
            <a:r>
              <a:rPr sz="3167" i="1" baseline="-5999" dirty="0"/>
              <a:t>t</a:t>
            </a:r>
            <a:r>
              <a:rPr dirty="0"/>
              <a:t>. </a:t>
            </a:r>
          </a:p>
        </p:txBody>
      </p:sp>
      <p:pic>
        <p:nvPicPr>
          <p:cNvPr id="230" name="Screen Shot 2020-01-22 at 8.56.27 PM.png" descr="Screen Shot 2020-01-22 at 8.56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96" y="2013999"/>
            <a:ext cx="2658245" cy="329206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ssuming (1) random mating in a fixed large population; (2) no mutations are occurring, and (3) the phenotype has no effect on fitness, we  can calculate the frequency ft of allele t as follows:"/>
          <p:cNvSpPr txBox="1"/>
          <p:nvPr/>
        </p:nvSpPr>
        <p:spPr>
          <a:xfrm>
            <a:off x="436629" y="5877560"/>
            <a:ext cx="1082898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sz="3200" b="0"/>
            </a:pPr>
            <a:r>
              <a:rPr dirty="0"/>
              <a:t>Assuming (1) random mating in a fixed large population; (2) no mutations are occurring, and (3) the phenotype has no effect on fitness, we  can calculate the frequency </a:t>
            </a:r>
            <a:r>
              <a:rPr lang="en-US" i="1" dirty="0"/>
              <a:t>q</a:t>
            </a:r>
            <a:r>
              <a:rPr dirty="0"/>
              <a:t> of allele t</a:t>
            </a:r>
            <a:r>
              <a:rPr lang="en-US" dirty="0"/>
              <a:t> using the Hardy-Weinberg equation: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9D961-8DF5-0540-8753-119E9B7C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8063283"/>
            <a:ext cx="49911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8D394-F48C-2D4C-8C23-90301F69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82" y="8634521"/>
            <a:ext cx="1765300" cy="571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255CEF-CA0C-D741-8AE9-3494708BD80B}"/>
              </a:ext>
            </a:extLst>
          </p:cNvPr>
          <p:cNvSpPr/>
          <p:nvPr/>
        </p:nvSpPr>
        <p:spPr>
          <a:xfrm>
            <a:off x="1425844" y="8493071"/>
            <a:ext cx="2247254" cy="9799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06D8-107F-D54C-A940-B53C9602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471004"/>
            <a:ext cx="11216640" cy="1413934"/>
          </a:xfrm>
        </p:spPr>
        <p:txBody>
          <a:bodyPr>
            <a:normAutofit fontScale="90000"/>
          </a:bodyPr>
          <a:lstStyle/>
          <a:p>
            <a:r>
              <a:rPr lang="en-US" dirty="0"/>
              <a:t> Genetics has many 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8FEE-F7B7-1D4E-8959-B8421D5E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395872"/>
            <a:ext cx="11216640" cy="56491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Medicine</a:t>
            </a:r>
            <a:r>
              <a:rPr lang="en-US" sz="11200" dirty="0"/>
              <a:t>: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thousands of diseases have genetic origins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Personal genome sequencing is becoming much more common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Computer science</a:t>
            </a:r>
            <a:r>
              <a:rPr lang="en-US" sz="11200" dirty="0"/>
              <a:t>: ”genetic algorithms”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Bioengineering</a:t>
            </a:r>
            <a:r>
              <a:rPr lang="en-US" sz="11200" dirty="0"/>
              <a:t>: engineering new life forms that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Mass-produce difficult-to-synthesize compounds or biofuels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Degrade environmental contaminants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Improve crop yields, etc.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Biomedical research</a:t>
            </a:r>
            <a:r>
              <a:rPr lang="en-US" sz="11200" dirty="0"/>
              <a:t>: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 tools in model organisms (fruit fly, mouse, worm, etc.)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 studies in humans and other species to map the genes underlying polygenic traits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Genetics is becoming critical in development of new pharmaceuticals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2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03B7-6FBF-0146-A1B5-17E707DA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76" y="644982"/>
            <a:ext cx="11216640" cy="1413934"/>
          </a:xfrm>
        </p:spPr>
        <p:txBody>
          <a:bodyPr>
            <a:normAutofit fontScale="90000"/>
          </a:bodyPr>
          <a:lstStyle/>
          <a:p>
            <a:r>
              <a:rPr lang="en-US" dirty="0"/>
              <a:t>Genome-wide association study (GWAS)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F5CEE-D3C7-DD40-950E-6F2DDFC4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597" y="2802835"/>
            <a:ext cx="7869201" cy="53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 trait is something that we can observe about an individ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trait</a:t>
            </a:r>
            <a:r>
              <a:t> is something that we can observe about an individual </a:t>
            </a:r>
          </a:p>
        </p:txBody>
      </p:sp>
      <p:sp>
        <p:nvSpPr>
          <p:cNvPr id="123" name="attached/detached earlob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attached/detached earlobe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tongue rolling vs. cannot roll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dimples vs. no dimples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height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handedness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freckles vs. no freckles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curly hair vs. straight hair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can taste phenylthiocarbamide (PTC) vs. cannot taste PTC</a:t>
            </a:r>
          </a:p>
        </p:txBody>
      </p:sp>
      <p:sp>
        <p:nvSpPr>
          <p:cNvPr id="124" name="A possible observation for a trait (like &quot;detached earlobe&quot;) is called a phenotype"/>
          <p:cNvSpPr txBox="1"/>
          <p:nvPr/>
        </p:nvSpPr>
        <p:spPr>
          <a:xfrm>
            <a:off x="468680" y="9182099"/>
            <a:ext cx="116991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possible observation for a trait (like "detached earlobe") is called a </a:t>
            </a:r>
            <a:r>
              <a:rPr i="1" u="sng"/>
              <a:t>phenotype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17-08-21 at 4.41.27 AM.tiff" descr="Screen Shot 2017-08-21 at 4.41.27 A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2558340"/>
            <a:ext cx="6900672" cy="53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n example of the post-GWAS challenge"/>
          <p:cNvSpPr txBox="1">
            <a:spLocks noGrp="1"/>
          </p:cNvSpPr>
          <p:nvPr>
            <p:ph type="title"/>
          </p:nvPr>
        </p:nvSpPr>
        <p:spPr>
          <a:xfrm>
            <a:off x="887615" y="1219201"/>
            <a:ext cx="10936962" cy="10119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0103">
              <a:defRPr sz="5452"/>
            </a:lvl1pPr>
          </a:lstStyle>
          <a:p>
            <a:r>
              <a:rPr lang="en-US" dirty="0"/>
              <a:t>An interesting locus from a GWAS</a:t>
            </a:r>
            <a:endParaRPr dirty="0"/>
          </a:p>
        </p:txBody>
      </p:sp>
      <p:sp>
        <p:nvSpPr>
          <p:cNvPr id="131" name="Wang et al., Nature, 459(7246), 2009"/>
          <p:cNvSpPr/>
          <p:nvPr/>
        </p:nvSpPr>
        <p:spPr>
          <a:xfrm>
            <a:off x="8402262" y="8251248"/>
            <a:ext cx="2974849" cy="2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 anchor="b">
            <a:spAutoFit/>
          </a:bodyPr>
          <a:lstStyle>
            <a:lvl1pPr defTabSz="585216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200"/>
              <a:t>Wang et al., Nature, 459(7246), 2009</a:t>
            </a:r>
          </a:p>
        </p:txBody>
      </p:sp>
      <p:sp>
        <p:nvSpPr>
          <p:cNvPr id="133" name="Rectangle"/>
          <p:cNvSpPr/>
          <p:nvPr/>
        </p:nvSpPr>
        <p:spPr>
          <a:xfrm>
            <a:off x="2844801" y="2548129"/>
            <a:ext cx="402337" cy="1706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438910">
              <a:defRPr sz="3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550"/>
          </a:p>
        </p:txBody>
      </p:sp>
      <p:sp>
        <p:nvSpPr>
          <p:cNvPr id="134" name="Text"/>
          <p:cNvSpPr/>
          <p:nvPr/>
        </p:nvSpPr>
        <p:spPr>
          <a:xfrm>
            <a:off x="6782818" y="4641116"/>
            <a:ext cx="98551" cy="26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 anchor="b">
            <a:spAutoFit/>
          </a:bodyPr>
          <a:lstStyle/>
          <a:p>
            <a:pPr defTabSz="341375">
              <a:defRPr sz="1400" b="0">
                <a:latin typeface="Times"/>
                <a:ea typeface="Times"/>
                <a:cs typeface="Times"/>
                <a:sym typeface="Times"/>
              </a:defRPr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62366320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5BA2-6A0D-6A46-BA47-B4E24CFA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65444"/>
            <a:ext cx="11099800" cy="2159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Direct-to-consumer genetic testing has become big business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ADD28-3BA8-664C-990D-00A17F03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8702" r="16048" b="11062"/>
          <a:stretch/>
        </p:blipFill>
        <p:spPr bwMode="auto">
          <a:xfrm>
            <a:off x="185783" y="4201054"/>
            <a:ext cx="5078064" cy="46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6EDF01-7F2A-6744-A87A-3182B5D0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47" y="6531081"/>
            <a:ext cx="7667413" cy="19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864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9468-9E57-3240-87BC-0CFEF269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Different types of genetic analysis that are currently used</a:t>
            </a:r>
          </a:p>
        </p:txBody>
      </p:sp>
      <p:pic>
        <p:nvPicPr>
          <p:cNvPr id="3074" name="Picture 2" descr="Image result for genotyping technology used by 23andme">
            <a:extLst>
              <a:ext uri="{FF2B5EF4-FFF2-40B4-BE49-F238E27FC236}">
                <a16:creationId xmlns:a16="http://schemas.microsoft.com/office/drawing/2014/main" id="{07CDF722-DDDE-7747-AA6C-3931294CD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3482"/>
          <a:stretch/>
        </p:blipFill>
        <p:spPr bwMode="auto">
          <a:xfrm>
            <a:off x="1675917" y="2597090"/>
            <a:ext cx="9366953" cy="56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87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EA74-C675-5B47-BE83-B7468A8B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ancestry report from </a:t>
            </a:r>
            <a:r>
              <a:rPr lang="en-US" dirty="0" err="1"/>
              <a:t>ancestry.com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1B2B9F-7880-2748-835F-11924BA4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26" y="2573914"/>
            <a:ext cx="10055739" cy="57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802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A9F9-E59F-F644-B9DB-9EB29353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20" y="170986"/>
            <a:ext cx="10728960" cy="869155"/>
          </a:xfrm>
        </p:spPr>
        <p:txBody>
          <a:bodyPr>
            <a:normAutofit fontScale="90000"/>
          </a:bodyPr>
          <a:lstStyle/>
          <a:p>
            <a:r>
              <a:rPr lang="en-US" dirty="0"/>
              <a:t>Rare diseases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58A3B-876E-7C4C-AA46-0732B589C7A7}"/>
              </a:ext>
            </a:extLst>
          </p:cNvPr>
          <p:cNvSpPr/>
          <p:nvPr/>
        </p:nvSpPr>
        <p:spPr>
          <a:xfrm>
            <a:off x="1170432" y="3036916"/>
            <a:ext cx="10943983" cy="310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91B1-F6DD-474E-B85B-6591017F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20" y="3360915"/>
            <a:ext cx="10728960" cy="458985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By definition:  affects fewer than 1 in 200,000 citizens (in the EU, definition is 1 in 2,000)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many different rare diseases are there?  Perhaps as many as 7,000.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many Americans have a rare disease?  Possibly 25-30 million!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causes rare diseases?  The majority are genetic and can be pinpointed to a location in the genome.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help is there for someone with a rare disease?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Rare Diseases Clinical Research Network:     </a:t>
            </a:r>
            <a:r>
              <a:rPr lang="en-US" sz="11200" dirty="0" err="1"/>
              <a:t>rarediseasesnetwork.org</a:t>
            </a:r>
            <a:endParaRPr lang="en-US" sz="112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Undiagnosed Diseases Network:                     </a:t>
            </a:r>
            <a:r>
              <a:rPr lang="en-US" sz="11200" dirty="0" err="1"/>
              <a:t>rarediseases.org</a:t>
            </a:r>
            <a:endParaRPr lang="en-US" sz="112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can DNA sequencing help someone with a rare disease?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rare disease personal sequencing success story">
            <a:extLst>
              <a:ext uri="{FF2B5EF4-FFF2-40B4-BE49-F238E27FC236}">
                <a16:creationId xmlns:a16="http://schemas.microsoft.com/office/drawing/2014/main" id="{5B7A6510-9E3D-F04B-B46B-5835D03F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" y="7238700"/>
            <a:ext cx="3314233" cy="21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isense oligonucleotide therapy">
            <a:extLst>
              <a:ext uri="{FF2B5EF4-FFF2-40B4-BE49-F238E27FC236}">
                <a16:creationId xmlns:a16="http://schemas.microsoft.com/office/drawing/2014/main" id="{AEFE7964-6267-2F4D-BCE2-0A145FEA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9" y="6776770"/>
            <a:ext cx="4249079" cy="25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3E1978-C3D4-0047-866A-FDB7FCAA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6" y="6747886"/>
            <a:ext cx="4618181" cy="2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0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any traits are heritable"/>
          <p:cNvSpPr txBox="1">
            <a:spLocks noGrp="1"/>
          </p:cNvSpPr>
          <p:nvPr>
            <p:ph type="title"/>
          </p:nvPr>
        </p:nvSpPr>
        <p:spPr>
          <a:xfrm>
            <a:off x="952500" y="-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560831">
              <a:defRPr sz="7679"/>
            </a:pPr>
            <a:r>
              <a:t>Many traits are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heritable</a:t>
            </a:r>
          </a:p>
        </p:txBody>
      </p:sp>
      <p:pic>
        <p:nvPicPr>
          <p:cNvPr id="127" name="f-d-35ca25bd48c8eab148833afb95840d4ddb3c7469460c82c1afd251f5+IMAGE_THUMB_POSTCARD_TINY+IMAGE_THUMB_POSTCARD_TINY.1.jpg" descr="f-d-35ca25bd48c8eab148833afb95840d4ddb3c7469460c82c1afd251f5+IMAGE_THUMB_POSTCARD_TINY+IMAGE_THUMB_POSTCARD_TINY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765300"/>
            <a:ext cx="7092937" cy="4383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 Shot 2020-01-21 at 8.42.19 PM.png" descr="Screen Shot 2020-01-21 at 8.42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60" y="6299787"/>
            <a:ext cx="5727134" cy="3381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Dimples"/>
          <p:cNvSpPr txBox="1"/>
          <p:nvPr/>
        </p:nvSpPr>
        <p:spPr>
          <a:xfrm>
            <a:off x="8259825" y="5509870"/>
            <a:ext cx="12984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Dimples</a:t>
            </a:r>
          </a:p>
        </p:txBody>
      </p:sp>
      <p:sp>
        <p:nvSpPr>
          <p:cNvPr id="130" name="Image credit: www.ck12.org"/>
          <p:cNvSpPr txBox="1"/>
          <p:nvPr/>
        </p:nvSpPr>
        <p:spPr>
          <a:xfrm>
            <a:off x="750620" y="6565746"/>
            <a:ext cx="392704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www.ck12.org</a:t>
            </a:r>
          </a:p>
        </p:txBody>
      </p:sp>
      <p:sp>
        <p:nvSpPr>
          <p:cNvPr id="131" name="Image credit: www.kyrene.org"/>
          <p:cNvSpPr txBox="1"/>
          <p:nvPr/>
        </p:nvSpPr>
        <p:spPr>
          <a:xfrm>
            <a:off x="3227120" y="9156546"/>
            <a:ext cx="416966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www.kyrene.org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Human heredity is based 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Human heredity is based on </a:t>
            </a:r>
          </a:p>
          <a:p>
            <a:pPr defTabSz="484886">
              <a:defRPr sz="6640"/>
            </a:pPr>
            <a:r>
              <a:t>46 nuclear chromosomes</a:t>
            </a:r>
          </a:p>
        </p:txBody>
      </p:sp>
      <p:pic>
        <p:nvPicPr>
          <p:cNvPr id="134" name="Screen Shot 2020-01-21 at 8.23.20 PM.png" descr="Screen Shot 2020-01-21 at 8.2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0" y="2425700"/>
            <a:ext cx="5626100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Image credit: Molecular Biology of the Cell"/>
          <p:cNvSpPr txBox="1"/>
          <p:nvPr/>
        </p:nvSpPr>
        <p:spPr>
          <a:xfrm>
            <a:off x="77520" y="9181946"/>
            <a:ext cx="58774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929292"/>
                </a:solidFill>
              </a:defRPr>
            </a:pPr>
            <a:r>
              <a:t>Image credit: </a:t>
            </a:r>
            <a:r>
              <a:rPr i="1"/>
              <a:t>Molecular Biology of the Cell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 gene encodes a functional protein or R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 gene encodes a functional protein or RNA</a:t>
            </a:r>
          </a:p>
        </p:txBody>
      </p:sp>
      <p:pic>
        <p:nvPicPr>
          <p:cNvPr id="138" name="800px-Chromosome_DNA_Gene.svg.png" descr="800px-Chromosome_DNA_Gen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9" y="2952750"/>
            <a:ext cx="10160001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mage credit: Thomas Shafee"/>
          <p:cNvSpPr txBox="1"/>
          <p:nvPr/>
        </p:nvSpPr>
        <p:spPr>
          <a:xfrm>
            <a:off x="379069" y="9067646"/>
            <a:ext cx="410596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Thomas Shafee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 particular variant (form) of a gene is called an alle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particular variant (form) of a gene is called an </a:t>
            </a:r>
            <a:r>
              <a:rPr i="1" u="sng">
                <a:latin typeface="Helvetica Neue"/>
                <a:ea typeface="Helvetica Neue"/>
                <a:cs typeface="Helvetica Neue"/>
                <a:sym typeface="Helvetica Neue"/>
              </a:rPr>
              <a:t>allele</a:t>
            </a:r>
          </a:p>
        </p:txBody>
      </p:sp>
      <p:pic>
        <p:nvPicPr>
          <p:cNvPr id="142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89" y="28384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&quot;D&quot; allele"/>
          <p:cNvSpPr txBox="1"/>
          <p:nvPr/>
        </p:nvSpPr>
        <p:spPr>
          <a:xfrm>
            <a:off x="5703286" y="27730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44" name="&quot;d&quot; allele"/>
          <p:cNvSpPr txBox="1"/>
          <p:nvPr/>
        </p:nvSpPr>
        <p:spPr>
          <a:xfrm>
            <a:off x="5944586" y="67608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45" name="cheek dimples gene"/>
          <p:cNvSpPr txBox="1"/>
          <p:nvPr/>
        </p:nvSpPr>
        <p:spPr>
          <a:xfrm>
            <a:off x="2846183" y="46963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i="1"/>
              <a:t>cheek dimples</a:t>
            </a:r>
            <a:r>
              <a:t> gene</a:t>
            </a:r>
          </a:p>
        </p:txBody>
      </p:sp>
      <p:sp>
        <p:nvSpPr>
          <p:cNvPr id="146" name="Human…"/>
          <p:cNvSpPr txBox="1"/>
          <p:nvPr/>
        </p:nvSpPr>
        <p:spPr>
          <a:xfrm>
            <a:off x="9310086" y="4143883"/>
            <a:ext cx="2506125" cy="1565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Human </a:t>
            </a:r>
          </a:p>
          <a:p>
            <a:r>
              <a:t>chromosome</a:t>
            </a:r>
          </a:p>
          <a:p>
            <a:r>
              <a:t>16</a:t>
            </a:r>
          </a:p>
          <a:p>
            <a:r>
              <a:t>pair</a:t>
            </a:r>
          </a:p>
        </p:txBody>
      </p:sp>
      <p:sp>
        <p:nvSpPr>
          <p:cNvPr id="147" name="This gene (cheek dimples) is on Chromosome 16, which is an autosome (i.e., not a sex-determining chromosome)"/>
          <p:cNvSpPr txBox="1"/>
          <p:nvPr/>
        </p:nvSpPr>
        <p:spPr>
          <a:xfrm>
            <a:off x="808776" y="7968057"/>
            <a:ext cx="11870837" cy="1005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0"/>
            </a:pPr>
            <a:r>
              <a:t>This gene (</a:t>
            </a:r>
            <a:r>
              <a:rPr i="1"/>
              <a:t>cheek dimples</a:t>
            </a:r>
            <a:r>
              <a:t>) is on Chromosome 16, which is an </a:t>
            </a:r>
            <a:r>
              <a:rPr u="sng"/>
              <a:t>autosome</a:t>
            </a:r>
            <a:r>
              <a:t> (i.e., not a sex-determining chromosome)</a:t>
            </a:r>
          </a:p>
        </p:txBody>
      </p:sp>
      <p:sp>
        <p:nvSpPr>
          <p:cNvPr id="148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&quot;Mendelian&quot; trait is one that is determined by the combination of the two alleles of a single gene"/>
          <p:cNvSpPr txBox="1">
            <a:spLocks noGrp="1"/>
          </p:cNvSpPr>
          <p:nvPr>
            <p:ph type="title"/>
          </p:nvPr>
        </p:nvSpPr>
        <p:spPr>
          <a:xfrm>
            <a:off x="232143" y="355600"/>
            <a:ext cx="12030821" cy="2894094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"</a:t>
            </a:r>
            <a:r>
              <a:rPr u="sng"/>
              <a:t>Mendelian</a:t>
            </a:r>
            <a:r>
              <a:t>" trait is one that is determined by the combination of the two alleles of a single gene</a:t>
            </a:r>
          </a:p>
        </p:txBody>
      </p:sp>
      <p:pic>
        <p:nvPicPr>
          <p:cNvPr id="151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8798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&quot;D&quot; allele"/>
          <p:cNvSpPr txBox="1"/>
          <p:nvPr/>
        </p:nvSpPr>
        <p:spPr>
          <a:xfrm>
            <a:off x="5638647" y="38144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53" name="&quot;d&quot; allele"/>
          <p:cNvSpPr txBox="1"/>
          <p:nvPr/>
        </p:nvSpPr>
        <p:spPr>
          <a:xfrm>
            <a:off x="5879947" y="78022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54" name="Gene for &quot;dimples vs. no dimples&quot;"/>
          <p:cNvSpPr txBox="1"/>
          <p:nvPr/>
        </p:nvSpPr>
        <p:spPr>
          <a:xfrm>
            <a:off x="2121144" y="57377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Gene for "dimples vs. no dimples"</a:t>
            </a:r>
          </a:p>
        </p:txBody>
      </p:sp>
      <p:pic>
        <p:nvPicPr>
          <p:cNvPr id="155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755" y="4941806"/>
            <a:ext cx="2256639" cy="205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We call the combination of the two alleles, the person's genotype:  Dd"/>
          <p:cNvSpPr txBox="1"/>
          <p:nvPr/>
        </p:nvSpPr>
        <p:spPr>
          <a:xfrm>
            <a:off x="323702" y="8331232"/>
            <a:ext cx="120255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0"/>
              <a:t>We call the combination of the two alleles, the person's </a:t>
            </a:r>
            <a:r>
              <a:rPr b="0" i="1" u="sng"/>
              <a:t>genotype</a:t>
            </a:r>
            <a:r>
              <a:rPr b="0" i="1"/>
              <a:t>: </a:t>
            </a:r>
            <a:r>
              <a:rPr i="1"/>
              <a:t> Dd</a:t>
            </a:r>
          </a:p>
        </p:txBody>
      </p:sp>
      <p:sp>
        <p:nvSpPr>
          <p:cNvPr id="157" name="phenotype =…"/>
          <p:cNvSpPr txBox="1"/>
          <p:nvPr/>
        </p:nvSpPr>
        <p:spPr>
          <a:xfrm>
            <a:off x="9295755" y="4087470"/>
            <a:ext cx="2256639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phenotype = </a:t>
            </a:r>
          </a:p>
          <a:p>
            <a:r>
              <a:t>"dimples"</a:t>
            </a:r>
          </a:p>
        </p:txBody>
      </p:sp>
      <p:sp>
        <p:nvSpPr>
          <p:cNvPr id="158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 &quot;Mendelian&quot; trait is one that is determined by the combination of two alleles of a single gene"/>
          <p:cNvSpPr txBox="1">
            <a:spLocks noGrp="1"/>
          </p:cNvSpPr>
          <p:nvPr>
            <p:ph type="title"/>
          </p:nvPr>
        </p:nvSpPr>
        <p:spPr>
          <a:xfrm>
            <a:off x="232143" y="355600"/>
            <a:ext cx="12030821" cy="2894094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"</a:t>
            </a:r>
            <a:r>
              <a:rPr u="sng"/>
              <a:t>Mendelian</a:t>
            </a:r>
            <a:r>
              <a:t>" trait is one that is determined by the combination of two alleles of a single gene</a:t>
            </a:r>
          </a:p>
        </p:txBody>
      </p:sp>
      <p:pic>
        <p:nvPicPr>
          <p:cNvPr id="161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8798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&quot;D&quot; allele"/>
          <p:cNvSpPr txBox="1"/>
          <p:nvPr/>
        </p:nvSpPr>
        <p:spPr>
          <a:xfrm>
            <a:off x="5638647" y="38144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63" name="&quot;d&quot; allele"/>
          <p:cNvSpPr txBox="1"/>
          <p:nvPr/>
        </p:nvSpPr>
        <p:spPr>
          <a:xfrm>
            <a:off x="5879947" y="78022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64" name="Gene for &quot;dimples vs. no dimples&quot;"/>
          <p:cNvSpPr txBox="1"/>
          <p:nvPr/>
        </p:nvSpPr>
        <p:spPr>
          <a:xfrm>
            <a:off x="2121144" y="57377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Gene for "dimples vs. no dimples"</a:t>
            </a:r>
          </a:p>
        </p:txBody>
      </p:sp>
      <p:pic>
        <p:nvPicPr>
          <p:cNvPr id="165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755" y="4941806"/>
            <a:ext cx="2256639" cy="205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We call the combination of the two alleles, the person's genotype:  Dd"/>
          <p:cNvSpPr txBox="1"/>
          <p:nvPr/>
        </p:nvSpPr>
        <p:spPr>
          <a:xfrm>
            <a:off x="349102" y="8382032"/>
            <a:ext cx="120255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0"/>
              <a:t>We call the combination of the two alleles, the person's </a:t>
            </a:r>
            <a:r>
              <a:rPr b="0" i="1" u="sng"/>
              <a:t>genotype</a:t>
            </a:r>
            <a:r>
              <a:rPr b="0" i="1"/>
              <a:t>: </a:t>
            </a:r>
            <a:r>
              <a:rPr i="1"/>
              <a:t> Dd</a:t>
            </a:r>
          </a:p>
        </p:txBody>
      </p:sp>
      <p:sp>
        <p:nvSpPr>
          <p:cNvPr id="167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r a Mendelian trait, one allele is dominant; the other is recess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For a Mendelian trait, one allele is dominant; the other is recessive</a:t>
            </a:r>
          </a:p>
        </p:txBody>
      </p:sp>
      <p:sp>
        <p:nvSpPr>
          <p:cNvPr id="170" name="Dimples example:…"/>
          <p:cNvSpPr txBox="1"/>
          <p:nvPr/>
        </p:nvSpPr>
        <p:spPr>
          <a:xfrm>
            <a:off x="342747" y="2699767"/>
            <a:ext cx="6629904" cy="1953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rPr u="sng"/>
              <a:t>Dimples example</a:t>
            </a:r>
            <a:r>
              <a:t>:</a:t>
            </a:r>
          </a:p>
          <a:p>
            <a:pPr>
              <a:defRPr sz="4000"/>
            </a:pPr>
            <a:r>
              <a:t>"D" allele: </a:t>
            </a:r>
            <a:r>
              <a:rPr i="1"/>
              <a:t>dominant</a:t>
            </a:r>
          </a:p>
          <a:p>
            <a:pPr>
              <a:defRPr sz="4000"/>
            </a:pPr>
            <a:r>
              <a:t>"d" allele: </a:t>
            </a:r>
            <a:r>
              <a:rPr i="1"/>
              <a:t>recessive</a:t>
            </a:r>
          </a:p>
        </p:txBody>
      </p:sp>
      <p:pic>
        <p:nvPicPr>
          <p:cNvPr id="171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355" y="2859006"/>
            <a:ext cx="2256639" cy="205291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le"/>
          <p:cNvGraphicFramePr/>
          <p:nvPr/>
        </p:nvGraphicFramePr>
        <p:xfrm>
          <a:off x="2933700" y="5439991"/>
          <a:ext cx="7594599" cy="316130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53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Genotype
symbols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Genotype, 
in plain English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Phenotype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homozygous dominant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heterozygous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homozygous rcessive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no 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3" name="in this situation we would say that the dominant allele is the &quot;dimples&quot; allele"/>
          <p:cNvSpPr txBox="1"/>
          <p:nvPr/>
        </p:nvSpPr>
        <p:spPr>
          <a:xfrm>
            <a:off x="941628" y="9129370"/>
            <a:ext cx="111215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 this situation we would say that the dominant allele is the "dimples" allele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1208</Words>
  <Application>Microsoft Macintosh PowerPoint</Application>
  <PresentationFormat>Custom</PresentationFormat>
  <Paragraphs>196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</vt:lpstr>
      <vt:lpstr>White</vt:lpstr>
      <vt:lpstr>Genetics intro</vt:lpstr>
      <vt:lpstr>A trait is something that we can observe about an individual </vt:lpstr>
      <vt:lpstr>Many traits are heritable</vt:lpstr>
      <vt:lpstr>Human heredity is based on  46 nuclear chromosomes</vt:lpstr>
      <vt:lpstr>A gene encodes a functional protein or RNA</vt:lpstr>
      <vt:lpstr>A particular variant (form) of a gene is called an allele</vt:lpstr>
      <vt:lpstr>A "Mendelian" trait is one that is determined by the combination of the two alleles of a single gene</vt:lpstr>
      <vt:lpstr>A "Mendelian" trait is one that is determined by the combination of two alleles of a single gene</vt:lpstr>
      <vt:lpstr>For a Mendelian trait, one allele is dominant; the other is recessive</vt:lpstr>
      <vt:lpstr>A Punnett Square enables us to calculate the probability of each phenotype in a given offspring if parents' genotypes are known </vt:lpstr>
      <vt:lpstr>What if mom and dad have different genotypes? </vt:lpstr>
      <vt:lpstr>What if mom and dad have different genotypes? </vt:lpstr>
      <vt:lpstr>Sex-linked traits are carried on the X chromosome</vt:lpstr>
      <vt:lpstr>For some single-gene traits, a heterozygous genotype has an intermediate phenotype ("incomplete dominance")</vt:lpstr>
      <vt:lpstr>Some traits can have more than one phenotype with dominant inheritance: this is called co-dominance</vt:lpstr>
      <vt:lpstr>phenotype for a digenic trait depends on genotypes of two genes</vt:lpstr>
      <vt:lpstr>How to calculate the allele frequency from the recessive phenotype frequency </vt:lpstr>
      <vt:lpstr> Genetics has many real-world applications</vt:lpstr>
      <vt:lpstr>Genome-wide association study (GWAS)</vt:lpstr>
      <vt:lpstr>An interesting locus from a GWAS</vt:lpstr>
      <vt:lpstr>Direct-to-consumer genetic testing has become big business</vt:lpstr>
      <vt:lpstr>Different types of genetic analysis that are currently used</vt:lpstr>
      <vt:lpstr>Example ancestry report from ancestry.com</vt:lpstr>
      <vt:lpstr>Rare diseases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intro</dc:title>
  <cp:lastModifiedBy>Ramsey, Stephen</cp:lastModifiedBy>
  <cp:revision>12</cp:revision>
  <dcterms:modified xsi:type="dcterms:W3CDTF">2020-01-24T04:38:35Z</dcterms:modified>
</cp:coreProperties>
</file>