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4"/>
    <p:sldMasterId id="2147483806" r:id="rId5"/>
  </p:sldMasterIdLst>
  <p:notesMasterIdLst>
    <p:notesMasterId r:id="rId20"/>
  </p:notesMasterIdLst>
  <p:handoutMasterIdLst>
    <p:handoutMasterId r:id="rId21"/>
  </p:handoutMasterIdLst>
  <p:sldIdLst>
    <p:sldId id="259" r:id="rId6"/>
    <p:sldId id="260" r:id="rId7"/>
    <p:sldId id="261" r:id="rId8"/>
    <p:sldId id="262" r:id="rId9"/>
    <p:sldId id="264" r:id="rId10"/>
    <p:sldId id="270" r:id="rId11"/>
    <p:sldId id="265" r:id="rId12"/>
    <p:sldId id="266" r:id="rId13"/>
    <p:sldId id="267" r:id="rId14"/>
    <p:sldId id="271" r:id="rId15"/>
    <p:sldId id="278" r:id="rId16"/>
    <p:sldId id="268" r:id="rId17"/>
    <p:sldId id="275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40" d="100"/>
          <a:sy n="40" d="100"/>
        </p:scale>
        <p:origin x="8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72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ABAFA-9D90-4B6C-95A1-503043E46FA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C7757-6264-420F-9201-02E9A21C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5EB1F-8DE4-48C3-A804-A05846A4049F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115C9-E24C-4512-AA8B-319BB49F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E0A0C-FFF2-4105-9F07-796FCC3D8DE3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253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559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19034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989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4388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6679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68D4-D432-4190-8060-492B59F98A87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EF83-7D73-495D-9915-41737B990DFC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7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184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E0A0C-FFF2-4105-9F07-796FCC3D8DE3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6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7080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120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B47C-16BC-4A9F-9E6E-9D1F33DC8ABD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4985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8130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348D-B72F-4FC3-A127-851C5E7B3A9E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EB1B-704A-4D5E-8D5F-456104532486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6727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304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6050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5784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B47C-16BC-4A9F-9E6E-9D1F33DC8ABD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325025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7687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632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23739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125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7590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408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931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465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348D-B72F-4FC3-A127-851C5E7B3A9E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EB1B-704A-4D5E-8D5F-456104532486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4409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168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2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254F2F0-E062-4E41-9176-AEE9734E64AC}" type="datetime1">
              <a:rPr lang="en-US" smtClean="0"/>
              <a:pPr/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39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z00G0RxeSP0" TargetMode="External"/><Relationship Id="rId7" Type="http://schemas.openxmlformats.org/officeDocument/2006/relationships/image" Target="../media/image17.jpeg"/><Relationship Id="rId2" Type="http://schemas.openxmlformats.org/officeDocument/2006/relationships/video" Target="https://www.youtube.com/embed/3tJbtDcDcr4" TargetMode="External"/><Relationship Id="rId1" Type="http://schemas.openxmlformats.org/officeDocument/2006/relationships/video" Target="https://www.youtube.com/embed/scoJ6IsU7B0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0213C2-2334-47F6-8CB1-D8FB4E1EF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2" b="54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5763" y="400050"/>
            <a:ext cx="11987213" cy="1112446"/>
          </a:xfrm>
        </p:spPr>
        <p:txBody>
          <a:bodyPr/>
          <a:lstStyle/>
          <a:p>
            <a:pPr algn="ctr"/>
            <a:r>
              <a:rPr lang="en-US" sz="6000" dirty="0"/>
              <a:t>IN THE BELLY OF THE WHALE </a:t>
            </a:r>
          </a:p>
        </p:txBody>
      </p:sp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5038-537A-4946-A650-5A1495E46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8E180-5CF5-4FF7-A222-D44CDD93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824" y="1853248"/>
            <a:ext cx="8946541" cy="419548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Collect each of the food items using the different utensils. You will have 15 seconds per utensil!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Which utensils worked the best for which food?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Which whale do you think would use each method?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Save your paper towels with food on them! </a:t>
            </a:r>
          </a:p>
        </p:txBody>
      </p:sp>
    </p:spTree>
    <p:extLst>
      <p:ext uri="{BB962C8B-B14F-4D97-AF65-F5344CB8AC3E}">
        <p14:creationId xmlns:p14="http://schemas.microsoft.com/office/powerpoint/2010/main" val="132344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C2B7-44E0-475B-B4E0-9F420A02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AD14D-974A-4200-B8D3-EFFEEF9A7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002" y="1540300"/>
            <a:ext cx="8946541" cy="41954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Lay your paper towels down next to each other. What differences do you see?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Count the food items on each of your paper towels and add it to the table.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Make a graph of what you find!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Share with the class: which method was most successful for you and which whale does it represent? How accurate was your prediction? </a:t>
            </a:r>
          </a:p>
        </p:txBody>
      </p:sp>
    </p:spTree>
    <p:extLst>
      <p:ext uri="{BB962C8B-B14F-4D97-AF65-F5344CB8AC3E}">
        <p14:creationId xmlns:p14="http://schemas.microsoft.com/office/powerpoint/2010/main" val="16222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99E54-B1B1-4FCC-9885-B658946E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F0762-44BD-43E0-BA7F-830C63732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01" y="841510"/>
            <a:ext cx="11388798" cy="556377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endParaRPr lang="en-US" sz="6500" dirty="0"/>
          </a:p>
          <a:p>
            <a:pPr fontAlgn="base">
              <a:lnSpc>
                <a:spcPct val="170000"/>
              </a:lnSpc>
            </a:pPr>
            <a:r>
              <a:rPr lang="en-US" sz="6500" dirty="0"/>
              <a:t>Which feeding style captured the most prey? Can you explain why? </a:t>
            </a:r>
          </a:p>
          <a:p>
            <a:pPr fontAlgn="base">
              <a:lnSpc>
                <a:spcPct val="170000"/>
              </a:lnSpc>
            </a:pPr>
            <a:r>
              <a:rPr lang="en-US" sz="6500" dirty="0"/>
              <a:t>Which feeding style captured the least prey? Can you explain why?</a:t>
            </a:r>
          </a:p>
          <a:p>
            <a:pPr fontAlgn="base">
              <a:lnSpc>
                <a:spcPct val="170000"/>
              </a:lnSpc>
            </a:pPr>
            <a:r>
              <a:rPr lang="en-US" sz="6500" dirty="0"/>
              <a:t>What was realistic and not realistic about this simulation? </a:t>
            </a:r>
          </a:p>
          <a:p>
            <a:pPr fontAlgn="base">
              <a:lnSpc>
                <a:spcPct val="170000"/>
              </a:lnSpc>
            </a:pPr>
            <a:r>
              <a:rPr lang="en-US" sz="6500" dirty="0"/>
              <a:t>Why might whales have different feeding strategies? Is one strategy “better” than another?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9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3BA93-FF5E-4F35-AADD-538C959F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elix Titling" panose="04060505060202020A04" pitchFamily="82" charset="0"/>
              </a:rPr>
              <a:t>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5D73-ABEF-495B-8F56-B951F34C70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078" y="1853248"/>
            <a:ext cx="6950066" cy="45520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Oregon State University is conducting multiple research studies regarding cetaceans including: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Blue Whale ecology in New Zealand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How Cetaceans might use sound to find food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Gray whale feeding off the Oregon Coast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612FD-EEA2-4ECA-B3FB-B62A1602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232" y="1215493"/>
            <a:ext cx="4957689" cy="1858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24162-F8C2-46A0-9467-FAD32FAD8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233" y="3100156"/>
            <a:ext cx="4957689" cy="33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64040-7A84-4B68-9F81-8A5F5BB2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elix Titling" panose="04060505060202020A04" pitchFamily="82" charset="0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2035-61BF-498E-B57E-F31E7A18E3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3771" y="1533379"/>
            <a:ext cx="10762118" cy="48719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Oregon State University is also working on the Regional Class Research Vessel (RCRV) Project.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This will be a new, state of the art research vessel owned and operated by OSU! Building should be completed in 2021. 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In addition, OSU is also in charge of overseeing the creation of two additional RCRV’s, for the Gulf and East Coast.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These vessels will have many instruments on board, so that all kinds of scientists can conduct their research – including on whales!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BB687-5A4E-45CE-8507-92B88656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192665"/>
            <a:ext cx="10002034" cy="64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D3689-E5BE-43B7-BFD2-9794B7793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STUDY WHALES?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9BDF-3837-4E0E-A83C-FF55B2BD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49" y="1484980"/>
            <a:ext cx="5705451" cy="5050301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ACD433"/>
              </a:buClr>
            </a:pPr>
            <a:r>
              <a:rPr lang="en-US" sz="2400" dirty="0"/>
              <a:t>There is still a great deal of things we don’t know about them</a:t>
            </a:r>
          </a:p>
          <a:p>
            <a:pPr>
              <a:lnSpc>
                <a:spcPct val="150000"/>
              </a:lnSpc>
              <a:buClr>
                <a:srgbClr val="ACD433"/>
              </a:buClr>
            </a:pPr>
            <a:r>
              <a:rPr lang="en-US" sz="2400" dirty="0"/>
              <a:t>They play important roles in the food chain of the ocean </a:t>
            </a:r>
          </a:p>
          <a:p>
            <a:pPr>
              <a:lnSpc>
                <a:spcPct val="150000"/>
              </a:lnSpc>
              <a:buClr>
                <a:srgbClr val="ACD433"/>
              </a:buClr>
            </a:pPr>
            <a:r>
              <a:rPr lang="en-US" sz="2400" dirty="0"/>
              <a:t>Many species are threatened by human activity</a:t>
            </a:r>
          </a:p>
          <a:p>
            <a:pPr>
              <a:lnSpc>
                <a:spcPct val="150000"/>
              </a:lnSpc>
              <a:buClr>
                <a:srgbClr val="ACD433"/>
              </a:buClr>
            </a:pPr>
            <a:r>
              <a:rPr lang="en-US" sz="2400" dirty="0"/>
              <a:t>The more we learn about them, the better we can protect them!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D8F73-AD12-4FDA-AD72-CF1BDBB89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33" y="2123256"/>
            <a:ext cx="5364945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9F88-7D7F-46B7-8193-2AC39C6E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CETACEANS?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CAA5D-4167-480C-AB08-34E2FFE77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853248"/>
            <a:ext cx="10871472" cy="43523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 Whales are known as Cetaceans – which means they are classified in the order “Cetacea.” Cetacea also includes all  dolphins and porpoises as well.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There are approximately 80 species of cetaceans currently identified.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We have 10 species that live off the coast of Oregon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There are two suborders of cetaceans – Odontoceti and </a:t>
            </a:r>
            <a:r>
              <a:rPr lang="en-US" sz="2400" dirty="0" err="1"/>
              <a:t>Mysticeti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8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1D698-29D7-482D-B614-E5CF079D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DIFFERENCE?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8C718F-DF42-4674-BEA1-19CD9823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101261"/>
              </p:ext>
            </p:extLst>
          </p:nvPr>
        </p:nvGraphicFramePr>
        <p:xfrm>
          <a:off x="438598" y="1316583"/>
          <a:ext cx="11314804" cy="5303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7402">
                  <a:extLst>
                    <a:ext uri="{9D8B030D-6E8A-4147-A177-3AD203B41FA5}">
                      <a16:colId xmlns:a16="http://schemas.microsoft.com/office/drawing/2014/main" val="1089552080"/>
                    </a:ext>
                  </a:extLst>
                </a:gridCol>
                <a:gridCol w="5657402">
                  <a:extLst>
                    <a:ext uri="{9D8B030D-6E8A-4147-A177-3AD203B41FA5}">
                      <a16:colId xmlns:a16="http://schemas.microsoft.com/office/drawing/2014/main" val="3334655309"/>
                    </a:ext>
                  </a:extLst>
                </a:gridCol>
              </a:tblGrid>
              <a:tr h="663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Toothed Whales (Odontoceti)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Baleen Whales (</a:t>
                      </a:r>
                      <a:r>
                        <a:rPr lang="en-US" dirty="0" err="1"/>
                        <a:t>Mysticeti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783727"/>
                  </a:ext>
                </a:extLst>
              </a:tr>
              <a:tr h="5601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Odontoceti means “tooth whale”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Mysticeti</a:t>
                      </a:r>
                      <a:r>
                        <a:rPr lang="en-US" dirty="0"/>
                        <a:t> means “mustache whale”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944480"/>
                  </a:ext>
                </a:extLst>
              </a:tr>
              <a:tr h="7513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Bodies are usually smaller, so they can save energy for hunting. (Smaller body = less food!)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Bodies are usually very large, because their food is everywhere. (Big body = lots of food!)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656912"/>
                  </a:ext>
                </a:extLst>
              </a:tr>
              <a:tr h="204850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543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Have teeth to help them hunt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Have baleen (a comb like filtering structure)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181928"/>
                  </a:ext>
                </a:extLst>
              </a:tr>
              <a:tr h="3318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 larger prey (seals, sea lions, squid, other whales)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 smaller prey (zooplankton, crustaceans, small fish)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98716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A92D427-72AE-4621-B61F-A35DDCE1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58" y="3274255"/>
            <a:ext cx="3542083" cy="1987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0E3E2-713B-432E-8B52-A7E97AA8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186" y="3274255"/>
            <a:ext cx="3414056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86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2BF19-19F3-4B43-B13E-3B59F407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BALEEN FEEDING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A2D4-67BD-4165-9FAF-6CC249770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658" y="1335361"/>
            <a:ext cx="8946541" cy="883385"/>
          </a:xfrm>
        </p:spPr>
        <p:txBody>
          <a:bodyPr/>
          <a:lstStyle/>
          <a:p>
            <a:r>
              <a:rPr lang="en-US" dirty="0"/>
              <a:t>Filtering Systems in their Jaw (Baleen)</a:t>
            </a:r>
          </a:p>
          <a:p>
            <a:r>
              <a:rPr lang="en-US" dirty="0"/>
              <a:t>All baleen is not the same! Do you see the differences?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D563C-ECCE-4BC3-B8CC-415B42F21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5" y="2325298"/>
            <a:ext cx="4538019" cy="2988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7D902-0C14-4889-BF68-94A1628DE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414" y="3993663"/>
            <a:ext cx="4874202" cy="2794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4DFA59-6A8E-45A2-B83A-845FF9724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986" y="2218746"/>
            <a:ext cx="4641014" cy="3094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057824-D88C-4FAC-AF80-79EB13D41A47}"/>
              </a:ext>
            </a:extLst>
          </p:cNvPr>
          <p:cNvSpPr txBox="1"/>
          <p:nvPr/>
        </p:nvSpPr>
        <p:spPr>
          <a:xfrm>
            <a:off x="893618" y="5390934"/>
            <a:ext cx="201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Gray Whale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052DF-3087-4B47-B00A-3193F19E53FD}"/>
              </a:ext>
            </a:extLst>
          </p:cNvPr>
          <p:cNvSpPr txBox="1"/>
          <p:nvPr/>
        </p:nvSpPr>
        <p:spPr>
          <a:xfrm>
            <a:off x="9205575" y="5390934"/>
            <a:ext cx="298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Humpback Whale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BE6CF-AAF5-4E28-96C4-109C0ABCFC82}"/>
              </a:ext>
            </a:extLst>
          </p:cNvPr>
          <p:cNvSpPr txBox="1"/>
          <p:nvPr/>
        </p:nvSpPr>
        <p:spPr>
          <a:xfrm>
            <a:off x="5190677" y="3521613"/>
            <a:ext cx="202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 Whale </a:t>
            </a:r>
          </a:p>
        </p:txBody>
      </p:sp>
    </p:spTree>
    <p:extLst>
      <p:ext uri="{BB962C8B-B14F-4D97-AF65-F5344CB8AC3E}">
        <p14:creationId xmlns:p14="http://schemas.microsoft.com/office/powerpoint/2010/main" val="58425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86989-8B8E-4D34-9EAB-BB92348F4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5726"/>
            <a:ext cx="10684498" cy="1400530"/>
          </a:xfrm>
        </p:spPr>
        <p:txBody>
          <a:bodyPr/>
          <a:lstStyle/>
          <a:p>
            <a:pPr algn="ctr"/>
            <a:r>
              <a:rPr lang="en-US" sz="4000" dirty="0"/>
              <a:t>DIFFERENT BALEEN FOR DIFFERENT FEEDING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7F15-CC6D-40A6-999C-83B721D1A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3" y="1205991"/>
            <a:ext cx="11105321" cy="56653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A whales baleen corresponds to it’s feeding mechanism. For these whales, that means they can be –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Gulper Feeders :  take large gulps of water and push it through the baleen to filter. Humpback Whales fall into this category.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Sucker Feeders: roll on their sides to scoop up large mouthfuls of sediment from the seafloor, then filter the mud for it’s food! This includes the Gray whales. 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Skimming Feeders: stay near the surface of the water with their mouths open, to pick up any food that may be there. The skimmers include the Right whale!</a:t>
            </a:r>
          </a:p>
        </p:txBody>
      </p:sp>
    </p:spTree>
    <p:extLst>
      <p:ext uri="{BB962C8B-B14F-4D97-AF65-F5344CB8AC3E}">
        <p14:creationId xmlns:p14="http://schemas.microsoft.com/office/powerpoint/2010/main" val="41503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00CD-10A6-4072-A30B-F009D4D63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BALEEN CATCH?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AA6FD-3677-4964-B3CB-DCD76E335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87319"/>
            <a:ext cx="8946541" cy="531527"/>
          </a:xfrm>
        </p:spPr>
        <p:txBody>
          <a:bodyPr/>
          <a:lstStyle/>
          <a:p>
            <a:r>
              <a:rPr lang="en-US" dirty="0"/>
              <a:t>Zooplankton (such as krill) and smaller fish!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BCA21-B24A-4F17-BCB5-E2A56F84B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41" y="2437369"/>
            <a:ext cx="5414060" cy="3838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4993A5-03DA-4BD2-8791-E8ADF3553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761" y="2437369"/>
            <a:ext cx="5483458" cy="38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40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62FA-BB5B-4570-AB7B-DF7DD09B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FEEDING </a:t>
            </a:r>
          </a:p>
        </p:txBody>
      </p:sp>
      <p:pic>
        <p:nvPicPr>
          <p:cNvPr id="4" name="Online Media 3" title="A Close Look: Skim Feeding Right Whales">
            <a:hlinkClick r:id="" action="ppaction://media"/>
            <a:extLst>
              <a:ext uri="{FF2B5EF4-FFF2-40B4-BE49-F238E27FC236}">
                <a16:creationId xmlns:a16="http://schemas.microsoft.com/office/drawing/2014/main" id="{2A7A9EAE-406A-4CF5-92D5-4AB790C255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1497" y="1310034"/>
            <a:ext cx="5055572" cy="2843759"/>
          </a:xfrm>
          <a:prstGeom prst="rect">
            <a:avLst/>
          </a:prstGeom>
        </p:spPr>
      </p:pic>
      <p:pic>
        <p:nvPicPr>
          <p:cNvPr id="5" name="Online Media 4" title="Gray whale feeding at Yaquina Lighthouse, Newport, Oregon">
            <a:hlinkClick r:id="" action="ppaction://media"/>
            <a:extLst>
              <a:ext uri="{FF2B5EF4-FFF2-40B4-BE49-F238E27FC236}">
                <a16:creationId xmlns:a16="http://schemas.microsoft.com/office/drawing/2014/main" id="{94EF13FA-3B6C-4F79-A2E4-7C6169623E8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891540" y="1241044"/>
            <a:ext cx="5128963" cy="2885041"/>
          </a:xfrm>
          <a:prstGeom prst="rect">
            <a:avLst/>
          </a:prstGeom>
        </p:spPr>
      </p:pic>
      <p:pic>
        <p:nvPicPr>
          <p:cNvPr id="6" name="Online Media 5" title="Whales Team Up in Amazing Bubble-Net Hunt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CFA5C56E-E2C2-4105-882C-F1FB6DFEB5F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3658653" y="4115985"/>
            <a:ext cx="4874693" cy="27420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03D06E-0DFC-4A47-B700-987B7B234787}"/>
              </a:ext>
            </a:extLst>
          </p:cNvPr>
          <p:cNvSpPr txBox="1"/>
          <p:nvPr/>
        </p:nvSpPr>
        <p:spPr>
          <a:xfrm>
            <a:off x="278296" y="4153793"/>
            <a:ext cx="311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Skimmer: Right Whale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1AC70-9E46-48CE-B53B-A734E8565B9E}"/>
              </a:ext>
            </a:extLst>
          </p:cNvPr>
          <p:cNvSpPr txBox="1"/>
          <p:nvPr/>
        </p:nvSpPr>
        <p:spPr>
          <a:xfrm>
            <a:off x="9210261" y="4153793"/>
            <a:ext cx="270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Sucker: Gray Whale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6A1DA-EC6C-43AF-9F27-0D40750A9585}"/>
              </a:ext>
            </a:extLst>
          </p:cNvPr>
          <p:cNvSpPr txBox="1"/>
          <p:nvPr/>
        </p:nvSpPr>
        <p:spPr>
          <a:xfrm>
            <a:off x="8362120" y="6139531"/>
            <a:ext cx="27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Gulper: Humpback Whale </a:t>
            </a:r>
          </a:p>
        </p:txBody>
      </p:sp>
    </p:spTree>
    <p:extLst>
      <p:ext uri="{BB962C8B-B14F-4D97-AF65-F5344CB8AC3E}">
        <p14:creationId xmlns:p14="http://schemas.microsoft.com/office/powerpoint/2010/main" val="1054787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4BC5-D3BE-402B-B3B1-154057BE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00C1E-C289-47FE-9914-AA09DADFC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33" y="1656522"/>
            <a:ext cx="7020271" cy="453798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Divide into groups of 3 – you are going to test out the three baleen feeding behaviors in each of the containers. </a:t>
            </a:r>
          </a:p>
          <a:p>
            <a:pPr>
              <a:lnSpc>
                <a:spcPct val="200000"/>
              </a:lnSpc>
            </a:pPr>
            <a:r>
              <a:rPr lang="en-US" dirty="0"/>
              <a:t>Read each of the station cards</a:t>
            </a:r>
          </a:p>
          <a:p>
            <a:pPr>
              <a:lnSpc>
                <a:spcPct val="200000"/>
              </a:lnSpc>
            </a:pPr>
            <a:r>
              <a:rPr lang="en-US" dirty="0"/>
              <a:t>Make predictions: which of the feeding strategies will be the most successful at collecting the beads, rice or pepper.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33757-C59F-46AA-A185-BC3E98176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704" y="1487951"/>
            <a:ext cx="4300331" cy="470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01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195433-C13C-4992-BB9A-17B0DB253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DC6412-8CE7-4C8A-96E9-2669F16D17E8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a4f35948-e619-41b3-aa29-22878b09cfd2"/>
    <ds:schemaRef ds:uri="40262f94-9f35-4ac3-9a90-690165a166b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ED6C63E-22D9-40FD-AF90-6F5632A430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13184</TotalTime>
  <Words>745</Words>
  <Application>Microsoft Office PowerPoint</Application>
  <PresentationFormat>Widescreen</PresentationFormat>
  <Paragraphs>70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Felix Titling</vt:lpstr>
      <vt:lpstr>Wingdings 3</vt:lpstr>
      <vt:lpstr>Ion</vt:lpstr>
      <vt:lpstr>1_Ion</vt:lpstr>
      <vt:lpstr>IN THE BELLY OF THE WHALE </vt:lpstr>
      <vt:lpstr>WHY DO WE STUDY WHALES? </vt:lpstr>
      <vt:lpstr>WHAT ARE CETACEANS? </vt:lpstr>
      <vt:lpstr>WHAT’S THE DIFFERENCE? </vt:lpstr>
      <vt:lpstr>BALEEN FEEDING </vt:lpstr>
      <vt:lpstr>DIFFERENT BALEEN FOR DIFFERENT FEEDING </vt:lpstr>
      <vt:lpstr>WHAT DOES THE BALEEN CATCH? </vt:lpstr>
      <vt:lpstr>EXAMPLES OF FEEDING </vt:lpstr>
      <vt:lpstr>ACTIVITY </vt:lpstr>
      <vt:lpstr>ACTIVITY </vt:lpstr>
      <vt:lpstr>ACTIVITY </vt:lpstr>
      <vt:lpstr>DISCUSSION </vt:lpstr>
      <vt:lpstr>DISCUSSION 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FEEDING FRENZY</dc:title>
  <dc:creator>Danielle Miller</dc:creator>
  <cp:lastModifiedBy>Elliott, Amity Kaelynn</cp:lastModifiedBy>
  <cp:revision>18</cp:revision>
  <dcterms:created xsi:type="dcterms:W3CDTF">2018-06-20T20:36:32Z</dcterms:created>
  <dcterms:modified xsi:type="dcterms:W3CDTF">2018-09-21T22:53:59Z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