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12"/>
  </p:notesMasterIdLst>
  <p:sldIdLst>
    <p:sldId id="256" r:id="rId2"/>
    <p:sldId id="317" r:id="rId3"/>
    <p:sldId id="345" r:id="rId4"/>
    <p:sldId id="346" r:id="rId5"/>
    <p:sldId id="347" r:id="rId6"/>
    <p:sldId id="349" r:id="rId7"/>
    <p:sldId id="348" r:id="rId8"/>
    <p:sldId id="311" r:id="rId9"/>
    <p:sldId id="350" r:id="rId10"/>
    <p:sldId id="352" r:id="rId11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93" autoAdjust="0"/>
    <p:restoredTop sz="74013" autoAdjust="0"/>
  </p:normalViewPr>
  <p:slideViewPr>
    <p:cSldViewPr>
      <p:cViewPr varScale="1">
        <p:scale>
          <a:sx n="76" d="100"/>
          <a:sy n="76" d="100"/>
        </p:scale>
        <p:origin x="-193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D391CDB-B21E-4AA8-ACC8-808452158DA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44570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1C9F03-FD2B-420E-95BF-FEE4C7693D3F}" type="slidenum">
              <a:rPr lang="es-ES" smtClean="0"/>
              <a:pPr/>
              <a:t>1</a:t>
            </a:fld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Activity:</a:t>
            </a:r>
          </a:p>
          <a:p>
            <a:endParaRPr lang="en-US" b="1" u="sng" dirty="0" smtClean="0"/>
          </a:p>
          <a:p>
            <a:r>
              <a:rPr lang="en-US" b="0" u="none" dirty="0" smtClean="0"/>
              <a:t>Write</a:t>
            </a:r>
            <a:r>
              <a:rPr lang="en-US" b="0" u="none" baseline="0" dirty="0" smtClean="0"/>
              <a:t> material assignments on the board</a:t>
            </a:r>
            <a:endParaRPr lang="en-US" b="0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391CDB-B21E-4AA8-ACC8-808452158DA6}" type="slidenum">
              <a:rPr lang="es-ES" smtClean="0"/>
              <a:pPr>
                <a:defRPr/>
              </a:pPr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05396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Is Bioenergy Practical?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Huge bioenergy boom?  Guess?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1M vehicles converted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Germany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South</a:t>
            </a:r>
            <a:r>
              <a:rPr lang="en-US" baseline="0" dirty="0" smtClean="0"/>
              <a:t> Africa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391CDB-B21E-4AA8-ACC8-808452158DA6}" type="slidenum">
              <a:rPr lang="es-ES" smtClean="0"/>
              <a:pPr>
                <a:defRPr/>
              </a:pPr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79700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Mechanical Conversions?</a:t>
            </a:r>
            <a:endParaRPr lang="en-US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3FCBCD-E2BA-4D42-96D7-CCB220353EC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880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391CDB-B21E-4AA8-ACC8-808452158DA6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0912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What</a:t>
            </a:r>
            <a:r>
              <a:rPr lang="en-US" b="1" u="sng" baseline="0" dirty="0" smtClean="0"/>
              <a:t> are Biological Conversions?</a:t>
            </a:r>
          </a:p>
          <a:p>
            <a:endParaRPr lang="en-US" baseline="0" dirty="0" smtClean="0"/>
          </a:p>
          <a:p>
            <a:r>
              <a:rPr lang="en-US" baseline="0" dirty="0" smtClean="0"/>
              <a:t>ACTIVITY:  Ask</a:t>
            </a:r>
          </a:p>
          <a:p>
            <a:pPr marL="171450" indent="-171450">
              <a:buFont typeface="Arial"/>
              <a:buChar char="•"/>
            </a:pPr>
            <a:r>
              <a:rPr lang="en-US" dirty="0" err="1" smtClean="0"/>
              <a:t>Anerobic</a:t>
            </a:r>
            <a:r>
              <a:rPr lang="en-US" dirty="0" smtClean="0"/>
              <a:t> digestion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Fermentation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3FCBCD-E2BA-4D42-96D7-CCB220353EC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30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Which Food to Yeast Like?</a:t>
            </a:r>
            <a:endParaRPr lang="en-US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391CDB-B21E-4AA8-ACC8-808452158DA6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012752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391CDB-B21E-4AA8-ACC8-808452158DA6}" type="slidenum">
              <a:rPr lang="es-ES" smtClean="0"/>
              <a:pPr>
                <a:defRPr/>
              </a:pPr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1957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es-ES"/>
              <a:t>Haga clic para cambiar el estilo de título	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18373-B6BE-4B8C-A093-FE4F9CD4F59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C7400-3104-4F96-8EF7-4AB9032A3BA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21220-EA19-488F-8626-4E399994184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ull width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343400"/>
          </a:xfrm>
        </p:spPr>
        <p:txBody>
          <a:bodyPr/>
          <a:lstStyle>
            <a:lvl1pPr marL="228600" indent="-228600">
              <a:buFont typeface="Arial"/>
              <a:buChar char="•"/>
              <a:defRPr sz="2400"/>
            </a:lvl1pPr>
            <a:lvl2pPr marL="457200" indent="-228600">
              <a:buFont typeface="Arial"/>
              <a:buChar char="•"/>
              <a:defRPr sz="2000"/>
            </a:lvl2pPr>
            <a:lvl3pPr marL="685800" indent="-228600">
              <a:buFont typeface="Arial"/>
              <a:buChar char="•"/>
              <a:defRPr/>
            </a:lvl3pPr>
            <a:lvl4pPr marL="914400" indent="-228600">
              <a:defRPr/>
            </a:lvl4pPr>
            <a:lvl5pPr marL="1143000" indent="-228600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652A3A6-26D3-437A-8C72-66164354A2E0}" type="datetime4">
              <a:rPr lang="en-US"/>
              <a:pPr/>
              <a:t>January 26, 2016</a:t>
            </a:fld>
            <a:endParaRPr lang="en-US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9CDBD76-EB75-4E28-AEE1-DC75E80DC58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665181"/>
      </p:ext>
    </p:extLst>
  </p:cSld>
  <p:clrMapOvr>
    <a:masterClrMapping/>
  </p:clrMapOvr>
  <p:transition xmlns:p14="http://schemas.microsoft.com/office/powerpoint/2010/main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18A91-8FB0-498F-AB5B-4F02D068CB6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69CA79-1627-41A7-8094-5C4BC135685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8218A-1C39-4E0F-8DF4-53E65B1EE30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19EF65-B78C-4731-8BAF-4D295C75251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51391-7882-474B-8026-001A7EA2F4E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22D09-83AB-4226-AE09-F60A4DF9F25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D8D5A-9C12-46B2-9325-DCF113DF286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DDE4D-69FD-4441-B441-564E23B392C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DAB0B1DF-99EB-44FE-89DE-DB1EEB1E907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39944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1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3313205"/>
            <a:ext cx="5652120" cy="3532575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332656"/>
            <a:ext cx="8496944" cy="2480394"/>
          </a:xfrm>
        </p:spPr>
        <p:txBody>
          <a:bodyPr/>
          <a:lstStyle/>
          <a:p>
            <a:pPr eaLnBrk="1" hangingPunct="1"/>
            <a:r>
              <a:rPr lang="en-US" sz="6000" b="1" dirty="0" smtClean="0"/>
              <a:t>It’s All About Glucose</a:t>
            </a:r>
            <a:endParaRPr lang="en-US" sz="60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5768" y="4931498"/>
            <a:ext cx="2088232" cy="19016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5877272"/>
            <a:ext cx="2441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This project is supported by an </a:t>
            </a:r>
            <a:r>
              <a:rPr lang="en-US" sz="1200" dirty="0" smtClean="0"/>
              <a:t>AFRI Cap </a:t>
            </a:r>
            <a:r>
              <a:rPr lang="en-US" sz="1200" dirty="0"/>
              <a:t>Grant no. 2011-68005-30407 from the USDA National Institute of Food and Agriculture (NIFA).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073" y="-1"/>
            <a:ext cx="8864700" cy="807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55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Label 6 paper squares.  Rub dry sample</a:t>
            </a:r>
          </a:p>
          <a:p>
            <a:r>
              <a:rPr lang="en-US" dirty="0" smtClean="0"/>
              <a:t>Label 6 cups (1-6)</a:t>
            </a:r>
          </a:p>
          <a:p>
            <a:pPr lvl="1"/>
            <a:r>
              <a:rPr lang="en-US" dirty="0" smtClean="0"/>
              <a:t>Cup 1 – Cracker crumbs</a:t>
            </a:r>
          </a:p>
          <a:p>
            <a:pPr lvl="1"/>
            <a:r>
              <a:rPr lang="en-US" dirty="0" smtClean="0"/>
              <a:t>Cup 2 – Marshmallows</a:t>
            </a:r>
          </a:p>
          <a:p>
            <a:pPr lvl="1"/>
            <a:r>
              <a:rPr lang="en-US" dirty="0" smtClean="0"/>
              <a:t>Cup 3 – Peanut butter</a:t>
            </a:r>
          </a:p>
          <a:p>
            <a:pPr lvl="1"/>
            <a:r>
              <a:rPr lang="en-US" dirty="0" smtClean="0"/>
              <a:t>Cup 4 – Apple sauce</a:t>
            </a:r>
          </a:p>
          <a:p>
            <a:pPr lvl="1"/>
            <a:r>
              <a:rPr lang="en-US" dirty="0" smtClean="0"/>
              <a:t>Cup 5 – Corn kernel</a:t>
            </a:r>
          </a:p>
          <a:p>
            <a:pPr lvl="1"/>
            <a:r>
              <a:rPr lang="en-US" dirty="0" smtClean="0"/>
              <a:t>Cup 6 – Biomass</a:t>
            </a:r>
          </a:p>
          <a:p>
            <a:r>
              <a:rPr lang="en-US" dirty="0" smtClean="0"/>
              <a:t>Test each cup with glucose strip</a:t>
            </a:r>
          </a:p>
          <a:p>
            <a:r>
              <a:rPr lang="en-US" dirty="0" smtClean="0"/>
              <a:t>Add two drops of iodine to each cup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85156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bioenergy practical?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1552645"/>
            <a:ext cx="5616624" cy="528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82246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60648"/>
            <a:ext cx="8301190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38564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Mechanical Conversion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9CDBD76-EB75-4E28-AEE1-DC75E80DC587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533" y="1143000"/>
            <a:ext cx="67056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83230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Conversions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2211627"/>
            <a:ext cx="6192688" cy="46445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1628800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WikiHow</a:t>
            </a:r>
            <a:r>
              <a:rPr lang="en-US" sz="2400" dirty="0" smtClean="0"/>
              <a:t>:  Making Pop Bottle Diesel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4073154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Biological Conversion?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9CDBD76-EB75-4E28-AEE1-DC75E80DC587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339273"/>
            <a:ext cx="7264400" cy="4832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41756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Materials Will Yeast Digest?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3600" dirty="0"/>
              <a:t>Cup 1 – Cracker crumbs</a:t>
            </a:r>
          </a:p>
          <a:p>
            <a:pPr lvl="1"/>
            <a:r>
              <a:rPr lang="en-US" sz="3600" dirty="0"/>
              <a:t>Cup 2 – Marshmallows</a:t>
            </a:r>
          </a:p>
          <a:p>
            <a:pPr lvl="1"/>
            <a:r>
              <a:rPr lang="en-US" sz="3600" dirty="0"/>
              <a:t>Cup 3 – Peanut butter</a:t>
            </a:r>
          </a:p>
          <a:p>
            <a:pPr lvl="1"/>
            <a:r>
              <a:rPr lang="en-US" sz="3600" dirty="0"/>
              <a:t>Cup 4 – Apple sauce</a:t>
            </a:r>
          </a:p>
          <a:p>
            <a:pPr lvl="1"/>
            <a:r>
              <a:rPr lang="en-US" sz="3600" dirty="0"/>
              <a:t>Cup 5 – Corn kernel</a:t>
            </a:r>
          </a:p>
          <a:p>
            <a:pPr lvl="1"/>
            <a:r>
              <a:rPr lang="en-US" sz="3600" dirty="0"/>
              <a:t>Cup 6 – Biomass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45974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Linking the Yeast Experiment to Bioenergy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Is yeast plant, animal, or fungi?</a:t>
            </a:r>
            <a:br>
              <a:rPr lang="en-US" sz="3200" dirty="0" smtClean="0"/>
            </a:br>
            <a:endParaRPr lang="en-US" sz="3200" dirty="0" smtClean="0"/>
          </a:p>
          <a:p>
            <a:r>
              <a:rPr lang="en-US" sz="3200" dirty="0" smtClean="0"/>
              <a:t>Middle School?</a:t>
            </a:r>
          </a:p>
          <a:p>
            <a:pPr lvl="1"/>
            <a:r>
              <a:rPr lang="en-US" sz="3200" dirty="0" smtClean="0"/>
              <a:t>Sugar + Yeast </a:t>
            </a:r>
            <a:r>
              <a:rPr lang="en-US" sz="3200" dirty="0" smtClean="0">
                <a:sym typeface="Wingdings"/>
              </a:rPr>
              <a:t> </a:t>
            </a:r>
          </a:p>
          <a:p>
            <a:pPr marL="457200" lvl="1" indent="0">
              <a:buNone/>
            </a:pPr>
            <a:r>
              <a:rPr lang="en-US" sz="3200" dirty="0">
                <a:sym typeface="Wingdings"/>
              </a:rPr>
              <a:t> </a:t>
            </a:r>
            <a:r>
              <a:rPr lang="en-US" sz="3200" dirty="0" smtClean="0">
                <a:sym typeface="Wingdings"/>
              </a:rPr>
              <a:t>               Alcohol + Carbon Dioxide</a:t>
            </a:r>
            <a:br>
              <a:rPr lang="en-US" sz="3200" dirty="0" smtClean="0">
                <a:sym typeface="Wingdings"/>
              </a:rPr>
            </a:br>
            <a:endParaRPr lang="en-US" sz="3200" dirty="0" smtClean="0"/>
          </a:p>
          <a:p>
            <a:r>
              <a:rPr lang="en-US" sz="3200" dirty="0" smtClean="0"/>
              <a:t>High School?</a:t>
            </a:r>
          </a:p>
          <a:p>
            <a:pPr lvl="1"/>
            <a:r>
              <a:rPr lang="en-US" sz="3200" dirty="0" smtClean="0"/>
              <a:t>C</a:t>
            </a:r>
            <a:r>
              <a:rPr lang="en-US" sz="3200" baseline="-25000" dirty="0" smtClean="0"/>
              <a:t>6</a:t>
            </a:r>
            <a:r>
              <a:rPr lang="en-US" sz="3200" dirty="0" smtClean="0"/>
              <a:t>H</a:t>
            </a:r>
            <a:r>
              <a:rPr lang="en-US" sz="3200" baseline="-25000" dirty="0" smtClean="0"/>
              <a:t>12</a:t>
            </a:r>
            <a:r>
              <a:rPr lang="en-US" sz="3200" dirty="0" smtClean="0"/>
              <a:t>O</a:t>
            </a:r>
            <a:r>
              <a:rPr lang="en-US" sz="3200" baseline="-25000" dirty="0" smtClean="0"/>
              <a:t>6</a:t>
            </a:r>
            <a:r>
              <a:rPr lang="en-US" sz="3200" dirty="0" smtClean="0"/>
              <a:t> + </a:t>
            </a:r>
            <a:r>
              <a:rPr lang="en-US" sz="3200" dirty="0" err="1" smtClean="0"/>
              <a:t>Zymase</a:t>
            </a:r>
            <a:r>
              <a:rPr lang="en-US" sz="3200" dirty="0" smtClean="0"/>
              <a:t> </a:t>
            </a:r>
            <a:r>
              <a:rPr lang="en-US" sz="3200" dirty="0" smtClean="0">
                <a:sym typeface="Wingdings"/>
              </a:rPr>
              <a:t> </a:t>
            </a:r>
          </a:p>
          <a:p>
            <a:pPr marL="457200" lvl="1" indent="0">
              <a:buNone/>
            </a:pPr>
            <a:r>
              <a:rPr lang="en-US" sz="3200" dirty="0">
                <a:sym typeface="Wingdings"/>
              </a:rPr>
              <a:t> </a:t>
            </a:r>
            <a:r>
              <a:rPr lang="en-US" sz="3200" dirty="0" smtClean="0">
                <a:sym typeface="Wingdings"/>
              </a:rPr>
              <a:t>                         2 C</a:t>
            </a:r>
            <a:r>
              <a:rPr lang="en-US" sz="3200" baseline="-25000" dirty="0" smtClean="0">
                <a:sym typeface="Wingdings"/>
              </a:rPr>
              <a:t>2</a:t>
            </a:r>
            <a:r>
              <a:rPr lang="en-US" sz="3200" dirty="0" smtClean="0">
                <a:sym typeface="Wingdings"/>
              </a:rPr>
              <a:t>H</a:t>
            </a:r>
            <a:r>
              <a:rPr lang="en-US" sz="3200" baseline="-25000" dirty="0" smtClean="0">
                <a:sym typeface="Wingdings"/>
              </a:rPr>
              <a:t>5</a:t>
            </a:r>
            <a:r>
              <a:rPr lang="en-US" sz="3200" dirty="0" smtClean="0">
                <a:sym typeface="Wingdings"/>
              </a:rPr>
              <a:t>OH + 2 CO</a:t>
            </a:r>
            <a:r>
              <a:rPr lang="en-US" sz="3200" baseline="-25000" dirty="0" smtClean="0">
                <a:sym typeface="Wingdings"/>
              </a:rPr>
              <a:t>2</a:t>
            </a:r>
            <a:endParaRPr lang="en-US" sz="3200" baseline="-25000" dirty="0"/>
          </a:p>
        </p:txBody>
      </p:sp>
    </p:spTree>
    <p:extLst>
      <p:ext uri="{BB962C8B-B14F-4D97-AF65-F5344CB8AC3E}">
        <p14:creationId xmlns:p14="http://schemas.microsoft.com/office/powerpoint/2010/main" val="55702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ivel">
  <a:themeElements>
    <a:clrScheme name="Nivel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Ni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i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i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i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i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i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i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i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i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8835</TotalTime>
  <Words>215</Words>
  <Application>Microsoft Macintosh PowerPoint</Application>
  <PresentationFormat>On-screen Show (4:3)</PresentationFormat>
  <Paragraphs>58</Paragraphs>
  <Slides>10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Nivel</vt:lpstr>
      <vt:lpstr>It’s All About Glucose</vt:lpstr>
      <vt:lpstr>Activity Procedure</vt:lpstr>
      <vt:lpstr>Is bioenergy practical?</vt:lpstr>
      <vt:lpstr>PowerPoint Presentation</vt:lpstr>
      <vt:lpstr>Mechanical Conversion</vt:lpstr>
      <vt:lpstr>Chemical Conversions</vt:lpstr>
      <vt:lpstr>What are Biological Conversion?</vt:lpstr>
      <vt:lpstr>Which Materials Will Yeast Digest?</vt:lpstr>
      <vt:lpstr>Linking the Yeast Experiment to Bioenergy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BIOENERGY</dc:title>
  <dc:creator>Joscelin Teresita Diaz Isaya</dc:creator>
  <cp:lastModifiedBy>Brian Hartman</cp:lastModifiedBy>
  <cp:revision>249</cp:revision>
  <dcterms:created xsi:type="dcterms:W3CDTF">2008-08-13T03:45:13Z</dcterms:created>
  <dcterms:modified xsi:type="dcterms:W3CDTF">2016-01-26T18:45:09Z</dcterms:modified>
</cp:coreProperties>
</file>