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1"/>
  </p:notesMasterIdLst>
  <p:sldIdLst>
    <p:sldId id="256" r:id="rId2"/>
    <p:sldId id="257" r:id="rId3"/>
    <p:sldId id="259" r:id="rId4"/>
    <p:sldId id="267" r:id="rId5"/>
    <p:sldId id="266" r:id="rId6"/>
    <p:sldId id="268" r:id="rId7"/>
    <p:sldId id="269" r:id="rId8"/>
    <p:sldId id="270" r:id="rId9"/>
    <p:sldId id="271" r:id="rId10"/>
  </p:sldIdLst>
  <p:sldSz cx="9144000" cy="6858000" type="screen4x3"/>
  <p:notesSz cx="6991350" cy="92821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44937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9350" y="685800"/>
            <a:ext cx="4681537" cy="35115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13224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597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594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8101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2021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3102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7624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2384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6503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857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6457950"/>
            <a:ext cx="9144000" cy="400049"/>
          </a:xfrm>
          <a:prstGeom prst="rect">
            <a:avLst/>
          </a:prstGeom>
          <a:solidFill>
            <a:srgbClr val="C441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" name="Shape 13"/>
          <p:cNvSpPr/>
          <p:nvPr/>
        </p:nvSpPr>
        <p:spPr>
          <a:xfrm>
            <a:off x="0" y="0"/>
            <a:ext cx="1371599" cy="6858000"/>
          </a:xfrm>
          <a:prstGeom prst="rect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7625" y="1814513"/>
            <a:ext cx="1285875" cy="1376361"/>
          </a:xfrm>
          <a:prstGeom prst="rect">
            <a:avLst/>
          </a:prstGeom>
        </p:spPr>
      </p:pic>
      <p:sp>
        <p:nvSpPr>
          <p:cNvPr id="15" name="Shape 15"/>
          <p:cNvSpPr txBox="1"/>
          <p:nvPr/>
        </p:nvSpPr>
        <p:spPr>
          <a:xfrm>
            <a:off x="114300" y="5440362"/>
            <a:ext cx="1538287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minds.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doors.</a:t>
            </a:r>
            <a:r>
              <a:rPr lang="en-US" sz="1200" b="1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TM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9144001" cy="14542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7391400" y="5334000"/>
            <a:ext cx="1752600" cy="152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228600" y="1600200"/>
            <a:ext cx="5333999" cy="30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228600" y="4762500"/>
            <a:ext cx="5333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520"/>
              </a:spcBef>
              <a:spcAft>
                <a:spcPts val="0"/>
              </a:spcAft>
              <a:buClr>
                <a:srgbClr val="C34500"/>
              </a:buClr>
              <a:buFont typeface="Arial"/>
              <a:buNone/>
              <a:defRPr sz="2600" b="0" i="0" u="none" strike="noStrike" cap="none" baseline="0">
                <a:solidFill>
                  <a:srgbClr val="C345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0" y="6019800"/>
            <a:ext cx="9144000" cy="838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18287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0" y="6324600"/>
            <a:ext cx="9144000" cy="304799"/>
          </a:xfrm>
          <a:prstGeom prst="rect">
            <a:avLst/>
          </a:prstGeom>
          <a:solidFill>
            <a:srgbClr val="C34500"/>
          </a:solidFill>
          <a:ln w="9525" cap="flat">
            <a:solidFill>
              <a:srgbClr val="C345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/>
          <p:nvPr/>
        </p:nvSpPr>
        <p:spPr>
          <a:xfrm>
            <a:off x="237725" y="228600"/>
            <a:ext cx="7388168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School of Mechanical, Industrial and Manufacturing Engineering</a:t>
            </a:r>
          </a:p>
        </p:txBody>
      </p:sp>
      <p:pic>
        <p:nvPicPr>
          <p:cNvPr id="26" name="Shape 26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807470" y="28575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1124744"/>
            <a:ext cx="9144000" cy="1542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371600" y="1268759"/>
            <a:ext cx="7772400" cy="1322039"/>
          </a:xfrm>
          <a:prstGeom prst="rect">
            <a:avLst/>
          </a:prstGeom>
          <a:solidFill>
            <a:srgbClr val="37373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775F55"/>
              </a:buClr>
              <a:buFont typeface="Arial"/>
              <a:buNone/>
              <a:defRPr sz="2800">
                <a:solidFill>
                  <a:srgbClr val="775F55"/>
                </a:solidFill>
              </a:defRPr>
            </a:lvl1pPr>
            <a:lvl2pPr rtl="0"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2pPr>
            <a:lvl3pPr rtl="0">
              <a:buClr>
                <a:srgbClr val="888888"/>
              </a:buClr>
              <a:buFont typeface="Arial"/>
              <a:buNone/>
              <a:defRPr sz="1600">
                <a:solidFill>
                  <a:srgbClr val="888888"/>
                </a:solidFill>
              </a:defRPr>
            </a:lvl3pPr>
            <a:lvl4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4pPr>
            <a:lvl5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371600" y="1268759"/>
            <a:ext cx="7619999" cy="132203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buClr>
                <a:srgbClr val="FFFFFF"/>
              </a:buClr>
              <a:buFont typeface="Arial"/>
              <a:buNone/>
              <a:defRPr sz="4400" b="0" cap="none">
                <a:solidFill>
                  <a:srgbClr val="FFFFF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0" y="1340767"/>
            <a:ext cx="1295400" cy="11135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Shape 3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0" y="1243979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172200"/>
            <a:ext cx="1828800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457200" y="5991225"/>
            <a:ext cx="365125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57200" y="6354762"/>
            <a:ext cx="2895600" cy="182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ED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3236913" y="2254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2270125" y="53435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/>
          <p:nvPr/>
        </p:nvSpPr>
        <p:spPr>
          <a:xfrm>
            <a:off x="5375200" y="2032000"/>
            <a:ext cx="35655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-US"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1050075" y="1905000"/>
            <a:ext cx="6792900" cy="401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dirty="0" smtClean="0"/>
              <a:t>Just-In-Time Manufacturing</a:t>
            </a:r>
            <a:r>
              <a:rPr lang="en-US" sz="40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Industrial </a:t>
            </a:r>
            <a:r>
              <a:rPr lang="en-US" sz="3200" b="0" i="0" u="none" strike="noStrike" cap="none" baseline="0" dirty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and Manufacturing Engineering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6627137" y="5042779"/>
            <a:ext cx="2516862" cy="980045"/>
          </a:xfrm>
          <a:prstGeom prst="rect">
            <a:avLst/>
          </a:prstGeom>
          <a:solidFill>
            <a:srgbClr val="F7EED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Probing Questions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600200" y="1511300"/>
            <a:ext cx="7264499" cy="438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 dirty="0"/>
              <a:t>How </a:t>
            </a:r>
            <a:r>
              <a:rPr lang="en-US" sz="3000" dirty="0" smtClean="0"/>
              <a:t>much of a product should manufacturers make?</a:t>
            </a:r>
            <a:endParaRPr lang="en-US" sz="3000" dirty="0"/>
          </a:p>
          <a:p>
            <a:endParaRPr lang="en-US" sz="3000" dirty="0"/>
          </a:p>
          <a:p>
            <a:pPr>
              <a:buNone/>
            </a:pPr>
            <a:r>
              <a:rPr lang="en-US" sz="3000" dirty="0" smtClean="0"/>
              <a:t>What is the process for manufacturing different types of products? Expensive products, cheap products?</a:t>
            </a:r>
            <a:endParaRPr lang="en-US" sz="3000" dirty="0"/>
          </a:p>
        </p:txBody>
      </p: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233350" y="4630057"/>
            <a:ext cx="1920708" cy="180459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485900" y="267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dirty="0" smtClean="0"/>
              <a:t>What is Just-In-Time Manufacturing?</a:t>
            </a:r>
            <a:endParaRPr lang="en-US" dirty="0"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663500" y="1323300"/>
            <a:ext cx="7264499" cy="481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endParaRPr lang="en-US" sz="3000" b="1" dirty="0" smtClean="0"/>
          </a:p>
          <a:p>
            <a:pPr lvl="0" rtl="0">
              <a:buNone/>
            </a:pPr>
            <a:r>
              <a:rPr lang="en-US" sz="3000" b="1" dirty="0" smtClean="0"/>
              <a:t>Just-In-Time </a:t>
            </a:r>
            <a:r>
              <a:rPr lang="en-US" sz="3000" b="1" dirty="0" smtClean="0"/>
              <a:t>Manufacturing</a:t>
            </a:r>
            <a:r>
              <a:rPr lang="en-US" sz="3000" dirty="0" smtClean="0"/>
              <a:t> (aka Lean Manufacturing)</a:t>
            </a:r>
            <a:endParaRPr lang="en-US" sz="3000" dirty="0"/>
          </a:p>
          <a:p>
            <a:pPr lvl="1"/>
            <a:r>
              <a:rPr lang="en-US" sz="2600" dirty="0" smtClean="0"/>
              <a:t>Try to reduce waste by making what’s needed when we need it</a:t>
            </a:r>
            <a:endParaRPr lang="en-US" sz="2600" dirty="0"/>
          </a:p>
          <a:p>
            <a:endParaRPr lang="en-US" sz="3000" dirty="0"/>
          </a:p>
          <a:p>
            <a:endParaRPr lang="en-US" sz="3000" dirty="0"/>
          </a:p>
        </p:txBody>
      </p:sp>
      <p:sp>
        <p:nvSpPr>
          <p:cNvPr id="2" name="Rectangle 1"/>
          <p:cNvSpPr/>
          <p:nvPr/>
        </p:nvSpPr>
        <p:spPr>
          <a:xfrm>
            <a:off x="4454820" y="327511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1485899" y="368300"/>
            <a:ext cx="7498443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dirty="0" smtClean="0"/>
              <a:t>What is Push Manufacturing?</a:t>
            </a:r>
            <a:endParaRPr lang="en-US" dirty="0"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600200" y="1511300"/>
            <a:ext cx="7264499" cy="438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 dirty="0" smtClean="0"/>
              <a:t>Starbucks sandwiches</a:t>
            </a:r>
          </a:p>
          <a:p>
            <a:r>
              <a:rPr lang="en-US" sz="3000" dirty="0" smtClean="0"/>
              <a:t>Sandwiches are before a customer orders</a:t>
            </a:r>
          </a:p>
          <a:p>
            <a:r>
              <a:rPr lang="en-US" sz="3000" dirty="0" smtClean="0"/>
              <a:t>Some sandwiches are made, but never sold</a:t>
            </a:r>
          </a:p>
          <a:p>
            <a:r>
              <a:rPr lang="en-US" sz="3000" dirty="0" smtClean="0"/>
              <a:t>Sandwiches are wasted by being stuck in the middle of the process or thrown out before being sold</a:t>
            </a:r>
            <a:endParaRPr lang="en-US" sz="3000" dirty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37871899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dirty="0" smtClean="0"/>
              <a:t>What is Pull Manufacturing?</a:t>
            </a:r>
            <a:endParaRPr lang="en-US" dirty="0"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600200" y="1511300"/>
            <a:ext cx="7264499" cy="438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 dirty="0" smtClean="0"/>
              <a:t>Subway </a:t>
            </a:r>
            <a:r>
              <a:rPr lang="en-US" sz="3000" dirty="0" smtClean="0"/>
              <a:t>sandwiches</a:t>
            </a:r>
            <a:endParaRPr lang="en-US" sz="3000" dirty="0" smtClean="0"/>
          </a:p>
          <a:p>
            <a:r>
              <a:rPr lang="en-US" sz="3000" dirty="0" smtClean="0"/>
              <a:t>Sandwiches are made when a customer orders</a:t>
            </a:r>
          </a:p>
          <a:p>
            <a:r>
              <a:rPr lang="en-US" sz="3000" dirty="0" smtClean="0"/>
              <a:t>Only as many sandwiches are made as are sold</a:t>
            </a:r>
          </a:p>
          <a:p>
            <a:r>
              <a:rPr lang="en-US" sz="3000" dirty="0" smtClean="0"/>
              <a:t>No sandwiches are wasted by being stuck in the middle of the process</a:t>
            </a:r>
            <a:endParaRPr lang="en-US" sz="3000" dirty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618575616"/>
      </p:ext>
    </p:extLst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1511400" y="269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sz="4000"/>
              <a:t>Paper Airplane Manufacturing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600200" y="1533300"/>
            <a:ext cx="7264499" cy="453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-US"/>
              <a:t>For the Activity: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/>
              <a:t>Divide into groups of 4-5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/>
              <a:t>Need: Stack of paper, writing utensil</a:t>
            </a:r>
          </a:p>
          <a:p>
            <a:endParaRPr lang="en-US"/>
          </a:p>
          <a:p>
            <a:pPr marL="0" lvl="0" indent="0" rtl="0">
              <a:buNone/>
            </a:pPr>
            <a:r>
              <a:rPr lang="en-US"/>
              <a:t>Remember: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/>
              <a:t>FIFO: First In, First Out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/>
              <a:t>Work at a steady, comfortable pace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80559"/>
      </p:ext>
    </p:extLst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1378100" y="281175"/>
            <a:ext cx="7739999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sz="3400"/>
              <a:t>Activity: Paper Airplane Manufacturing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1565900" y="1266175"/>
            <a:ext cx="7264499" cy="146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-US" sz="2800" u="sng"/>
              <a:t>Objective</a:t>
            </a:r>
            <a:r>
              <a:rPr lang="en-US" sz="2800"/>
              <a:t>: To understand and demonstrate the concepts of traditional and lean manufacturing.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414375" y="2983475"/>
            <a:ext cx="1209674" cy="2145930"/>
          </a:xfrm>
          <a:prstGeom prst="rect">
            <a:avLst/>
          </a:prstGeom>
        </p:spPr>
      </p:pic>
      <p:pic>
        <p:nvPicPr>
          <p:cNvPr id="135" name="Shape 13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711650" y="2981625"/>
            <a:ext cx="1209675" cy="2149625"/>
          </a:xfrm>
          <a:prstGeom prst="rect">
            <a:avLst/>
          </a:prstGeom>
        </p:spPr>
      </p:pic>
      <p:pic>
        <p:nvPicPr>
          <p:cNvPr id="136" name="Shape 13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4008925" y="2980100"/>
            <a:ext cx="1209675" cy="2152650"/>
          </a:xfrm>
          <a:prstGeom prst="rect">
            <a:avLst/>
          </a:prstGeom>
        </p:spPr>
      </p:pic>
      <p:pic>
        <p:nvPicPr>
          <p:cNvPr id="137" name="Shape 137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5306200" y="2984862"/>
            <a:ext cx="1209675" cy="2143125"/>
          </a:xfrm>
          <a:prstGeom prst="rect">
            <a:avLst/>
          </a:prstGeom>
        </p:spPr>
      </p:pic>
      <p:pic>
        <p:nvPicPr>
          <p:cNvPr id="138" name="Shape 13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589187" y="2978459"/>
            <a:ext cx="1209674" cy="2155952"/>
          </a:xfrm>
          <a:prstGeom prst="rect">
            <a:avLst/>
          </a:prstGeom>
        </p:spPr>
      </p:pic>
      <p:pic>
        <p:nvPicPr>
          <p:cNvPr id="139" name="Shape 139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7872175" y="2979558"/>
            <a:ext cx="1209649" cy="2153767"/>
          </a:xfrm>
          <a:prstGeom prst="rect">
            <a:avLst/>
          </a:prstGeom>
        </p:spPr>
      </p:pic>
      <p:sp>
        <p:nvSpPr>
          <p:cNvPr id="140" name="Shape 140"/>
          <p:cNvSpPr txBox="1"/>
          <p:nvPr/>
        </p:nvSpPr>
        <p:spPr>
          <a:xfrm>
            <a:off x="1565900" y="5134400"/>
            <a:ext cx="7364399" cy="204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-US" sz="2400">
                <a:solidFill>
                  <a:schemeClr val="dk1"/>
                </a:solidFill>
              </a:rPr>
              <a:t>Tip of airplane must be sharply pointed, not blunt</a:t>
            </a:r>
          </a:p>
          <a:p>
            <a:pPr marL="457200" lvl="0" indent="-3810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❖"/>
            </a:pPr>
            <a:r>
              <a:rPr lang="en-US" sz="2400">
                <a:solidFill>
                  <a:schemeClr val="dk1"/>
                </a:solidFill>
              </a:rPr>
              <a:t>When the wings are folded down together, they must be the same length (use judgement)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1499837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100"/>
              <a:t>Work Center 1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7957637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1100"/>
              <a:t>Finished Plane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2797100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1100"/>
              <a:t>Work Center 2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4094375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1100"/>
              <a:t>Work Center 3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688937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1100"/>
              <a:t>Work Center 4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5391650" y="5039100"/>
            <a:ext cx="1128599" cy="2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1100"/>
              <a:t>Work Center 3</a:t>
            </a:r>
          </a:p>
        </p:txBody>
      </p:sp>
    </p:spTree>
    <p:extLst>
      <p:ext uri="{BB962C8B-B14F-4D97-AF65-F5344CB8AC3E}">
        <p14:creationId xmlns:p14="http://schemas.microsoft.com/office/powerpoint/2010/main" val="2068891502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1511400" y="201025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Push Style System</a:t>
            </a:r>
          </a:p>
        </p:txBody>
      </p:sp>
      <p:pic>
        <p:nvPicPr>
          <p:cNvPr id="152" name="Shape 15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621512" y="1192625"/>
            <a:ext cx="5239124" cy="2171324"/>
          </a:xfrm>
          <a:prstGeom prst="rect">
            <a:avLst/>
          </a:prstGeom>
        </p:spPr>
      </p:pic>
      <p:pic>
        <p:nvPicPr>
          <p:cNvPr id="153" name="Shape 15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482837" y="3468950"/>
            <a:ext cx="7499199" cy="289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845617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511387" y="14525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Pull Style System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423587" y="1090825"/>
            <a:ext cx="5617725" cy="2434050"/>
          </a:xfrm>
          <a:prstGeom prst="rect">
            <a:avLst/>
          </a:prstGeom>
        </p:spPr>
      </p:pic>
      <p:pic>
        <p:nvPicPr>
          <p:cNvPr id="160" name="Shape 1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511387" y="3524875"/>
            <a:ext cx="7499199" cy="289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5082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5_osubabw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3E1C1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EEDD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241</Words>
  <Application>Microsoft Office PowerPoint</Application>
  <PresentationFormat>On-screen Show (4:3)</PresentationFormat>
  <Paragraphs>42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5_osubabwt</vt:lpstr>
      <vt:lpstr>Just-In-Time Manufacturing: Industrial and Manufacturing Engineering</vt:lpstr>
      <vt:lpstr>Probing Questions</vt:lpstr>
      <vt:lpstr>What is Just-In-Time Manufacturing?</vt:lpstr>
      <vt:lpstr>What is Push Manufacturing?</vt:lpstr>
      <vt:lpstr>What is Pull Manufacturing?</vt:lpstr>
      <vt:lpstr>Paper Airplane Manufacturing</vt:lpstr>
      <vt:lpstr>Activity: Paper Airplane Manufacturing</vt:lpstr>
      <vt:lpstr>Push Style System</vt:lpstr>
      <vt:lpstr>Pull Style System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for Manufacturability: Industrial and Manufacturing Engineering</dc:title>
  <dc:creator>Kara</dc:creator>
  <cp:lastModifiedBy>khartman</cp:lastModifiedBy>
  <cp:revision>8</cp:revision>
  <dcterms:modified xsi:type="dcterms:W3CDTF">2014-03-12T19:01:59Z</dcterms:modified>
</cp:coreProperties>
</file>