
<file path=[Content_Types].xml><?xml version="1.0" encoding="utf-8"?>
<Types xmlns="http://schemas.openxmlformats.org/package/2006/content-types">
  <Default ContentType="image/jpeg" Extension="jpg"/>
  <Default ContentType="application/vnd.openxmlformats-officedocument.spreadsheetml.sheet" Extension="xlsx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ms-office.chartcolorstyle+xml" PartName="/ppt/charts/colors1.xml"/>
  <Override ContentType="application/vnd.ms-office.chartcolorstyle+xml" PartName="/ppt/charts/colors2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drawingml.chart+xml" PartName="/ppt/charts/chart3.xml"/>
  <Override ContentType="application/vnd.openxmlformats-officedocument.drawingml.chart+xml" PartName="/ppt/charts/chart2.xml"/>
  <Override ContentType="application/vnd.openxmlformats-officedocument.drawingml.chart+xml" PartName="/ppt/charts/chart1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ms-office.chartstyle+xml" PartName="/ppt/charts/style1.xml"/>
  <Override ContentType="application/vnd.ms-office.chartstyle+xml" PartName="/ppt/charts/style2.xml"/>
  <Override ContentType="application/vnd.openxmlformats-officedocument.presentationml.presProps+xml" PartName="/ppt/pres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5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y="6858000" cx="12192000"/>
  <p:notesSz cx="6858000" cy="9144000"/>
  <p:embeddedFontLst>
    <p:embeddedFont>
      <p:font typeface="Gill Sans"/>
      <p:regular r:id="rId37"/>
      <p:bold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39" roundtripDataSignature="AMtx7mgIcsX87fUVw15d86mvf4PvmSDdB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D67EA6D-DFE2-4525-898C-26D1094E03EF}">
  <a:tblStyle styleId="{DD67EA6D-DFE2-4525-898C-26D1094E03EF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font" Target="fonts/GillSans-regular.fntdata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customschemas.google.com/relationships/presentationmetadata" Target="metadata"/><Relationship Id="rId16" Type="http://schemas.openxmlformats.org/officeDocument/2006/relationships/slide" Target="slides/slide10.xml"/><Relationship Id="rId38" Type="http://schemas.openxmlformats.org/officeDocument/2006/relationships/font" Target="fonts/GillSans-bold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charts/_rels/chart1.xml.rels><?xml version="1.0" encoding="UTF-8" standalone="yes"?>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Sheet1.xlsx"/></Relationships>
</file>

<file path=ppt/charts/_rels/chart2.xml.rels><?xml version="1.0" encoding="UTF-8" standalone="yes"?>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Sheet2.xlsx"/></Relationships>
</file>

<file path=ppt/charts/_rels/chart3.xml.rels><?xml version="1.0" encoding="UTF-8" standalone="yes"?>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6EB-4BC5-8F55-3B9C837B88D6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6EB-4BC5-8F55-3B9C837B88D6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6EB-4BC5-8F55-3B9C837B88D6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Sheet1!$L$7:$L$9</c:f>
              <c:strCache>
                <c:ptCount val="3"/>
                <c:pt idx="0">
                  <c:v>Non-forestland</c:v>
                </c:pt>
                <c:pt idx="1">
                  <c:v>Forestland</c:v>
                </c:pt>
                <c:pt idx="2">
                  <c:v>Water</c:v>
                </c:pt>
              </c:strCache>
            </c:strRef>
          </c:cat>
          <c:val>
            <c:numRef>
              <c:f>Sheet1!$M$7:$M$9</c:f>
              <c:numCache>
                <c:formatCode>General</c:formatCode>
                <c:ptCount val="3"/>
                <c:pt idx="0">
                  <c:v>31498800</c:v>
                </c:pt>
                <c:pt idx="1">
                  <c:v>29984000</c:v>
                </c:pt>
                <c:pt idx="2">
                  <c:v>1807600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6EB-4BC5-8F55-3B9C837B88D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+mj-lt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CA6-4130-ADDA-94AED65A8F3F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CA6-4130-ADDA-94AED65A8F3F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CA6-4130-ADDA-94AED65A8F3F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CA6-4130-ADDA-94AED65A8F3F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CA6-4130-ADDA-94AED65A8F3F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Sheet1!$I$7:$I$11</c:f>
              <c:strCache>
                <c:ptCount val="5"/>
                <c:pt idx="0">
                  <c:v>Federal</c:v>
                </c:pt>
                <c:pt idx="1">
                  <c:v>State</c:v>
                </c:pt>
                <c:pt idx="2">
                  <c:v>Large private</c:v>
                </c:pt>
                <c:pt idx="3">
                  <c:v>Small private</c:v>
                </c:pt>
                <c:pt idx="4">
                  <c:v>Tribal</c:v>
                </c:pt>
              </c:strCache>
            </c:strRef>
          </c:cat>
          <c:val>
            <c:numRef>
              <c:f>Sheet1!$J$7:$J$11</c:f>
              <c:numCache>
                <c:formatCode>General</c:formatCode>
                <c:ptCount val="5"/>
                <c:pt idx="0">
                  <c:v>17995300</c:v>
                </c:pt>
                <c:pt idx="1">
                  <c:v>1019300</c:v>
                </c:pt>
                <c:pt idx="2">
                  <c:v>5984100</c:v>
                </c:pt>
                <c:pt idx="3">
                  <c:v>4324100</c:v>
                </c:pt>
                <c:pt idx="4">
                  <c:v>475100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CA6-4130-ADDA-94AED65A8F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latin typeface="+mj-lt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Sheet1!$B$4</c:f>
              <c:strCache>
                <c:ptCount val="1"/>
                <c:pt idx="0">
                  <c:v>Industry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numRef>
              <c:f>Sheet1!$A$16:$A$40</c:f>
              <c:numCache>
                <c:formatCode>General</c:formatCode>
                <c:ptCount val="25"/>
                <c:pt idx="0">
                  <c:v>1991</c:v>
                </c:pt>
                <c:pt idx="1">
                  <c:v>1992</c:v>
                </c:pt>
                <c:pt idx="2">
                  <c:v>1993</c:v>
                </c:pt>
                <c:pt idx="3">
                  <c:v>1994</c:v>
                </c:pt>
                <c:pt idx="4">
                  <c:v>1995</c:v>
                </c:pt>
                <c:pt idx="5">
                  <c:v>1996</c:v>
                </c:pt>
                <c:pt idx="6">
                  <c:v>1997</c:v>
                </c:pt>
                <c:pt idx="7">
                  <c:v>1998</c:v>
                </c:pt>
                <c:pt idx="8">
                  <c:v>1999</c:v>
                </c:pt>
                <c:pt idx="9">
                  <c:v>2000</c:v>
                </c:pt>
                <c:pt idx="10">
                  <c:v>2001</c:v>
                </c:pt>
                <c:pt idx="11">
                  <c:v>2002</c:v>
                </c:pt>
                <c:pt idx="12">
                  <c:v>2003</c:v>
                </c:pt>
                <c:pt idx="13">
                  <c:v>2004</c:v>
                </c:pt>
                <c:pt idx="14">
                  <c:v>2005</c:v>
                </c:pt>
                <c:pt idx="15">
                  <c:v>2006</c:v>
                </c:pt>
                <c:pt idx="16">
                  <c:v>2007</c:v>
                </c:pt>
                <c:pt idx="17">
                  <c:v>2008</c:v>
                </c:pt>
                <c:pt idx="18">
                  <c:v>2009</c:v>
                </c:pt>
                <c:pt idx="19">
                  <c:v>2010</c:v>
                </c:pt>
                <c:pt idx="20">
                  <c:v>2011</c:v>
                </c:pt>
                <c:pt idx="21">
                  <c:v>2012</c:v>
                </c:pt>
                <c:pt idx="22">
                  <c:v>2013</c:v>
                </c:pt>
                <c:pt idx="23">
                  <c:v>2014</c:v>
                </c:pt>
                <c:pt idx="24">
                  <c:v>2015</c:v>
                </c:pt>
              </c:numCache>
            </c:numRef>
          </c:cat>
          <c:val>
            <c:numRef>
              <c:f>Sheet1!$B$16:$B$40</c:f>
              <c:numCache>
                <c:formatCode>General</c:formatCode>
                <c:ptCount val="25"/>
                <c:pt idx="0">
                  <c:v>2817</c:v>
                </c:pt>
                <c:pt idx="1">
                  <c:v>2751</c:v>
                </c:pt>
                <c:pt idx="2">
                  <c:v>2700</c:v>
                </c:pt>
                <c:pt idx="3">
                  <c:v>2471</c:v>
                </c:pt>
                <c:pt idx="4">
                  <c:v>2736</c:v>
                </c:pt>
                <c:pt idx="5">
                  <c:v>2463</c:v>
                </c:pt>
                <c:pt idx="6">
                  <c:v>2653</c:v>
                </c:pt>
                <c:pt idx="7">
                  <c:v>2470</c:v>
                </c:pt>
                <c:pt idx="8">
                  <c:v>2555</c:v>
                </c:pt>
                <c:pt idx="9">
                  <c:v>2712</c:v>
                </c:pt>
                <c:pt idx="10">
                  <c:v>2624</c:v>
                </c:pt>
                <c:pt idx="11">
                  <c:v>2985</c:v>
                </c:pt>
                <c:pt idx="12">
                  <c:v>2949</c:v>
                </c:pt>
                <c:pt idx="13">
                  <c:v>3032</c:v>
                </c:pt>
                <c:pt idx="14">
                  <c:v>2970</c:v>
                </c:pt>
                <c:pt idx="15">
                  <c:v>3174</c:v>
                </c:pt>
                <c:pt idx="16">
                  <c:v>2830</c:v>
                </c:pt>
                <c:pt idx="17">
                  <c:v>2583</c:v>
                </c:pt>
                <c:pt idx="18">
                  <c:v>1986</c:v>
                </c:pt>
                <c:pt idx="19">
                  <c:v>2205</c:v>
                </c:pt>
                <c:pt idx="20">
                  <c:v>2455</c:v>
                </c:pt>
                <c:pt idx="21">
                  <c:v>2555</c:v>
                </c:pt>
                <c:pt idx="22">
                  <c:v>2762</c:v>
                </c:pt>
                <c:pt idx="23">
                  <c:v>2625</c:v>
                </c:pt>
                <c:pt idx="24">
                  <c:v>2391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A88-4D98-B942-02B289744894}"/>
            </c:ext>
          </c:extLst>
        </c:ser>
        <c:ser>
          <c:idx val="2"/>
          <c:order val="1"/>
          <c:tx>
            <c:strRef>
              <c:f>Sheet1!$C$4</c:f>
              <c:strCache>
                <c:ptCount val="1"/>
                <c:pt idx="0">
                  <c:v>Other private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>
                    <a:lumMod val="50000"/>
                  </a:schemeClr>
                </a:solidFill>
              </a:ln>
              <a:effectLst/>
            </c:spPr>
          </c:marker>
          <c:cat>
            <c:numRef>
              <c:f>Sheet1!$A$16:$A$40</c:f>
              <c:numCache>
                <c:formatCode>General</c:formatCode>
                <c:ptCount val="25"/>
                <c:pt idx="0">
                  <c:v>1991</c:v>
                </c:pt>
                <c:pt idx="1">
                  <c:v>1992</c:v>
                </c:pt>
                <c:pt idx="2">
                  <c:v>1993</c:v>
                </c:pt>
                <c:pt idx="3">
                  <c:v>1994</c:v>
                </c:pt>
                <c:pt idx="4">
                  <c:v>1995</c:v>
                </c:pt>
                <c:pt idx="5">
                  <c:v>1996</c:v>
                </c:pt>
                <c:pt idx="6">
                  <c:v>1997</c:v>
                </c:pt>
                <c:pt idx="7">
                  <c:v>1998</c:v>
                </c:pt>
                <c:pt idx="8">
                  <c:v>1999</c:v>
                </c:pt>
                <c:pt idx="9">
                  <c:v>2000</c:v>
                </c:pt>
                <c:pt idx="10">
                  <c:v>2001</c:v>
                </c:pt>
                <c:pt idx="11">
                  <c:v>2002</c:v>
                </c:pt>
                <c:pt idx="12">
                  <c:v>2003</c:v>
                </c:pt>
                <c:pt idx="13">
                  <c:v>2004</c:v>
                </c:pt>
                <c:pt idx="14">
                  <c:v>2005</c:v>
                </c:pt>
                <c:pt idx="15">
                  <c:v>2006</c:v>
                </c:pt>
                <c:pt idx="16">
                  <c:v>2007</c:v>
                </c:pt>
                <c:pt idx="17">
                  <c:v>2008</c:v>
                </c:pt>
                <c:pt idx="18">
                  <c:v>2009</c:v>
                </c:pt>
                <c:pt idx="19">
                  <c:v>2010</c:v>
                </c:pt>
                <c:pt idx="20">
                  <c:v>2011</c:v>
                </c:pt>
                <c:pt idx="21">
                  <c:v>2012</c:v>
                </c:pt>
                <c:pt idx="22">
                  <c:v>2013</c:v>
                </c:pt>
                <c:pt idx="23">
                  <c:v>2014</c:v>
                </c:pt>
                <c:pt idx="24">
                  <c:v>2015</c:v>
                </c:pt>
              </c:numCache>
            </c:numRef>
          </c:cat>
          <c:val>
            <c:numRef>
              <c:f>Sheet1!$C$16:$C$40</c:f>
              <c:numCache>
                <c:formatCode>General</c:formatCode>
                <c:ptCount val="25"/>
                <c:pt idx="0">
                  <c:v>494</c:v>
                </c:pt>
                <c:pt idx="1">
                  <c:v>830</c:v>
                </c:pt>
                <c:pt idx="2">
                  <c:v>909</c:v>
                </c:pt>
                <c:pt idx="3">
                  <c:v>773</c:v>
                </c:pt>
                <c:pt idx="4">
                  <c:v>696</c:v>
                </c:pt>
                <c:pt idx="5">
                  <c:v>555</c:v>
                </c:pt>
                <c:pt idx="6">
                  <c:v>480</c:v>
                </c:pt>
                <c:pt idx="7">
                  <c:v>370</c:v>
                </c:pt>
                <c:pt idx="8">
                  <c:v>459</c:v>
                </c:pt>
                <c:pt idx="9">
                  <c:v>455</c:v>
                </c:pt>
                <c:pt idx="10">
                  <c:v>281</c:v>
                </c:pt>
                <c:pt idx="11">
                  <c:v>333</c:v>
                </c:pt>
                <c:pt idx="12">
                  <c:v>364</c:v>
                </c:pt>
                <c:pt idx="13">
                  <c:v>574</c:v>
                </c:pt>
                <c:pt idx="14">
                  <c:v>525</c:v>
                </c:pt>
                <c:pt idx="15">
                  <c:v>422</c:v>
                </c:pt>
                <c:pt idx="16">
                  <c:v>240</c:v>
                </c:pt>
                <c:pt idx="17">
                  <c:v>156</c:v>
                </c:pt>
                <c:pt idx="18">
                  <c:v>93</c:v>
                </c:pt>
                <c:pt idx="19">
                  <c:v>228</c:v>
                </c:pt>
                <c:pt idx="20">
                  <c:v>278</c:v>
                </c:pt>
                <c:pt idx="21">
                  <c:v>318</c:v>
                </c:pt>
                <c:pt idx="22">
                  <c:v>511</c:v>
                </c:pt>
                <c:pt idx="23">
                  <c:v>558</c:v>
                </c:pt>
                <c:pt idx="24">
                  <c:v>454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A88-4D98-B942-02B289744894}"/>
            </c:ext>
          </c:extLst>
        </c:ser>
        <c:ser>
          <c:idx val="3"/>
          <c:order val="2"/>
          <c:tx>
            <c:strRef>
              <c:f>Sheet1!$D$4</c:f>
              <c:strCache>
                <c:ptCount val="1"/>
                <c:pt idx="0">
                  <c:v>Native American</c:v>
                </c:pt>
              </c:strCache>
            </c:strRef>
          </c:tx>
          <c:spPr>
            <a:ln w="2222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Sheet1!$A$16:$A$40</c:f>
              <c:numCache>
                <c:formatCode>General</c:formatCode>
                <c:ptCount val="25"/>
                <c:pt idx="0">
                  <c:v>1991</c:v>
                </c:pt>
                <c:pt idx="1">
                  <c:v>1992</c:v>
                </c:pt>
                <c:pt idx="2">
                  <c:v>1993</c:v>
                </c:pt>
                <c:pt idx="3">
                  <c:v>1994</c:v>
                </c:pt>
                <c:pt idx="4">
                  <c:v>1995</c:v>
                </c:pt>
                <c:pt idx="5">
                  <c:v>1996</c:v>
                </c:pt>
                <c:pt idx="6">
                  <c:v>1997</c:v>
                </c:pt>
                <c:pt idx="7">
                  <c:v>1998</c:v>
                </c:pt>
                <c:pt idx="8">
                  <c:v>1999</c:v>
                </c:pt>
                <c:pt idx="9">
                  <c:v>2000</c:v>
                </c:pt>
                <c:pt idx="10">
                  <c:v>2001</c:v>
                </c:pt>
                <c:pt idx="11">
                  <c:v>2002</c:v>
                </c:pt>
                <c:pt idx="12">
                  <c:v>2003</c:v>
                </c:pt>
                <c:pt idx="13">
                  <c:v>2004</c:v>
                </c:pt>
                <c:pt idx="14">
                  <c:v>2005</c:v>
                </c:pt>
                <c:pt idx="15">
                  <c:v>2006</c:v>
                </c:pt>
                <c:pt idx="16">
                  <c:v>2007</c:v>
                </c:pt>
                <c:pt idx="17">
                  <c:v>2008</c:v>
                </c:pt>
                <c:pt idx="18">
                  <c:v>2009</c:v>
                </c:pt>
                <c:pt idx="19">
                  <c:v>2010</c:v>
                </c:pt>
                <c:pt idx="20">
                  <c:v>2011</c:v>
                </c:pt>
                <c:pt idx="21">
                  <c:v>2012</c:v>
                </c:pt>
                <c:pt idx="22">
                  <c:v>2013</c:v>
                </c:pt>
                <c:pt idx="23">
                  <c:v>2014</c:v>
                </c:pt>
                <c:pt idx="24">
                  <c:v>2015</c:v>
                </c:pt>
              </c:numCache>
            </c:numRef>
          </c:cat>
          <c:val>
            <c:numRef>
              <c:f>Sheet1!$D$16:$D$40</c:f>
              <c:numCache>
                <c:formatCode>General</c:formatCode>
                <c:ptCount val="25"/>
                <c:pt idx="0">
                  <c:v>87</c:v>
                </c:pt>
                <c:pt idx="1">
                  <c:v>111</c:v>
                </c:pt>
                <c:pt idx="2">
                  <c:v>75</c:v>
                </c:pt>
                <c:pt idx="3">
                  <c:v>80</c:v>
                </c:pt>
                <c:pt idx="4">
                  <c:v>79</c:v>
                </c:pt>
                <c:pt idx="5">
                  <c:v>71</c:v>
                </c:pt>
                <c:pt idx="6">
                  <c:v>79</c:v>
                </c:pt>
                <c:pt idx="7">
                  <c:v>71</c:v>
                </c:pt>
                <c:pt idx="8">
                  <c:v>68</c:v>
                </c:pt>
                <c:pt idx="9">
                  <c:v>62</c:v>
                </c:pt>
                <c:pt idx="10">
                  <c:v>63</c:v>
                </c:pt>
                <c:pt idx="11">
                  <c:v>71</c:v>
                </c:pt>
                <c:pt idx="12">
                  <c:v>63</c:v>
                </c:pt>
                <c:pt idx="13">
                  <c:v>79</c:v>
                </c:pt>
                <c:pt idx="14">
                  <c:v>61</c:v>
                </c:pt>
                <c:pt idx="15">
                  <c:v>56</c:v>
                </c:pt>
                <c:pt idx="16">
                  <c:v>61</c:v>
                </c:pt>
                <c:pt idx="17">
                  <c:v>58</c:v>
                </c:pt>
                <c:pt idx="18">
                  <c:v>65</c:v>
                </c:pt>
                <c:pt idx="19">
                  <c:v>79</c:v>
                </c:pt>
                <c:pt idx="20">
                  <c:v>52</c:v>
                </c:pt>
                <c:pt idx="21">
                  <c:v>63</c:v>
                </c:pt>
                <c:pt idx="22">
                  <c:v>66</c:v>
                </c:pt>
                <c:pt idx="23">
                  <c:v>57</c:v>
                </c:pt>
                <c:pt idx="24">
                  <c:v>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A88-4D98-B942-02B289744894}"/>
            </c:ext>
          </c:extLst>
        </c:ser>
        <c:ser>
          <c:idx val="4"/>
          <c:order val="3"/>
          <c:tx>
            <c:strRef>
              <c:f>Sheet1!$E$4</c:f>
              <c:strCache>
                <c:ptCount val="1"/>
                <c:pt idx="0">
                  <c:v>State</c:v>
                </c:pt>
              </c:strCache>
            </c:strRef>
          </c:tx>
          <c:spPr>
            <a:ln w="2222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Sheet1!$A$16:$A$40</c:f>
              <c:numCache>
                <c:formatCode>General</c:formatCode>
                <c:ptCount val="25"/>
                <c:pt idx="0">
                  <c:v>1991</c:v>
                </c:pt>
                <c:pt idx="1">
                  <c:v>1992</c:v>
                </c:pt>
                <c:pt idx="2">
                  <c:v>1993</c:v>
                </c:pt>
                <c:pt idx="3">
                  <c:v>1994</c:v>
                </c:pt>
                <c:pt idx="4">
                  <c:v>1995</c:v>
                </c:pt>
                <c:pt idx="5">
                  <c:v>1996</c:v>
                </c:pt>
                <c:pt idx="6">
                  <c:v>1997</c:v>
                </c:pt>
                <c:pt idx="7">
                  <c:v>1998</c:v>
                </c:pt>
                <c:pt idx="8">
                  <c:v>1999</c:v>
                </c:pt>
                <c:pt idx="9">
                  <c:v>2000</c:v>
                </c:pt>
                <c:pt idx="10">
                  <c:v>2001</c:v>
                </c:pt>
                <c:pt idx="11">
                  <c:v>2002</c:v>
                </c:pt>
                <c:pt idx="12">
                  <c:v>2003</c:v>
                </c:pt>
                <c:pt idx="13">
                  <c:v>2004</c:v>
                </c:pt>
                <c:pt idx="14">
                  <c:v>2005</c:v>
                </c:pt>
                <c:pt idx="15">
                  <c:v>2006</c:v>
                </c:pt>
                <c:pt idx="16">
                  <c:v>2007</c:v>
                </c:pt>
                <c:pt idx="17">
                  <c:v>2008</c:v>
                </c:pt>
                <c:pt idx="18">
                  <c:v>2009</c:v>
                </c:pt>
                <c:pt idx="19">
                  <c:v>2010</c:v>
                </c:pt>
                <c:pt idx="20">
                  <c:v>2011</c:v>
                </c:pt>
                <c:pt idx="21">
                  <c:v>2012</c:v>
                </c:pt>
                <c:pt idx="22">
                  <c:v>2013</c:v>
                </c:pt>
                <c:pt idx="23">
                  <c:v>2014</c:v>
                </c:pt>
                <c:pt idx="24">
                  <c:v>2015</c:v>
                </c:pt>
              </c:numCache>
            </c:numRef>
          </c:cat>
          <c:val>
            <c:numRef>
              <c:f>Sheet1!$E$16:$E$40</c:f>
              <c:numCache>
                <c:formatCode>General</c:formatCode>
                <c:ptCount val="25"/>
                <c:pt idx="0">
                  <c:v>91</c:v>
                </c:pt>
                <c:pt idx="1">
                  <c:v>135</c:v>
                </c:pt>
                <c:pt idx="2">
                  <c:v>116</c:v>
                </c:pt>
                <c:pt idx="3">
                  <c:v>130</c:v>
                </c:pt>
                <c:pt idx="4">
                  <c:v>109</c:v>
                </c:pt>
                <c:pt idx="5">
                  <c:v>114</c:v>
                </c:pt>
                <c:pt idx="6">
                  <c:v>176</c:v>
                </c:pt>
                <c:pt idx="7">
                  <c:v>141</c:v>
                </c:pt>
                <c:pt idx="8">
                  <c:v>246</c:v>
                </c:pt>
                <c:pt idx="9">
                  <c:v>255</c:v>
                </c:pt>
                <c:pt idx="10">
                  <c:v>268</c:v>
                </c:pt>
                <c:pt idx="11">
                  <c:v>269</c:v>
                </c:pt>
                <c:pt idx="12">
                  <c:v>293</c:v>
                </c:pt>
                <c:pt idx="13">
                  <c:v>291</c:v>
                </c:pt>
                <c:pt idx="14">
                  <c:v>341</c:v>
                </c:pt>
                <c:pt idx="15">
                  <c:v>296</c:v>
                </c:pt>
                <c:pt idx="16">
                  <c:v>276</c:v>
                </c:pt>
                <c:pt idx="17">
                  <c:v>278</c:v>
                </c:pt>
                <c:pt idx="18">
                  <c:v>235</c:v>
                </c:pt>
                <c:pt idx="19">
                  <c:v>297</c:v>
                </c:pt>
                <c:pt idx="20">
                  <c:v>280</c:v>
                </c:pt>
                <c:pt idx="21">
                  <c:v>251</c:v>
                </c:pt>
                <c:pt idx="22">
                  <c:v>252</c:v>
                </c:pt>
                <c:pt idx="23">
                  <c:v>230</c:v>
                </c:pt>
                <c:pt idx="24">
                  <c:v>290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A88-4D98-B942-02B289744894}"/>
            </c:ext>
          </c:extLst>
        </c:ser>
        <c:ser>
          <c:idx val="5"/>
          <c:order val="4"/>
          <c:tx>
            <c:strRef>
              <c:f>Sheet1!$F$4</c:f>
              <c:strCache>
                <c:ptCount val="1"/>
                <c:pt idx="0">
                  <c:v>Federal</c:v>
                </c:pt>
              </c:strCache>
            </c:strRef>
          </c:tx>
          <c:spPr>
            <a:ln w="2222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Sheet1!$A$16:$A$40</c:f>
              <c:numCache>
                <c:formatCode>General</c:formatCode>
                <c:ptCount val="25"/>
                <c:pt idx="0">
                  <c:v>1991</c:v>
                </c:pt>
                <c:pt idx="1">
                  <c:v>1992</c:v>
                </c:pt>
                <c:pt idx="2">
                  <c:v>1993</c:v>
                </c:pt>
                <c:pt idx="3">
                  <c:v>1994</c:v>
                </c:pt>
                <c:pt idx="4">
                  <c:v>1995</c:v>
                </c:pt>
                <c:pt idx="5">
                  <c:v>1996</c:v>
                </c:pt>
                <c:pt idx="6">
                  <c:v>1997</c:v>
                </c:pt>
                <c:pt idx="7">
                  <c:v>1998</c:v>
                </c:pt>
                <c:pt idx="8">
                  <c:v>1999</c:v>
                </c:pt>
                <c:pt idx="9">
                  <c:v>2000</c:v>
                </c:pt>
                <c:pt idx="10">
                  <c:v>2001</c:v>
                </c:pt>
                <c:pt idx="11">
                  <c:v>2002</c:v>
                </c:pt>
                <c:pt idx="12">
                  <c:v>2003</c:v>
                </c:pt>
                <c:pt idx="13">
                  <c:v>2004</c:v>
                </c:pt>
                <c:pt idx="14">
                  <c:v>2005</c:v>
                </c:pt>
                <c:pt idx="15">
                  <c:v>2006</c:v>
                </c:pt>
                <c:pt idx="16">
                  <c:v>2007</c:v>
                </c:pt>
                <c:pt idx="17">
                  <c:v>2008</c:v>
                </c:pt>
                <c:pt idx="18">
                  <c:v>2009</c:v>
                </c:pt>
                <c:pt idx="19">
                  <c:v>2010</c:v>
                </c:pt>
                <c:pt idx="20">
                  <c:v>2011</c:v>
                </c:pt>
                <c:pt idx="21">
                  <c:v>2012</c:v>
                </c:pt>
                <c:pt idx="22">
                  <c:v>2013</c:v>
                </c:pt>
                <c:pt idx="23">
                  <c:v>2014</c:v>
                </c:pt>
                <c:pt idx="24">
                  <c:v>2015</c:v>
                </c:pt>
              </c:numCache>
            </c:numRef>
          </c:cat>
          <c:val>
            <c:numRef>
              <c:f>Sheet1!$F$16:$F$40</c:f>
              <c:numCache>
                <c:formatCode>General</c:formatCode>
                <c:ptCount val="25"/>
                <c:pt idx="0">
                  <c:v>2554</c:v>
                </c:pt>
                <c:pt idx="1">
                  <c:v>1886</c:v>
                </c:pt>
                <c:pt idx="2">
                  <c:v>1463</c:v>
                </c:pt>
                <c:pt idx="3">
                  <c:v>688</c:v>
                </c:pt>
                <c:pt idx="4">
                  <c:v>654</c:v>
                </c:pt>
                <c:pt idx="5">
                  <c:v>690</c:v>
                </c:pt>
                <c:pt idx="6">
                  <c:v>659</c:v>
                </c:pt>
                <c:pt idx="7">
                  <c:v>455</c:v>
                </c:pt>
                <c:pt idx="8">
                  <c:v>383</c:v>
                </c:pt>
                <c:pt idx="9">
                  <c:v>328</c:v>
                </c:pt>
                <c:pt idx="10">
                  <c:v>173</c:v>
                </c:pt>
                <c:pt idx="11">
                  <c:v>221</c:v>
                </c:pt>
                <c:pt idx="12">
                  <c:v>281</c:v>
                </c:pt>
                <c:pt idx="13">
                  <c:v>433</c:v>
                </c:pt>
                <c:pt idx="14">
                  <c:v>396</c:v>
                </c:pt>
                <c:pt idx="15">
                  <c:v>347</c:v>
                </c:pt>
                <c:pt idx="16">
                  <c:v>364</c:v>
                </c:pt>
                <c:pt idx="17">
                  <c:v>323</c:v>
                </c:pt>
                <c:pt idx="18">
                  <c:v>339</c:v>
                </c:pt>
                <c:pt idx="19">
                  <c:v>387</c:v>
                </c:pt>
                <c:pt idx="20">
                  <c:v>539</c:v>
                </c:pt>
                <c:pt idx="21">
                  <c:v>517</c:v>
                </c:pt>
                <c:pt idx="22">
                  <c:v>557</c:v>
                </c:pt>
                <c:pt idx="23">
                  <c:v>596</c:v>
                </c:pt>
                <c:pt idx="24">
                  <c:v>561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A88-4D98-B942-02B289744894}"/>
            </c:ext>
          </c:extLst>
        </c:ser>
        <c:ser>
          <c:idx val="6"/>
          <c:order val="5"/>
          <c:tx>
            <c:strRef>
              <c:f>Sheet1!$G$4</c:f>
              <c:strCache>
                <c:ptCount val="1"/>
                <c:pt idx="0">
                  <c:v>Total</c:v>
                </c:pt>
              </c:strCache>
            </c:strRef>
          </c:tx>
          <c:spPr>
            <a:ln w="2222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Sheet1!$A$16:$A$40</c:f>
              <c:numCache>
                <c:formatCode>General</c:formatCode>
                <c:ptCount val="25"/>
                <c:pt idx="0">
                  <c:v>1991</c:v>
                </c:pt>
                <c:pt idx="1">
                  <c:v>1992</c:v>
                </c:pt>
                <c:pt idx="2">
                  <c:v>1993</c:v>
                </c:pt>
                <c:pt idx="3">
                  <c:v>1994</c:v>
                </c:pt>
                <c:pt idx="4">
                  <c:v>1995</c:v>
                </c:pt>
                <c:pt idx="5">
                  <c:v>1996</c:v>
                </c:pt>
                <c:pt idx="6">
                  <c:v>1997</c:v>
                </c:pt>
                <c:pt idx="7">
                  <c:v>1998</c:v>
                </c:pt>
                <c:pt idx="8">
                  <c:v>1999</c:v>
                </c:pt>
                <c:pt idx="9">
                  <c:v>2000</c:v>
                </c:pt>
                <c:pt idx="10">
                  <c:v>2001</c:v>
                </c:pt>
                <c:pt idx="11">
                  <c:v>2002</c:v>
                </c:pt>
                <c:pt idx="12">
                  <c:v>2003</c:v>
                </c:pt>
                <c:pt idx="13">
                  <c:v>2004</c:v>
                </c:pt>
                <c:pt idx="14">
                  <c:v>2005</c:v>
                </c:pt>
                <c:pt idx="15">
                  <c:v>2006</c:v>
                </c:pt>
                <c:pt idx="16">
                  <c:v>2007</c:v>
                </c:pt>
                <c:pt idx="17">
                  <c:v>2008</c:v>
                </c:pt>
                <c:pt idx="18">
                  <c:v>2009</c:v>
                </c:pt>
                <c:pt idx="19">
                  <c:v>2010</c:v>
                </c:pt>
                <c:pt idx="20">
                  <c:v>2011</c:v>
                </c:pt>
                <c:pt idx="21">
                  <c:v>2012</c:v>
                </c:pt>
                <c:pt idx="22">
                  <c:v>2013</c:v>
                </c:pt>
                <c:pt idx="23">
                  <c:v>2014</c:v>
                </c:pt>
                <c:pt idx="24">
                  <c:v>2015</c:v>
                </c:pt>
              </c:numCache>
            </c:numRef>
          </c:cat>
          <c:val>
            <c:numRef>
              <c:f>Sheet1!$G$16:$G$40</c:f>
              <c:numCache>
                <c:formatCode>General</c:formatCode>
                <c:ptCount val="25"/>
                <c:pt idx="0">
                  <c:v>6080</c:v>
                </c:pt>
                <c:pt idx="1">
                  <c:v>5742</c:v>
                </c:pt>
                <c:pt idx="2">
                  <c:v>5294</c:v>
                </c:pt>
                <c:pt idx="3">
                  <c:v>4167</c:v>
                </c:pt>
                <c:pt idx="4">
                  <c:v>4304</c:v>
                </c:pt>
                <c:pt idx="5">
                  <c:v>3922</c:v>
                </c:pt>
                <c:pt idx="6">
                  <c:v>4081</c:v>
                </c:pt>
                <c:pt idx="7">
                  <c:v>3532</c:v>
                </c:pt>
                <c:pt idx="8">
                  <c:v>3759</c:v>
                </c:pt>
                <c:pt idx="9">
                  <c:v>3854</c:v>
                </c:pt>
                <c:pt idx="10">
                  <c:v>3440</c:v>
                </c:pt>
                <c:pt idx="11">
                  <c:v>3922</c:v>
                </c:pt>
                <c:pt idx="12">
                  <c:v>4002</c:v>
                </c:pt>
                <c:pt idx="13">
                  <c:v>4451</c:v>
                </c:pt>
                <c:pt idx="14">
                  <c:v>4355</c:v>
                </c:pt>
                <c:pt idx="15">
                  <c:v>4328</c:v>
                </c:pt>
                <c:pt idx="16">
                  <c:v>3799</c:v>
                </c:pt>
                <c:pt idx="17">
                  <c:v>3441</c:v>
                </c:pt>
                <c:pt idx="18">
                  <c:v>2748</c:v>
                </c:pt>
                <c:pt idx="19">
                  <c:v>3227</c:v>
                </c:pt>
                <c:pt idx="20">
                  <c:v>3649</c:v>
                </c:pt>
                <c:pt idx="21">
                  <c:v>3749</c:v>
                </c:pt>
                <c:pt idx="22">
                  <c:v>4199</c:v>
                </c:pt>
                <c:pt idx="23">
                  <c:v>4126</c:v>
                </c:pt>
                <c:pt idx="24">
                  <c:v>3788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7A88-4D98-B942-02B289744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0109472"/>
        <c:axId val="1"/>
      </c:lineChart>
      <c:catAx>
        <c:axId val="580109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vert="horz"/>
          <a:lstStyle/>
          <a:p>
            <a:pPr>
              <a:defRPr/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Billions of</a:t>
                </a:r>
                <a:r>
                  <a:rPr lang="en-US" baseline="0" dirty="0"/>
                  <a:t> board feet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58010947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1295332507228435"/>
          <c:y val="3.5190531442447069E-2"/>
          <c:w val="0.17382899628252788"/>
          <c:h val="0.30153080442535091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+mj-lt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0" name="Google Shape;10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83" name="Google Shape;183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90" name="Google Shape;190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7" name="Google Shape;197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" name="Google Shape;204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5" name="Google Shape;205;p2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5" name="Google Shape;245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6" name="Google Shape;246;p2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3" name="Google Shape;253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4" name="Google Shape;254;p3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2" name="Google Shape;262;p3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3" name="Google Shape;303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4" name="Google Shape;304;p3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2" name="Google Shape;312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3" name="Google Shape;313;p3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3" name="Google Shape;323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4" name="Google Shape;324;p3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/>
          <p:nvPr>
            <p:ph idx="1" type="body"/>
          </p:nvPr>
        </p:nvSpPr>
        <p:spPr>
          <a:xfrm>
            <a:off x="929640" y="3373755"/>
            <a:ext cx="7437120" cy="2760345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06" name="Google Shape;106;p2:notes"/>
          <p:cNvSpPr/>
          <p:nvPr>
            <p:ph idx="2" type="sldImg"/>
          </p:nvPr>
        </p:nvSpPr>
        <p:spPr>
          <a:xfrm>
            <a:off x="2546350" y="876300"/>
            <a:ext cx="4203700" cy="2365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7" name="Google Shape;337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8" name="Google Shape;338;p3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10fcc3406ff_0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g10fcc3406ff_0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10fcc3406ff_0_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g10fcc3406ff_0_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1" name="Google Shape;391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Go to the site</a:t>
            </a:r>
            <a:endParaRPr/>
          </a:p>
        </p:txBody>
      </p:sp>
      <p:sp>
        <p:nvSpPr>
          <p:cNvPr id="392" name="Google Shape;392;p4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p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0fcc3406ff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10fcc3406ff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g10fcc3406ff_0_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:notes"/>
          <p:cNvSpPr/>
          <p:nvPr>
            <p:ph idx="2" type="sldImg"/>
          </p:nvPr>
        </p:nvSpPr>
        <p:spPr>
          <a:xfrm>
            <a:off x="2546350" y="876300"/>
            <a:ext cx="4203700" cy="2365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p3:notes"/>
          <p:cNvSpPr txBox="1"/>
          <p:nvPr>
            <p:ph idx="1" type="body"/>
          </p:nvPr>
        </p:nvSpPr>
        <p:spPr>
          <a:xfrm>
            <a:off x="929640" y="3373755"/>
            <a:ext cx="7437120" cy="2760345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16" name="Google Shape;116;p3:notes"/>
          <p:cNvSpPr txBox="1"/>
          <p:nvPr>
            <p:ph idx="12" type="sldNum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14" name="Google Shape;414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:notes"/>
          <p:cNvSpPr/>
          <p:nvPr>
            <p:ph idx="2" type="sldImg"/>
          </p:nvPr>
        </p:nvSpPr>
        <p:spPr>
          <a:xfrm>
            <a:off x="2546350" y="876300"/>
            <a:ext cx="4203700" cy="2365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p4:notes"/>
          <p:cNvSpPr txBox="1"/>
          <p:nvPr>
            <p:ph idx="1" type="body"/>
          </p:nvPr>
        </p:nvSpPr>
        <p:spPr>
          <a:xfrm>
            <a:off x="929640" y="3373755"/>
            <a:ext cx="7437120" cy="2760345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26" name="Google Shape;126;p4:notes"/>
          <p:cNvSpPr txBox="1"/>
          <p:nvPr>
            <p:ph idx="12" type="sldNum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5:notes"/>
          <p:cNvSpPr txBox="1"/>
          <p:nvPr>
            <p:ph idx="1" type="body"/>
          </p:nvPr>
        </p:nvSpPr>
        <p:spPr>
          <a:xfrm>
            <a:off x="929640" y="3373755"/>
            <a:ext cx="7437120" cy="2760345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41" name="Google Shape;141;p5:notes"/>
          <p:cNvSpPr/>
          <p:nvPr>
            <p:ph idx="2" type="sldImg"/>
          </p:nvPr>
        </p:nvSpPr>
        <p:spPr>
          <a:xfrm>
            <a:off x="2546350" y="876300"/>
            <a:ext cx="4203700" cy="2365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:notes"/>
          <p:cNvSpPr/>
          <p:nvPr>
            <p:ph idx="2" type="sldImg"/>
          </p:nvPr>
        </p:nvSpPr>
        <p:spPr>
          <a:xfrm>
            <a:off x="2546350" y="876300"/>
            <a:ext cx="4203700" cy="2365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6:notes"/>
          <p:cNvSpPr txBox="1"/>
          <p:nvPr>
            <p:ph idx="1" type="body"/>
          </p:nvPr>
        </p:nvSpPr>
        <p:spPr>
          <a:xfrm>
            <a:off x="929640" y="3373755"/>
            <a:ext cx="7437120" cy="2760345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50" name="Google Shape;150;p6:notes"/>
          <p:cNvSpPr txBox="1"/>
          <p:nvPr>
            <p:ph idx="12" type="sldNum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7:notes"/>
          <p:cNvSpPr/>
          <p:nvPr>
            <p:ph idx="2" type="sldImg"/>
          </p:nvPr>
        </p:nvSpPr>
        <p:spPr>
          <a:xfrm>
            <a:off x="2546350" y="876300"/>
            <a:ext cx="4203700" cy="2365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" name="Google Shape;159;p7:notes"/>
          <p:cNvSpPr txBox="1"/>
          <p:nvPr>
            <p:ph idx="1" type="body"/>
          </p:nvPr>
        </p:nvSpPr>
        <p:spPr>
          <a:xfrm>
            <a:off x="929640" y="3373755"/>
            <a:ext cx="7437120" cy="2760345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60" name="Google Shape;160;p7:notes"/>
          <p:cNvSpPr txBox="1"/>
          <p:nvPr>
            <p:ph idx="12" type="sldNum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68" name="Google Shape;168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76" name="Google Shape;176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2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/>
          <p:nvPr>
            <p:ph type="ctr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4040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182875" lIns="274300" spcFirstLastPara="1" rIns="274300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Gill Sans"/>
              <a:buNone/>
              <a:defRPr sz="3800">
                <a:solidFill>
                  <a:srgbClr val="26262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7"/>
          <p:cNvSpPr txBox="1"/>
          <p:nvPr>
            <p:ph idx="1" type="subTitle"/>
          </p:nvPr>
        </p:nvSpPr>
        <p:spPr>
          <a:xfrm>
            <a:off x="2695194" y="4352544"/>
            <a:ext cx="6801612" cy="1239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EFEFE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17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7"/>
          <p:cNvSpPr txBox="1"/>
          <p:nvPr>
            <p:ph idx="11" type="ftr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7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5"/>
          <p:cNvSpPr txBox="1"/>
          <p:nvPr>
            <p:ph type="title"/>
          </p:nvPr>
        </p:nvSpPr>
        <p:spPr>
          <a:xfrm>
            <a:off x="808523" y="2243828"/>
            <a:ext cx="4494998" cy="113464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4040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182875" lIns="182875" spcFirstLastPara="1" rIns="182875" wrap="square" tIns="1828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Font typeface="Gill Sans"/>
              <a:buNone/>
              <a:defRPr sz="2200">
                <a:solidFill>
                  <a:srgbClr val="26262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5"/>
          <p:cNvSpPr/>
          <p:nvPr>
            <p:ph idx="2" type="pic"/>
          </p:nvPr>
        </p:nvSpPr>
        <p:spPr>
          <a:xfrm>
            <a:off x="6095999" y="0"/>
            <a:ext cx="6102097" cy="6858000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82" name="Google Shape;82;p25"/>
          <p:cNvSpPr txBox="1"/>
          <p:nvPr>
            <p:ph idx="1" type="body"/>
          </p:nvPr>
        </p:nvSpPr>
        <p:spPr>
          <a:xfrm>
            <a:off x="1115568" y="3549918"/>
            <a:ext cx="3794760" cy="2194037"/>
          </a:xfrm>
          <a:prstGeom prst="rect">
            <a:avLst/>
          </a:prstGeom>
          <a:noFill/>
          <a:ln>
            <a:noFill/>
          </a:ln>
        </p:spPr>
        <p:txBody>
          <a:bodyPr anchorCtr="1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500"/>
              <a:buNone/>
              <a:defRPr sz="15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3" name="Google Shape;83;p25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5"/>
          <p:cNvSpPr txBox="1"/>
          <p:nvPr>
            <p:ph idx="11" type="ftr"/>
          </p:nvPr>
        </p:nvSpPr>
        <p:spPr>
          <a:xfrm>
            <a:off x="808523" y="6236208"/>
            <a:ext cx="510372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5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6"/>
          <p:cNvSpPr txBox="1"/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cap="sq" cmpd="sng" w="3175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6"/>
          <p:cNvSpPr txBox="1"/>
          <p:nvPr>
            <p:ph idx="1" type="body"/>
          </p:nvPr>
        </p:nvSpPr>
        <p:spPr>
          <a:xfrm rot="5400000">
            <a:off x="4545009" y="324172"/>
            <a:ext cx="3101983" cy="77297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26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6"/>
          <p:cNvSpPr txBox="1"/>
          <p:nvPr>
            <p:ph idx="11" type="ftr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6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7"/>
          <p:cNvSpPr txBox="1"/>
          <p:nvPr>
            <p:ph type="title"/>
          </p:nvPr>
        </p:nvSpPr>
        <p:spPr>
          <a:xfrm rot="5400000">
            <a:off x="6810676" y="2779696"/>
            <a:ext cx="4983480" cy="1298608"/>
          </a:xfrm>
          <a:prstGeom prst="rect">
            <a:avLst/>
          </a:prstGeom>
          <a:solidFill>
            <a:schemeClr val="lt1"/>
          </a:solidFill>
          <a:ln cap="sq" cmpd="sng" w="3175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7"/>
          <p:cNvSpPr txBox="1"/>
          <p:nvPr>
            <p:ph idx="1" type="body"/>
          </p:nvPr>
        </p:nvSpPr>
        <p:spPr>
          <a:xfrm rot="5400000">
            <a:off x="2838641" y="329756"/>
            <a:ext cx="4983480" cy="61984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27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7"/>
          <p:cNvSpPr txBox="1"/>
          <p:nvPr>
            <p:ph idx="11" type="ftr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7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 txBox="1"/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cap="sq" cmpd="sng" w="3175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8"/>
          <p:cNvSpPr txBox="1"/>
          <p:nvPr>
            <p:ph idx="1" type="body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18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8"/>
          <p:cNvSpPr txBox="1"/>
          <p:nvPr>
            <p:ph idx="11" type="ftr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8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9"/>
          <p:cNvSpPr txBox="1"/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cap="sq" cmpd="sng" w="3175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9"/>
          <p:cNvSpPr txBox="1"/>
          <p:nvPr>
            <p:ph idx="1" type="body"/>
          </p:nvPr>
        </p:nvSpPr>
        <p:spPr>
          <a:xfrm>
            <a:off x="1581912" y="2638044"/>
            <a:ext cx="4271771" cy="31019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9"/>
          <p:cNvSpPr txBox="1"/>
          <p:nvPr>
            <p:ph idx="2" type="body"/>
          </p:nvPr>
        </p:nvSpPr>
        <p:spPr>
          <a:xfrm>
            <a:off x="6338315" y="2638044"/>
            <a:ext cx="4270247" cy="31019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9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9"/>
          <p:cNvSpPr txBox="1"/>
          <p:nvPr>
            <p:ph idx="11" type="ftr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9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0"/>
          <p:cNvSpPr txBox="1"/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cap="sq" cmpd="sng" w="3175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0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0"/>
          <p:cNvSpPr txBox="1"/>
          <p:nvPr>
            <p:ph idx="11" type="ftr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0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3"/>
          <p:cNvSpPr txBox="1"/>
          <p:nvPr>
            <p:ph idx="11" type="ftr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3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2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6"/>
          <p:cNvSpPr txBox="1"/>
          <p:nvPr>
            <p:ph type="ctr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4040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182875" lIns="274300" spcFirstLastPara="1" rIns="274300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Gill Sans"/>
              <a:buNone/>
              <a:defRPr sz="3800">
                <a:solidFill>
                  <a:srgbClr val="26262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6"/>
          <p:cNvSpPr txBox="1"/>
          <p:nvPr>
            <p:ph idx="1" type="subTitle"/>
          </p:nvPr>
        </p:nvSpPr>
        <p:spPr>
          <a:xfrm>
            <a:off x="2695194" y="4352544"/>
            <a:ext cx="6801612" cy="1239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EFEFE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52" name="Google Shape;52;p16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11" type="ftr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6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1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1"/>
          <p:cNvSpPr txBox="1"/>
          <p:nvPr>
            <p:ph type="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4040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182875" lIns="274300" spcFirstLastPara="1" rIns="274300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Gill Sans"/>
              <a:buNone/>
              <a:defRPr sz="3800">
                <a:solidFill>
                  <a:srgbClr val="26262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1"/>
          <p:cNvSpPr txBox="1"/>
          <p:nvPr>
            <p:ph idx="1" type="body"/>
          </p:nvPr>
        </p:nvSpPr>
        <p:spPr>
          <a:xfrm>
            <a:off x="2695194" y="4352465"/>
            <a:ext cx="6801612" cy="1265082"/>
          </a:xfrm>
          <a:prstGeom prst="rect">
            <a:avLst/>
          </a:prstGeom>
          <a:noFill/>
          <a:ln>
            <a:noFill/>
          </a:ln>
        </p:spPr>
        <p:txBody>
          <a:bodyPr anchorCtr="1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Google Shape;58;p21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1"/>
          <p:cNvSpPr txBox="1"/>
          <p:nvPr>
            <p:ph idx="11" type="ftr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1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2"/>
          <p:cNvSpPr txBox="1"/>
          <p:nvPr>
            <p:ph idx="1" type="body"/>
          </p:nvPr>
        </p:nvSpPr>
        <p:spPr>
          <a:xfrm>
            <a:off x="1583436" y="2313433"/>
            <a:ext cx="4270248" cy="704087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  <a:defRPr b="0" sz="1900" cap="none">
                <a:solidFill>
                  <a:schemeClr val="accent2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  <a:defRPr b="1" sz="19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63" name="Google Shape;63;p22"/>
          <p:cNvSpPr txBox="1"/>
          <p:nvPr>
            <p:ph idx="2" type="body"/>
          </p:nvPr>
        </p:nvSpPr>
        <p:spPr>
          <a:xfrm>
            <a:off x="1583436" y="3143250"/>
            <a:ext cx="4270248" cy="25967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2"/>
          <p:cNvSpPr txBox="1"/>
          <p:nvPr>
            <p:ph idx="3" type="body"/>
          </p:nvPr>
        </p:nvSpPr>
        <p:spPr>
          <a:xfrm>
            <a:off x="6338316" y="3143250"/>
            <a:ext cx="4253484" cy="25967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302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22"/>
          <p:cNvSpPr txBox="1"/>
          <p:nvPr>
            <p:ph idx="4" type="body"/>
          </p:nvPr>
        </p:nvSpPr>
        <p:spPr>
          <a:xfrm>
            <a:off x="6338316" y="2313433"/>
            <a:ext cx="4270248" cy="704087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  <a:defRPr b="0" sz="1900" cap="none">
                <a:solidFill>
                  <a:schemeClr val="accent2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None/>
              <a:defRPr b="1" sz="19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66" name="Google Shape;66;p22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2"/>
          <p:cNvSpPr txBox="1"/>
          <p:nvPr>
            <p:ph idx="11" type="ftr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2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9" name="Google Shape;69;p22"/>
          <p:cNvSpPr txBox="1"/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cap="sq" cmpd="sng" w="3175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24"/>
          <p:cNvSpPr txBox="1"/>
          <p:nvPr>
            <p:ph type="title"/>
          </p:nvPr>
        </p:nvSpPr>
        <p:spPr>
          <a:xfrm>
            <a:off x="804672" y="2243828"/>
            <a:ext cx="4486656" cy="1141497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4040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182875" lIns="182875" spcFirstLastPara="1" rIns="182875" wrap="square" tIns="1828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200"/>
              <a:buFont typeface="Gill Sans"/>
              <a:buNone/>
              <a:defRPr sz="2200">
                <a:solidFill>
                  <a:srgbClr val="26262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4"/>
          <p:cNvSpPr txBox="1"/>
          <p:nvPr>
            <p:ph idx="1" type="body"/>
          </p:nvPr>
        </p:nvSpPr>
        <p:spPr>
          <a:xfrm>
            <a:off x="6736080" y="804672"/>
            <a:ext cx="4815840" cy="5248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92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  <a:defRPr sz="1900"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>
                <a:solidFill>
                  <a:schemeClr val="dk1"/>
                </a:solidFill>
              </a:defRPr>
            </a:lvl2pPr>
            <a:lvl3pPr indent="-3302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>
                <a:solidFill>
                  <a:schemeClr val="dk1"/>
                </a:solidFill>
              </a:defRPr>
            </a:lvl3pPr>
            <a:lvl4pPr indent="-3302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>
                <a:solidFill>
                  <a:schemeClr val="dk1"/>
                </a:solidFill>
              </a:defRPr>
            </a:lvl4pPr>
            <a:lvl5pPr indent="-3302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>
                <a:solidFill>
                  <a:schemeClr val="dk1"/>
                </a:solidFill>
              </a:defRPr>
            </a:lvl5pPr>
            <a:lvl6pPr indent="-3302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  <p:sp>
        <p:nvSpPr>
          <p:cNvPr id="74" name="Google Shape;74;p24"/>
          <p:cNvSpPr txBox="1"/>
          <p:nvPr>
            <p:ph idx="2" type="body"/>
          </p:nvPr>
        </p:nvSpPr>
        <p:spPr>
          <a:xfrm>
            <a:off x="1115568" y="3549918"/>
            <a:ext cx="3794760" cy="2194036"/>
          </a:xfrm>
          <a:prstGeom prst="rect">
            <a:avLst/>
          </a:prstGeom>
          <a:noFill/>
          <a:ln>
            <a:noFill/>
          </a:ln>
        </p:spPr>
        <p:txBody>
          <a:bodyPr anchorCtr="1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500"/>
              <a:buNone/>
              <a:defRPr sz="15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5" name="Google Shape;75;p24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4"/>
          <p:cNvSpPr txBox="1"/>
          <p:nvPr>
            <p:ph idx="11" type="ftr"/>
          </p:nvPr>
        </p:nvSpPr>
        <p:spPr>
          <a:xfrm>
            <a:off x="804672" y="6236208"/>
            <a:ext cx="5167503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4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/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dk1"/>
          </a:solidFill>
          <a:ln cap="sq" cmpd="sng" w="31750">
            <a:solidFill>
              <a:srgbClr val="FEFEFE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800"/>
              <a:buFont typeface="Gill Sans"/>
              <a:buNone/>
              <a:defRPr b="0" i="0" sz="2800" u="none" cap="none" strike="noStrike">
                <a:solidFill>
                  <a:srgbClr val="FEFEFE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5"/>
          <p:cNvSpPr txBox="1"/>
          <p:nvPr>
            <p:ph idx="1" type="body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FEFEFE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-3302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FEFEFE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-3302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FEFEFE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FEFEFE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FEFEFE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2" name="Google Shape;12;p15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3" name="Google Shape;13;p15"/>
          <p:cNvSpPr txBox="1"/>
          <p:nvPr>
            <p:ph idx="11" type="ftr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4" name="Google Shape;14;p15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/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lt1"/>
          </a:solidFill>
          <a:ln cap="sq" cmpd="sng" w="3175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Gill Sans"/>
              <a:buNone/>
              <a:defRPr b="0" i="0" sz="280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14"/>
          <p:cNvSpPr txBox="1"/>
          <p:nvPr>
            <p:ph idx="1" type="body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-3302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-3302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24" name="Google Shape;24;p14"/>
          <p:cNvSpPr txBox="1"/>
          <p:nvPr>
            <p:ph idx="10" type="dt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25" name="Google Shape;25;p14"/>
          <p:cNvSpPr txBox="1"/>
          <p:nvPr>
            <p:ph idx="11" type="ftr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5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26" name="Google Shape;26;p14"/>
          <p:cNvSpPr/>
          <p:nvPr>
            <p:ph idx="12" type="sldNum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411"/>
            </a:srgbClr>
          </a:solidFill>
          <a:ln>
            <a:noFill/>
          </a:ln>
        </p:spPr>
        <p:txBody>
          <a:bodyPr anchorCtr="0" anchor="ctr" bIns="45700" lIns="18275" spcFirstLastPara="1" rIns="1827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Relationship Id="rId4" Type="http://schemas.openxmlformats.org/officeDocument/2006/relationships/image" Target="../media/image1.png"/><Relationship Id="rId5" Type="http://schemas.openxmlformats.org/officeDocument/2006/relationships/image" Target="../media/image15.png"/><Relationship Id="rId6" Type="http://schemas.openxmlformats.org/officeDocument/2006/relationships/hyperlink" Target="https://oregonforests.org/content/forest-type-interactive-map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hyperlink" Target="https://oregonforests.org/FOREST-FACT-BREAK-FOREST-TYPES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png"/><Relationship Id="rId4" Type="http://schemas.openxmlformats.org/officeDocument/2006/relationships/image" Target="../media/image23.png"/><Relationship Id="rId5" Type="http://schemas.openxmlformats.org/officeDocument/2006/relationships/image" Target="../media/image22.png"/><Relationship Id="rId6" Type="http://schemas.openxmlformats.org/officeDocument/2006/relationships/hyperlink" Target="https://jamboard.google.com/d/1EwiaN36lYVKttTVq_xURKGlSqhTTAdHZNqAPDseXMA4/viewer?f=0" TargetMode="External"/><Relationship Id="rId7" Type="http://schemas.openxmlformats.org/officeDocument/2006/relationships/hyperlink" Target="https://oregonforests.org/content/forest-type-interactive-map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8.png"/><Relationship Id="rId4" Type="http://schemas.openxmlformats.org/officeDocument/2006/relationships/image" Target="../media/image21.png"/><Relationship Id="rId5" Type="http://schemas.openxmlformats.org/officeDocument/2006/relationships/image" Target="../media/image30.png"/><Relationship Id="rId6" Type="http://schemas.openxmlformats.org/officeDocument/2006/relationships/image" Target="../media/image34.png"/><Relationship Id="rId7" Type="http://schemas.openxmlformats.org/officeDocument/2006/relationships/image" Target="../media/image2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oregonforests.org/node/21" TargetMode="External"/><Relationship Id="rId4" Type="http://schemas.openxmlformats.org/officeDocument/2006/relationships/image" Target="../media/image32.jpg"/><Relationship Id="rId5" Type="http://schemas.openxmlformats.org/officeDocument/2006/relationships/image" Target="../media/image2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jpg"/><Relationship Id="rId4" Type="http://schemas.openxmlformats.org/officeDocument/2006/relationships/image" Target="../media/image3.jpg"/><Relationship Id="rId5" Type="http://schemas.openxmlformats.org/officeDocument/2006/relationships/image" Target="../media/image4.png"/><Relationship Id="rId6" Type="http://schemas.openxmlformats.org/officeDocument/2006/relationships/image" Target="../media/image2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www.google.com/earth/versions/download-thank-you/" TargetMode="External"/><Relationship Id="rId4" Type="http://schemas.openxmlformats.org/officeDocument/2006/relationships/image" Target="../media/image37.png"/><Relationship Id="rId5" Type="http://schemas.openxmlformats.org/officeDocument/2006/relationships/hyperlink" Target="https://www.youtube.com/watch?v=tf2FfX0cR_M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1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8.jpg"/><Relationship Id="rId4" Type="http://schemas.openxmlformats.org/officeDocument/2006/relationships/image" Target="../media/image26.jpg"/><Relationship Id="rId5" Type="http://schemas.openxmlformats.org/officeDocument/2006/relationships/image" Target="../media/image33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5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6.png"/><Relationship Id="rId4" Type="http://schemas.openxmlformats.org/officeDocument/2006/relationships/hyperlink" Target="https://oregonforests.org/node/21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hyperlink" Target="http://treespnw.forestry.oregonstate.edu/" TargetMode="Externa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1.xml"/><Relationship Id="rId4" Type="http://schemas.openxmlformats.org/officeDocument/2006/relationships/chart" Target="../charts/chart2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3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Relationship Id="rId4" Type="http://schemas.openxmlformats.org/officeDocument/2006/relationships/image" Target="../media/image1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Relationship Id="rId4" Type="http://schemas.openxmlformats.org/officeDocument/2006/relationships/image" Target="../media/image1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"/>
          <p:cNvSpPr txBox="1"/>
          <p:nvPr>
            <p:ph type="ctrTitle"/>
          </p:nvPr>
        </p:nvSpPr>
        <p:spPr>
          <a:xfrm>
            <a:off x="1600200" y="2386744"/>
            <a:ext cx="8991600" cy="164592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40404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182875" lIns="274300" spcFirstLastPara="1" rIns="274300" wrap="square" tIns="1828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Gill Sans"/>
              <a:buNone/>
            </a:pPr>
            <a:r>
              <a:rPr lang="en-US"/>
              <a:t>LaCuKnoS SESSION 1 FOR ELEMENTARY TEACHERS</a:t>
            </a:r>
            <a:endParaRPr/>
          </a:p>
        </p:txBody>
      </p:sp>
      <p:sp>
        <p:nvSpPr>
          <p:cNvPr id="103" name="Google Shape;103;p1"/>
          <p:cNvSpPr txBox="1"/>
          <p:nvPr>
            <p:ph idx="1" type="subTitle"/>
          </p:nvPr>
        </p:nvSpPr>
        <p:spPr>
          <a:xfrm>
            <a:off x="2695194" y="4352544"/>
            <a:ext cx="6801612" cy="1239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Francisca Belart, College of Forestry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Cory Buxton &amp; Diana Crespo, OSU College of Education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0"/>
          <p:cNvSpPr txBox="1"/>
          <p:nvPr>
            <p:ph type="title"/>
          </p:nvPr>
        </p:nvSpPr>
        <p:spPr>
          <a:xfrm>
            <a:off x="685801" y="300842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 sz="3200"/>
              <a:t>LaCuKnoS PRACTICE L2:</a:t>
            </a:r>
            <a:br>
              <a:rPr lang="en-US" sz="3200"/>
            </a:br>
            <a:r>
              <a:rPr lang="en-US" sz="3200"/>
              <a:t>USING TRANSLANGUAGING &amp; MULTIMODALITIES FOR MAKING AND SHARING MEANING</a:t>
            </a:r>
            <a:endParaRPr/>
          </a:p>
        </p:txBody>
      </p:sp>
      <p:sp>
        <p:nvSpPr>
          <p:cNvPr id="186" name="Google Shape;186;p10"/>
          <p:cNvSpPr txBox="1"/>
          <p:nvPr>
            <p:ph idx="1" type="body"/>
          </p:nvPr>
        </p:nvSpPr>
        <p:spPr>
          <a:xfrm>
            <a:off x="685801" y="1891430"/>
            <a:ext cx="7187539" cy="4556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Science learning improves when all students participate in activities that center engagement with each other’s thinking through multimodal representation and communication. 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The LaCuKnoS focus on translanguaging and multimodality highlights a range of visual, multimedia, and kinesthetic modalities that are central to learning and doing science and engineering. 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b="1" lang="en-US" sz="2000"/>
              <a:t>LaCuKnoS Tools for supporting this practice: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b="1" lang="en-US" sz="2000">
                <a:latin typeface="Gill Sans"/>
                <a:ea typeface="Gill Sans"/>
                <a:cs typeface="Gill Sans"/>
                <a:sym typeface="Gill Sans"/>
              </a:rPr>
              <a:t>Multimodal/multilingual talk moves for science discourse (tool L2-1)</a:t>
            </a:r>
            <a:r>
              <a:rPr lang="en-US" sz="2000">
                <a:latin typeface="Gill Sans"/>
                <a:ea typeface="Gill Sans"/>
                <a:cs typeface="Gill Sans"/>
                <a:sym typeface="Gill Sans"/>
              </a:rPr>
              <a:t> 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b="1" lang="en-US" sz="2000"/>
              <a:t>Embodied Concept Mapping Template (tool L2-2)</a:t>
            </a:r>
            <a:r>
              <a:rPr lang="en-US" sz="2000"/>
              <a:t> 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b="1" lang="en-US" sz="2000"/>
              <a:t>Sketch Notes Guide (tool L2-3)</a:t>
            </a:r>
            <a:r>
              <a:rPr lang="en-US" sz="2000"/>
              <a:t> </a:t>
            </a:r>
            <a:endParaRPr/>
          </a:p>
        </p:txBody>
      </p:sp>
      <p:pic>
        <p:nvPicPr>
          <p:cNvPr id="187" name="Google Shape;18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46890" y="1891430"/>
            <a:ext cx="3359309" cy="4356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1"/>
          <p:cNvSpPr txBox="1"/>
          <p:nvPr>
            <p:ph type="title"/>
          </p:nvPr>
        </p:nvSpPr>
        <p:spPr>
          <a:xfrm>
            <a:off x="792679" y="300841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 sz="3200"/>
              <a:t>LaCuKnoS PRACTICE C2:</a:t>
            </a:r>
            <a:br>
              <a:rPr lang="en-US" sz="3200"/>
            </a:br>
            <a:r>
              <a:rPr lang="en-US" sz="3200"/>
              <a:t>ENGAGING FAMILIES TOGETHER IN SCIENCE CO-LEARNING</a:t>
            </a:r>
            <a:endParaRPr/>
          </a:p>
        </p:txBody>
      </p:sp>
      <p:sp>
        <p:nvSpPr>
          <p:cNvPr id="193" name="Google Shape;193;p11"/>
          <p:cNvSpPr txBox="1"/>
          <p:nvPr>
            <p:ph idx="1" type="body"/>
          </p:nvPr>
        </p:nvSpPr>
        <p:spPr>
          <a:xfrm>
            <a:off x="709247" y="1922585"/>
            <a:ext cx="6866905" cy="41991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Family science nights are not new but can be improved.</a:t>
            </a:r>
            <a:endParaRPr/>
          </a:p>
          <a:p>
            <a:pPr indent="-228600" lvl="0" marL="228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Providing activities where students and parents learn together is a promising practice.  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Teacher-parent interactions to support secondary grades students are less common than in elementary education but are no less important. 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b="1" lang="en-US" sz="2000"/>
              <a:t>LaCuKnoS Tools for supporting this practice: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b="1" lang="en-US"/>
              <a:t>Family conversations interview cards (tool C2-1)</a:t>
            </a:r>
            <a:r>
              <a:rPr lang="en-US"/>
              <a:t> 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b="1" lang="en-US"/>
              <a:t>Family science home learning kits (tool C2-2)</a:t>
            </a:r>
            <a:r>
              <a:rPr lang="en-US"/>
              <a:t> 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b="1" lang="en-US"/>
              <a:t>Family science night planning guide (tool C2-3)</a:t>
            </a:r>
            <a:r>
              <a:rPr lang="en-US" sz="1600"/>
              <a:t> – </a:t>
            </a:r>
            <a:r>
              <a:rPr lang="en-US"/>
              <a:t>Coming Soon!</a:t>
            </a:r>
            <a:endParaRPr/>
          </a:p>
        </p:txBody>
      </p:sp>
      <p:pic>
        <p:nvPicPr>
          <p:cNvPr id="194" name="Google Shape;194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20357" y="1638796"/>
            <a:ext cx="3704595" cy="44829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2"/>
          <p:cNvSpPr txBox="1"/>
          <p:nvPr>
            <p:ph type="title"/>
          </p:nvPr>
        </p:nvSpPr>
        <p:spPr>
          <a:xfrm>
            <a:off x="2231136" y="523614"/>
            <a:ext cx="7729728" cy="1188720"/>
          </a:xfrm>
          <a:prstGeom prst="rect">
            <a:avLst/>
          </a:prstGeom>
          <a:solidFill>
            <a:schemeClr val="lt1"/>
          </a:solidFill>
          <a:ln cap="sq" cmpd="sng" w="3175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Gill Sans"/>
              <a:buNone/>
            </a:pPr>
            <a:r>
              <a:rPr lang="en-US"/>
              <a:t>MODEL LESSON: TREE DETECTIVE</a:t>
            </a:r>
            <a:endParaRPr/>
          </a:p>
        </p:txBody>
      </p:sp>
      <p:pic>
        <p:nvPicPr>
          <p:cNvPr id="200" name="Google Shape;200;p1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7730" y="2098431"/>
            <a:ext cx="3930394" cy="4398966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12"/>
          <p:cNvSpPr txBox="1"/>
          <p:nvPr>
            <p:ph idx="2" type="body"/>
          </p:nvPr>
        </p:nvSpPr>
        <p:spPr>
          <a:xfrm>
            <a:off x="6338315" y="2638044"/>
            <a:ext cx="4270247" cy="31019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2800"/>
              <a:t>Reviewing components of the lesson</a:t>
            </a:r>
            <a:endParaRPr sz="2800"/>
          </a:p>
          <a:p>
            <a:pPr indent="-228600" lvl="0" marL="2286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800"/>
              <a:t>Highlighting a LaCuKnoS tool</a:t>
            </a:r>
            <a:endParaRPr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8"/>
          <p:cNvSpPr txBox="1"/>
          <p:nvPr>
            <p:ph idx="4294967295" type="body"/>
          </p:nvPr>
        </p:nvSpPr>
        <p:spPr>
          <a:xfrm>
            <a:off x="0" y="2733675"/>
            <a:ext cx="5541963" cy="2062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</a:pPr>
            <a:r>
              <a:rPr lang="en-US" sz="3200"/>
              <a:t>In Oregon, nearly half of the state is covered in forests.</a:t>
            </a:r>
            <a:endParaRPr/>
          </a:p>
          <a:p>
            <a:pPr indent="-3429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</a:pPr>
            <a:r>
              <a:rPr lang="en-US" sz="3200"/>
              <a:t>Oregon’s forests are among the most diverse in the world.</a:t>
            </a:r>
            <a:endParaRPr/>
          </a:p>
        </p:txBody>
      </p:sp>
      <p:grpSp>
        <p:nvGrpSpPr>
          <p:cNvPr id="208" name="Google Shape;208;p28"/>
          <p:cNvGrpSpPr/>
          <p:nvPr/>
        </p:nvGrpSpPr>
        <p:grpSpPr>
          <a:xfrm>
            <a:off x="6073204" y="2134536"/>
            <a:ext cx="6118796" cy="3984726"/>
            <a:chOff x="3615511" y="907142"/>
            <a:chExt cx="7706851" cy="5043715"/>
          </a:xfrm>
        </p:grpSpPr>
        <p:grpSp>
          <p:nvGrpSpPr>
            <p:cNvPr id="209" name="Google Shape;209;p28"/>
            <p:cNvGrpSpPr/>
            <p:nvPr/>
          </p:nvGrpSpPr>
          <p:grpSpPr>
            <a:xfrm>
              <a:off x="3615511" y="907142"/>
              <a:ext cx="7706851" cy="5043715"/>
              <a:chOff x="3336110" y="907142"/>
              <a:chExt cx="7706851" cy="5043715"/>
            </a:xfrm>
          </p:grpSpPr>
          <p:pic>
            <p:nvPicPr>
              <p:cNvPr id="210" name="Google Shape;210;p28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3866848" y="907143"/>
                <a:ext cx="6724951" cy="504371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A picture containing diagram&#10;&#10;Description automatically generated" id="211" name="Google Shape;211;p28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3961364" y="907142"/>
                <a:ext cx="6563403" cy="489730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12" name="Google Shape;212;p28"/>
              <p:cNvSpPr txBox="1"/>
              <p:nvPr/>
            </p:nvSpPr>
            <p:spPr>
              <a:xfrm>
                <a:off x="4351245" y="5169167"/>
                <a:ext cx="911809" cy="5729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Gran Pass</a:t>
                </a:r>
                <a:endParaRPr/>
              </a:p>
            </p:txBody>
          </p:sp>
          <p:sp>
            <p:nvSpPr>
              <p:cNvPr id="213" name="Google Shape;213;p28"/>
              <p:cNvSpPr txBox="1"/>
              <p:nvPr/>
            </p:nvSpPr>
            <p:spPr>
              <a:xfrm>
                <a:off x="4558748" y="2784898"/>
                <a:ext cx="870900" cy="5729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Corvallis</a:t>
                </a:r>
                <a:endParaRPr/>
              </a:p>
            </p:txBody>
          </p:sp>
          <p:sp>
            <p:nvSpPr>
              <p:cNvPr id="214" name="Google Shape;214;p28"/>
              <p:cNvSpPr txBox="1"/>
              <p:nvPr/>
            </p:nvSpPr>
            <p:spPr>
              <a:xfrm>
                <a:off x="5431950" y="1400812"/>
                <a:ext cx="941289" cy="3525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Portland</a:t>
                </a:r>
                <a:endParaRPr/>
              </a:p>
            </p:txBody>
          </p:sp>
          <p:sp>
            <p:nvSpPr>
              <p:cNvPr id="215" name="Google Shape;215;p28"/>
              <p:cNvSpPr txBox="1"/>
              <p:nvPr/>
            </p:nvSpPr>
            <p:spPr>
              <a:xfrm>
                <a:off x="9235854" y="2384786"/>
                <a:ext cx="810953" cy="5729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Baker City</a:t>
                </a:r>
                <a:endParaRPr/>
              </a:p>
            </p:txBody>
          </p:sp>
          <p:sp>
            <p:nvSpPr>
              <p:cNvPr id="216" name="Google Shape;216;p28"/>
              <p:cNvSpPr txBox="1"/>
              <p:nvPr/>
            </p:nvSpPr>
            <p:spPr>
              <a:xfrm>
                <a:off x="6096001" y="5125595"/>
                <a:ext cx="941288" cy="5729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chemeClr val="dk2"/>
                    </a:solidFill>
                    <a:latin typeface="Arial"/>
                    <a:ea typeface="Arial"/>
                    <a:cs typeface="Arial"/>
                    <a:sym typeface="Arial"/>
                  </a:rPr>
                  <a:t>Klamath Falls</a:t>
                </a:r>
                <a:endParaRPr/>
              </a:p>
            </p:txBody>
          </p:sp>
          <p:sp>
            <p:nvSpPr>
              <p:cNvPr id="217" name="Google Shape;217;p28"/>
              <p:cNvSpPr txBox="1"/>
              <p:nvPr/>
            </p:nvSpPr>
            <p:spPr>
              <a:xfrm>
                <a:off x="3336110" y="5155096"/>
                <a:ext cx="968019" cy="5729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Cave Junction</a:t>
                </a:r>
                <a:endParaRPr/>
              </a:p>
            </p:txBody>
          </p:sp>
          <p:sp>
            <p:nvSpPr>
              <p:cNvPr id="218" name="Google Shape;218;p28"/>
              <p:cNvSpPr txBox="1"/>
              <p:nvPr/>
            </p:nvSpPr>
            <p:spPr>
              <a:xfrm>
                <a:off x="10172059" y="3109575"/>
                <a:ext cx="870902" cy="3525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Ontario</a:t>
                </a:r>
                <a:endParaRPr/>
              </a:p>
            </p:txBody>
          </p:sp>
        </p:grpSp>
        <p:sp>
          <p:nvSpPr>
            <p:cNvPr id="219" name="Google Shape;219;p28"/>
            <p:cNvSpPr/>
            <p:nvPr/>
          </p:nvSpPr>
          <p:spPr>
            <a:xfrm rot="10800000">
              <a:off x="5448120" y="2777736"/>
              <a:ext cx="45719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28"/>
            <p:cNvSpPr/>
            <p:nvPr/>
          </p:nvSpPr>
          <p:spPr>
            <a:xfrm rot="10800000">
              <a:off x="5576218" y="2635204"/>
              <a:ext cx="45719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28"/>
            <p:cNvSpPr/>
            <p:nvPr/>
          </p:nvSpPr>
          <p:spPr>
            <a:xfrm rot="10800000">
              <a:off x="5477995" y="2325520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28"/>
            <p:cNvSpPr/>
            <p:nvPr/>
          </p:nvSpPr>
          <p:spPr>
            <a:xfrm rot="10800000">
              <a:off x="5207674" y="2387160"/>
              <a:ext cx="79577" cy="45719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28"/>
            <p:cNvSpPr/>
            <p:nvPr/>
          </p:nvSpPr>
          <p:spPr>
            <a:xfrm rot="10800000">
              <a:off x="5410255" y="3366919"/>
              <a:ext cx="59207" cy="87483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28"/>
            <p:cNvSpPr/>
            <p:nvPr/>
          </p:nvSpPr>
          <p:spPr>
            <a:xfrm rot="10800000">
              <a:off x="4732923" y="2503321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28"/>
            <p:cNvSpPr/>
            <p:nvPr/>
          </p:nvSpPr>
          <p:spPr>
            <a:xfrm rot="10800000">
              <a:off x="5740466" y="1690519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28"/>
            <p:cNvSpPr/>
            <p:nvPr/>
          </p:nvSpPr>
          <p:spPr>
            <a:xfrm rot="10800000">
              <a:off x="5537258" y="1698986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28"/>
            <p:cNvSpPr/>
            <p:nvPr/>
          </p:nvSpPr>
          <p:spPr>
            <a:xfrm rot="10800000">
              <a:off x="5825136" y="1969918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28"/>
            <p:cNvSpPr/>
            <p:nvPr/>
          </p:nvSpPr>
          <p:spPr>
            <a:xfrm rot="10800000">
              <a:off x="5020790" y="5127999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28"/>
            <p:cNvSpPr/>
            <p:nvPr/>
          </p:nvSpPr>
          <p:spPr>
            <a:xfrm rot="10800000">
              <a:off x="4394246" y="5102596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28"/>
            <p:cNvSpPr/>
            <p:nvPr/>
          </p:nvSpPr>
          <p:spPr>
            <a:xfrm rot="10800000">
              <a:off x="6705660" y="5102598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28"/>
            <p:cNvSpPr/>
            <p:nvPr/>
          </p:nvSpPr>
          <p:spPr>
            <a:xfrm rot="10800000">
              <a:off x="9829863" y="2384789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28"/>
            <p:cNvSpPr/>
            <p:nvPr/>
          </p:nvSpPr>
          <p:spPr>
            <a:xfrm rot="10800000">
              <a:off x="9541996" y="2003789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28"/>
            <p:cNvSpPr/>
            <p:nvPr/>
          </p:nvSpPr>
          <p:spPr>
            <a:xfrm rot="10800000">
              <a:off x="9101734" y="1622786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28"/>
            <p:cNvSpPr/>
            <p:nvPr/>
          </p:nvSpPr>
          <p:spPr>
            <a:xfrm rot="10800000">
              <a:off x="8763060" y="1936047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28"/>
            <p:cNvSpPr/>
            <p:nvPr/>
          </p:nvSpPr>
          <p:spPr>
            <a:xfrm rot="10800000">
              <a:off x="6908853" y="3358452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28"/>
            <p:cNvSpPr/>
            <p:nvPr/>
          </p:nvSpPr>
          <p:spPr>
            <a:xfrm rot="10800000">
              <a:off x="7001990" y="2892787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37" name="Google Shape;237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32915" y="5354651"/>
            <a:ext cx="1536914" cy="11083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8" name="Google Shape;238;p28"/>
          <p:cNvGrpSpPr/>
          <p:nvPr/>
        </p:nvGrpSpPr>
        <p:grpSpPr>
          <a:xfrm>
            <a:off x="5041169" y="6502727"/>
            <a:ext cx="971505" cy="246221"/>
            <a:chOff x="5054656" y="5985211"/>
            <a:chExt cx="971505" cy="246221"/>
          </a:xfrm>
        </p:grpSpPr>
        <p:sp>
          <p:nvSpPr>
            <p:cNvPr id="239" name="Google Shape;239;p28"/>
            <p:cNvSpPr/>
            <p:nvPr/>
          </p:nvSpPr>
          <p:spPr>
            <a:xfrm rot="10800000">
              <a:off x="5054656" y="6076267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28"/>
            <p:cNvSpPr txBox="1"/>
            <p:nvPr/>
          </p:nvSpPr>
          <p:spPr>
            <a:xfrm>
              <a:off x="5128928" y="5985211"/>
              <a:ext cx="897233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Urban forest</a:t>
              </a:r>
              <a:endParaRPr/>
            </a:p>
          </p:txBody>
        </p:sp>
      </p:grpSp>
      <p:sp>
        <p:nvSpPr>
          <p:cNvPr id="241" name="Google Shape;241;p28"/>
          <p:cNvSpPr/>
          <p:nvPr/>
        </p:nvSpPr>
        <p:spPr>
          <a:xfrm>
            <a:off x="362368" y="779041"/>
            <a:ext cx="8339381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OREGON’S FORESTS</a:t>
            </a:r>
            <a:br>
              <a:rPr b="0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b="0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LaCuKnoS LANGUAGE BOOSTER</a:t>
            </a:r>
            <a:endParaRPr/>
          </a:p>
        </p:txBody>
      </p:sp>
      <p:sp>
        <p:nvSpPr>
          <p:cNvPr id="242" name="Google Shape;242;p28"/>
          <p:cNvSpPr/>
          <p:nvPr/>
        </p:nvSpPr>
        <p:spPr>
          <a:xfrm>
            <a:off x="7598960" y="6103070"/>
            <a:ext cx="4265911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sng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https://oregonforests.org/content/forest-type-interactive-map</a:t>
            </a:r>
            <a:endParaRPr b="0" i="0" sz="12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9"/>
          <p:cNvSpPr/>
          <p:nvPr/>
        </p:nvSpPr>
        <p:spPr>
          <a:xfrm>
            <a:off x="362368" y="779041"/>
            <a:ext cx="8339381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FOREST FACT BREAK: FOREST TYPES</a:t>
            </a:r>
            <a:endParaRPr b="0" i="0" sz="3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descr="A car driving through a snowy forest&#10;&#10;Description automatically generated with low confidence" id="249" name="Google Shape;249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14491" y="1700613"/>
            <a:ext cx="6172791" cy="3456762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29"/>
          <p:cNvSpPr/>
          <p:nvPr/>
        </p:nvSpPr>
        <p:spPr>
          <a:xfrm>
            <a:off x="2689880" y="5494186"/>
            <a:ext cx="7269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sng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https://oregonforests.org/FOREST-FACT-BREAK-FOREST-TYPES</a:t>
            </a:r>
            <a:endParaRPr b="0" i="0" sz="24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0"/>
          <p:cNvSpPr/>
          <p:nvPr/>
        </p:nvSpPr>
        <p:spPr>
          <a:xfrm>
            <a:off x="399690" y="611718"/>
            <a:ext cx="9901305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MULTIMODAL/MULTILINGUAL TALK MOVES FOR SCIENCE DISCOURSE (TOOL L2-1) </a:t>
            </a:r>
            <a:endParaRPr b="0" i="0" sz="3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57" name="Google Shape;257;p30"/>
          <p:cNvSpPr/>
          <p:nvPr/>
        </p:nvSpPr>
        <p:spPr>
          <a:xfrm>
            <a:off x="607172" y="2521059"/>
            <a:ext cx="7800848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Listen Carefully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Who can repeat what the video said but in your own words?</a:t>
            </a:r>
            <a:endParaRPr/>
          </a:p>
        </p:txBody>
      </p:sp>
      <p:pic>
        <p:nvPicPr>
          <p:cNvPr id="258" name="Google Shape;25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7389" y="2387208"/>
            <a:ext cx="3178787" cy="1815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1"/>
          <p:cNvSpPr/>
          <p:nvPr/>
        </p:nvSpPr>
        <p:spPr>
          <a:xfrm>
            <a:off x="399690" y="611718"/>
            <a:ext cx="9901305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WHERE ARE YOU NOW?</a:t>
            </a:r>
            <a:endParaRPr b="0" i="0" sz="3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65" name="Google Shape;265;p31"/>
          <p:cNvSpPr txBox="1"/>
          <p:nvPr/>
        </p:nvSpPr>
        <p:spPr>
          <a:xfrm>
            <a:off x="1177068" y="2334995"/>
            <a:ext cx="3544221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Go to Jamboard</a:t>
            </a:r>
            <a:endParaRPr b="1" i="0" sz="28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266" name="Google Shape;266;p31"/>
          <p:cNvGrpSpPr/>
          <p:nvPr/>
        </p:nvGrpSpPr>
        <p:grpSpPr>
          <a:xfrm>
            <a:off x="5662657" y="1842199"/>
            <a:ext cx="6529343" cy="4326130"/>
            <a:chOff x="3615511" y="907142"/>
            <a:chExt cx="7706851" cy="5043715"/>
          </a:xfrm>
        </p:grpSpPr>
        <p:grpSp>
          <p:nvGrpSpPr>
            <p:cNvPr id="267" name="Google Shape;267;p31"/>
            <p:cNvGrpSpPr/>
            <p:nvPr/>
          </p:nvGrpSpPr>
          <p:grpSpPr>
            <a:xfrm>
              <a:off x="3615511" y="907142"/>
              <a:ext cx="7706851" cy="5043715"/>
              <a:chOff x="3336110" y="907142"/>
              <a:chExt cx="7706851" cy="5043715"/>
            </a:xfrm>
          </p:grpSpPr>
          <p:pic>
            <p:nvPicPr>
              <p:cNvPr id="268" name="Google Shape;268;p3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3866848" y="907143"/>
                <a:ext cx="6724951" cy="504371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A picture containing diagram&#10;&#10;Description automatically generated" id="269" name="Google Shape;269;p3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3961364" y="907142"/>
                <a:ext cx="6563403" cy="489730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0" name="Google Shape;270;p31"/>
              <p:cNvSpPr txBox="1"/>
              <p:nvPr/>
            </p:nvSpPr>
            <p:spPr>
              <a:xfrm>
                <a:off x="4351245" y="5169167"/>
                <a:ext cx="911809" cy="5729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Gran Pass</a:t>
                </a:r>
                <a:endParaRPr/>
              </a:p>
            </p:txBody>
          </p:sp>
          <p:sp>
            <p:nvSpPr>
              <p:cNvPr id="271" name="Google Shape;271;p31"/>
              <p:cNvSpPr txBox="1"/>
              <p:nvPr/>
            </p:nvSpPr>
            <p:spPr>
              <a:xfrm>
                <a:off x="4558748" y="2784898"/>
                <a:ext cx="870900" cy="5729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Corvallis</a:t>
                </a:r>
                <a:endParaRPr/>
              </a:p>
            </p:txBody>
          </p:sp>
          <p:sp>
            <p:nvSpPr>
              <p:cNvPr id="272" name="Google Shape;272;p31"/>
              <p:cNvSpPr txBox="1"/>
              <p:nvPr/>
            </p:nvSpPr>
            <p:spPr>
              <a:xfrm>
                <a:off x="5431950" y="1400812"/>
                <a:ext cx="941289" cy="3525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Portland</a:t>
                </a:r>
                <a:endParaRPr/>
              </a:p>
            </p:txBody>
          </p:sp>
          <p:sp>
            <p:nvSpPr>
              <p:cNvPr id="273" name="Google Shape;273;p31"/>
              <p:cNvSpPr txBox="1"/>
              <p:nvPr/>
            </p:nvSpPr>
            <p:spPr>
              <a:xfrm>
                <a:off x="9224562" y="2432878"/>
                <a:ext cx="810953" cy="5729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Baker City</a:t>
                </a:r>
                <a:endParaRPr/>
              </a:p>
            </p:txBody>
          </p:sp>
          <p:sp>
            <p:nvSpPr>
              <p:cNvPr id="274" name="Google Shape;274;p31"/>
              <p:cNvSpPr txBox="1"/>
              <p:nvPr/>
            </p:nvSpPr>
            <p:spPr>
              <a:xfrm>
                <a:off x="6096001" y="5125595"/>
                <a:ext cx="941288" cy="5729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chemeClr val="dk2"/>
                    </a:solidFill>
                    <a:latin typeface="Arial"/>
                    <a:ea typeface="Arial"/>
                    <a:cs typeface="Arial"/>
                    <a:sym typeface="Arial"/>
                  </a:rPr>
                  <a:t>Klamath Falls</a:t>
                </a:r>
                <a:endParaRPr/>
              </a:p>
            </p:txBody>
          </p:sp>
          <p:sp>
            <p:nvSpPr>
              <p:cNvPr id="275" name="Google Shape;275;p31"/>
              <p:cNvSpPr txBox="1"/>
              <p:nvPr/>
            </p:nvSpPr>
            <p:spPr>
              <a:xfrm>
                <a:off x="3336110" y="5155096"/>
                <a:ext cx="968019" cy="5729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Cave Junction</a:t>
                </a:r>
                <a:endParaRPr/>
              </a:p>
            </p:txBody>
          </p:sp>
          <p:sp>
            <p:nvSpPr>
              <p:cNvPr id="276" name="Google Shape;276;p31"/>
              <p:cNvSpPr txBox="1"/>
              <p:nvPr/>
            </p:nvSpPr>
            <p:spPr>
              <a:xfrm>
                <a:off x="10172059" y="3109575"/>
                <a:ext cx="870902" cy="3525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0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Ontario</a:t>
                </a:r>
                <a:endParaRPr/>
              </a:p>
            </p:txBody>
          </p:sp>
        </p:grpSp>
        <p:sp>
          <p:nvSpPr>
            <p:cNvPr id="277" name="Google Shape;277;p31"/>
            <p:cNvSpPr/>
            <p:nvPr/>
          </p:nvSpPr>
          <p:spPr>
            <a:xfrm rot="10800000">
              <a:off x="5448120" y="2777736"/>
              <a:ext cx="45719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31"/>
            <p:cNvSpPr/>
            <p:nvPr/>
          </p:nvSpPr>
          <p:spPr>
            <a:xfrm rot="10800000">
              <a:off x="5576218" y="2635204"/>
              <a:ext cx="45719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31"/>
            <p:cNvSpPr/>
            <p:nvPr/>
          </p:nvSpPr>
          <p:spPr>
            <a:xfrm rot="10800000">
              <a:off x="5477995" y="2325520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31"/>
            <p:cNvSpPr/>
            <p:nvPr/>
          </p:nvSpPr>
          <p:spPr>
            <a:xfrm rot="10800000">
              <a:off x="5207674" y="2387160"/>
              <a:ext cx="79577" cy="45719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31"/>
            <p:cNvSpPr/>
            <p:nvPr/>
          </p:nvSpPr>
          <p:spPr>
            <a:xfrm rot="10800000">
              <a:off x="5410255" y="3366919"/>
              <a:ext cx="59207" cy="87483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31"/>
            <p:cNvSpPr/>
            <p:nvPr/>
          </p:nvSpPr>
          <p:spPr>
            <a:xfrm rot="10800000">
              <a:off x="4732923" y="2503321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31"/>
            <p:cNvSpPr/>
            <p:nvPr/>
          </p:nvSpPr>
          <p:spPr>
            <a:xfrm rot="10800000">
              <a:off x="5740466" y="1690519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31"/>
            <p:cNvSpPr/>
            <p:nvPr/>
          </p:nvSpPr>
          <p:spPr>
            <a:xfrm rot="10800000">
              <a:off x="5537258" y="1698986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31"/>
            <p:cNvSpPr/>
            <p:nvPr/>
          </p:nvSpPr>
          <p:spPr>
            <a:xfrm rot="10800000">
              <a:off x="5825136" y="1969918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31"/>
            <p:cNvSpPr/>
            <p:nvPr/>
          </p:nvSpPr>
          <p:spPr>
            <a:xfrm rot="10800000">
              <a:off x="5020790" y="5127999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31"/>
            <p:cNvSpPr/>
            <p:nvPr/>
          </p:nvSpPr>
          <p:spPr>
            <a:xfrm rot="10800000">
              <a:off x="4394246" y="5102596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31"/>
            <p:cNvSpPr/>
            <p:nvPr/>
          </p:nvSpPr>
          <p:spPr>
            <a:xfrm rot="10800000">
              <a:off x="6705660" y="5102598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31"/>
            <p:cNvSpPr/>
            <p:nvPr/>
          </p:nvSpPr>
          <p:spPr>
            <a:xfrm rot="10800000">
              <a:off x="9829863" y="2384789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31"/>
            <p:cNvSpPr/>
            <p:nvPr/>
          </p:nvSpPr>
          <p:spPr>
            <a:xfrm rot="10800000">
              <a:off x="9541996" y="2003789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31"/>
            <p:cNvSpPr/>
            <p:nvPr/>
          </p:nvSpPr>
          <p:spPr>
            <a:xfrm rot="10800000">
              <a:off x="9101734" y="1622786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31"/>
            <p:cNvSpPr/>
            <p:nvPr/>
          </p:nvSpPr>
          <p:spPr>
            <a:xfrm rot="10800000">
              <a:off x="8763060" y="1936047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31"/>
            <p:cNvSpPr/>
            <p:nvPr/>
          </p:nvSpPr>
          <p:spPr>
            <a:xfrm rot="10800000">
              <a:off x="6908853" y="3358452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31"/>
            <p:cNvSpPr/>
            <p:nvPr/>
          </p:nvSpPr>
          <p:spPr>
            <a:xfrm rot="10800000">
              <a:off x="7001990" y="2892787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95" name="Google Shape;295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51614" y="5016435"/>
            <a:ext cx="1597293" cy="1151894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31"/>
          <p:cNvSpPr txBox="1"/>
          <p:nvPr/>
        </p:nvSpPr>
        <p:spPr>
          <a:xfrm>
            <a:off x="734277" y="2934514"/>
            <a:ext cx="4438124" cy="18616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sng" cap="none" strike="noStrike">
                <a:solidFill>
                  <a:srgbClr val="0070C0"/>
                </a:solidFill>
                <a:latin typeface="Gill Sans"/>
                <a:ea typeface="Gill Sans"/>
                <a:cs typeface="Gill Sans"/>
                <a:sym typeface="Gill Sans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https://jamboard.google.com/d/1EwiaN36lYVKttTVq_xURKGlSqhTTAdHZNqAPDseXMA4/viewer?f=0</a:t>
            </a:r>
            <a:endParaRPr b="0" i="0" sz="2800" u="none" cap="none" strike="noStrike">
              <a:solidFill>
                <a:srgbClr val="0070C0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rgbClr val="0070C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297" name="Google Shape;297;p31"/>
          <p:cNvGrpSpPr/>
          <p:nvPr/>
        </p:nvGrpSpPr>
        <p:grpSpPr>
          <a:xfrm>
            <a:off x="4412415" y="6300641"/>
            <a:ext cx="971505" cy="246221"/>
            <a:chOff x="5054656" y="5985211"/>
            <a:chExt cx="971505" cy="246221"/>
          </a:xfrm>
        </p:grpSpPr>
        <p:sp>
          <p:nvSpPr>
            <p:cNvPr id="298" name="Google Shape;298;p31"/>
            <p:cNvSpPr/>
            <p:nvPr/>
          </p:nvSpPr>
          <p:spPr>
            <a:xfrm rot="10800000">
              <a:off x="5054656" y="6076267"/>
              <a:ext cx="79576" cy="65025"/>
            </a:xfrm>
            <a:prstGeom prst="ellipse">
              <a:avLst/>
            </a:prstGeom>
            <a:solidFill>
              <a:srgbClr val="FF0000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31"/>
            <p:cNvSpPr txBox="1"/>
            <p:nvPr/>
          </p:nvSpPr>
          <p:spPr>
            <a:xfrm>
              <a:off x="5128928" y="5985211"/>
              <a:ext cx="897233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Urban forest</a:t>
              </a:r>
              <a:endParaRPr/>
            </a:p>
          </p:txBody>
        </p:sp>
      </p:grpSp>
      <p:sp>
        <p:nvSpPr>
          <p:cNvPr id="300" name="Google Shape;300;p31"/>
          <p:cNvSpPr/>
          <p:nvPr/>
        </p:nvSpPr>
        <p:spPr>
          <a:xfrm>
            <a:off x="7598960" y="6103070"/>
            <a:ext cx="4265911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sng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https://oregonforests.org/content/forest-type-interactive-map</a:t>
            </a:r>
            <a:endParaRPr b="0" i="0" sz="12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2"/>
          <p:cNvSpPr/>
          <p:nvPr/>
        </p:nvSpPr>
        <p:spPr>
          <a:xfrm>
            <a:off x="399690" y="611718"/>
            <a:ext cx="9901305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MULTIMODAL/MULTILINGUAL TALK MOVES FOR SCIENCE DISCOURSE (TOOL L2-1) </a:t>
            </a:r>
            <a:endParaRPr b="0" i="0" sz="3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07" name="Google Shape;307;p32"/>
          <p:cNvSpPr/>
          <p:nvPr/>
        </p:nvSpPr>
        <p:spPr>
          <a:xfrm>
            <a:off x="607172" y="2196766"/>
            <a:ext cx="7800848" cy="31085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Share, Expand, Clarify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I’m going to wait 10 seconds to give you time to think.</a:t>
            </a:r>
            <a:endParaRPr b="1" i="0" sz="2800" u="sng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determines the forest type typical in each region?</a:t>
            </a:r>
            <a:endParaRPr/>
          </a:p>
        </p:txBody>
      </p:sp>
      <p:sp>
        <p:nvSpPr>
          <p:cNvPr id="308" name="Google Shape;308;p32"/>
          <p:cNvSpPr txBox="1"/>
          <p:nvPr/>
        </p:nvSpPr>
        <p:spPr>
          <a:xfrm>
            <a:off x="4743397" y="5696832"/>
            <a:ext cx="1500387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/>
          </a:p>
        </p:txBody>
      </p:sp>
      <p:pic>
        <p:nvPicPr>
          <p:cNvPr id="309" name="Google Shape;309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86257" y="1879600"/>
            <a:ext cx="2616200" cy="309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Google Shape;315;p33"/>
          <p:cNvPicPr preferRelativeResize="0"/>
          <p:nvPr/>
        </p:nvPicPr>
        <p:blipFill rotWithShape="1">
          <a:blip r:embed="rId3">
            <a:alphaModFix/>
          </a:blip>
          <a:srcRect b="-3" l="2028" r="4000" t="0"/>
          <a:stretch/>
        </p:blipFill>
        <p:spPr>
          <a:xfrm>
            <a:off x="219906" y="416306"/>
            <a:ext cx="3797570" cy="20105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&#10;&#10;Description automatically generated" id="316" name="Google Shape;316;p33"/>
          <p:cNvPicPr preferRelativeResize="0"/>
          <p:nvPr/>
        </p:nvPicPr>
        <p:blipFill rotWithShape="1">
          <a:blip r:embed="rId4">
            <a:alphaModFix/>
          </a:blip>
          <a:srcRect b="14788" l="0" r="1" t="32230"/>
          <a:stretch/>
        </p:blipFill>
        <p:spPr>
          <a:xfrm>
            <a:off x="219906" y="2498003"/>
            <a:ext cx="3794760" cy="2010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23501" y="788263"/>
            <a:ext cx="1767868" cy="41113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and white tree&#10;&#10;Description automatically generated with low confidence" id="318" name="Google Shape;318;p33"/>
          <p:cNvPicPr preferRelativeResize="0"/>
          <p:nvPr/>
        </p:nvPicPr>
        <p:blipFill rotWithShape="1">
          <a:blip r:embed="rId6">
            <a:alphaModFix/>
          </a:blip>
          <a:srcRect b="21949" l="0" r="0" t="7959"/>
          <a:stretch/>
        </p:blipFill>
        <p:spPr>
          <a:xfrm>
            <a:off x="7994326" y="788264"/>
            <a:ext cx="3797984" cy="4111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3"/>
          <p:cNvPicPr preferRelativeResize="0"/>
          <p:nvPr/>
        </p:nvPicPr>
        <p:blipFill rotWithShape="1">
          <a:blip r:embed="rId7">
            <a:alphaModFix/>
          </a:blip>
          <a:srcRect b="30620" l="0" r="1" t="11064"/>
          <a:stretch/>
        </p:blipFill>
        <p:spPr>
          <a:xfrm>
            <a:off x="219906" y="4579709"/>
            <a:ext cx="3788625" cy="2010551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3"/>
          <p:cNvSpPr txBox="1"/>
          <p:nvPr/>
        </p:nvSpPr>
        <p:spPr>
          <a:xfrm>
            <a:off x="5123501" y="5549211"/>
            <a:ext cx="7432234" cy="1041049"/>
          </a:xfrm>
          <a:prstGeom prst="rect">
            <a:avLst/>
          </a:prstGeom>
          <a:solidFill>
            <a:schemeClr val="accent4"/>
          </a:solidFill>
          <a:ln cap="flat" cmpd="sng" w="25400">
            <a:solidFill>
              <a:srgbClr val="5F5F5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TREE DETECTIVE</a:t>
            </a:r>
            <a:br>
              <a:rPr b="0" i="0" lang="en-US" sz="32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b="0" i="0" lang="en-US" sz="32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L</a:t>
            </a:r>
            <a:r>
              <a:rPr lang="en-US"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a</a:t>
            </a:r>
            <a:r>
              <a:rPr b="0" i="0" lang="en-US" sz="32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C</a:t>
            </a:r>
            <a:r>
              <a:rPr lang="en-US"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u</a:t>
            </a:r>
            <a:r>
              <a:rPr b="0" i="0" lang="en-US" sz="32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K</a:t>
            </a:r>
            <a:r>
              <a:rPr lang="en-US"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no</a:t>
            </a:r>
            <a:r>
              <a:rPr b="0" i="0" lang="en-US" sz="32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S SCIENCE INVESTIGATION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4"/>
          <p:cNvSpPr/>
          <p:nvPr/>
        </p:nvSpPr>
        <p:spPr>
          <a:xfrm>
            <a:off x="362368" y="779041"/>
            <a:ext cx="8339381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MATERIALS</a:t>
            </a:r>
            <a:endParaRPr b="0" i="0" sz="3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27" name="Google Shape;327;p34"/>
          <p:cNvSpPr txBox="1"/>
          <p:nvPr/>
        </p:nvSpPr>
        <p:spPr>
          <a:xfrm>
            <a:off x="6096000" y="3985311"/>
            <a:ext cx="5917096" cy="25554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Per club</a:t>
            </a:r>
            <a:endParaRPr/>
          </a:p>
          <a:p>
            <a:pPr indent="-457231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i="0" lang="en-US" sz="33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Map of the study site</a:t>
            </a:r>
            <a:endParaRPr/>
          </a:p>
          <a:p>
            <a:pPr indent="-457231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i="0" lang="en-US" sz="33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Oregon Forest Map</a:t>
            </a:r>
            <a:endParaRPr/>
          </a:p>
          <a:p>
            <a:pPr indent="-457231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i="0" lang="en-US" sz="33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Access to the website Tree’s of Oregon Forest </a:t>
            </a:r>
            <a:r>
              <a:rPr b="0" i="0" lang="en-US" sz="3300" u="none" cap="none" strike="noStrike">
                <a:solidFill>
                  <a:srgbClr val="0070C0"/>
                </a:solidFill>
                <a:latin typeface="Gill Sans"/>
                <a:ea typeface="Gill Sans"/>
                <a:cs typeface="Gill Sans"/>
                <a:sym typeface="Gill Sans"/>
              </a:rPr>
              <a:t>-</a:t>
            </a:r>
            <a:r>
              <a:rPr b="0" i="0" lang="en-US" sz="3300" u="sng" cap="none" strike="noStrike">
                <a:solidFill>
                  <a:srgbClr val="0070C0"/>
                </a:solidFill>
                <a:latin typeface="Gill Sans"/>
                <a:ea typeface="Gill Sans"/>
                <a:cs typeface="Gill Sans"/>
                <a:sym typeface="Gill San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https://oregonforests.org/node/21</a:t>
            </a:r>
            <a:endParaRPr b="0" i="0" sz="3300" u="none" cap="none" strike="noStrike">
              <a:solidFill>
                <a:srgbClr val="0070C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28" name="Google Shape;328;p34"/>
          <p:cNvSpPr/>
          <p:nvPr/>
        </p:nvSpPr>
        <p:spPr>
          <a:xfrm>
            <a:off x="460513" y="1518088"/>
            <a:ext cx="5917200" cy="18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Per small group:</a:t>
            </a:r>
            <a:endParaRPr b="0" i="0" sz="28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Clipboard, marker and pencil</a:t>
            </a:r>
            <a:endParaRPr/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2 Tree Detective identification sheets</a:t>
            </a:r>
            <a:endParaRPr/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3 resealable plastic bags</a:t>
            </a:r>
            <a:endParaRPr/>
          </a:p>
        </p:txBody>
      </p:sp>
      <p:pic>
        <p:nvPicPr>
          <p:cNvPr descr="A picture containing text, sign, booth&#10;&#10;Description automatically generated" id="329" name="Google Shape;329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29350" y="3711730"/>
            <a:ext cx="4341210" cy="2988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1356237">
            <a:off x="9053975" y="1383043"/>
            <a:ext cx="1473317" cy="21272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1" name="Google Shape;331;p34"/>
          <p:cNvGrpSpPr/>
          <p:nvPr/>
        </p:nvGrpSpPr>
        <p:grpSpPr>
          <a:xfrm rot="-1233796">
            <a:off x="9246088" y="1702760"/>
            <a:ext cx="1089090" cy="1487817"/>
            <a:chOff x="8589070" y="873581"/>
            <a:chExt cx="2177771" cy="2555419"/>
          </a:xfrm>
        </p:grpSpPr>
        <p:sp>
          <p:nvSpPr>
            <p:cNvPr id="332" name="Google Shape;332;p34"/>
            <p:cNvSpPr txBox="1"/>
            <p:nvPr/>
          </p:nvSpPr>
          <p:spPr>
            <a:xfrm>
              <a:off x="8589070" y="873581"/>
              <a:ext cx="2177771" cy="2555419"/>
            </a:xfrm>
            <a:prstGeom prst="rect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34"/>
            <p:cNvSpPr/>
            <p:nvPr/>
          </p:nvSpPr>
          <p:spPr>
            <a:xfrm>
              <a:off x="8780680" y="2255630"/>
              <a:ext cx="1794554" cy="1071055"/>
            </a:xfrm>
            <a:prstGeom prst="rect">
              <a:avLst/>
            </a:prstGeom>
            <a:noFill/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34"/>
            <p:cNvSpPr/>
            <p:nvPr/>
          </p:nvSpPr>
          <p:spPr>
            <a:xfrm>
              <a:off x="8780679" y="1082261"/>
              <a:ext cx="1794555" cy="1037699"/>
            </a:xfrm>
            <a:prstGeom prst="rect">
              <a:avLst/>
            </a:prstGeom>
            <a:noFill/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7903573" y="2865008"/>
            <a:ext cx="4206240" cy="315468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"/>
          <p:cNvSpPr txBox="1"/>
          <p:nvPr>
            <p:ph type="title"/>
          </p:nvPr>
        </p:nvSpPr>
        <p:spPr>
          <a:xfrm>
            <a:off x="356667" y="886999"/>
            <a:ext cx="532567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Arial"/>
              <a:buNone/>
            </a:pPr>
            <a:r>
              <a:rPr lang="en-US">
                <a:solidFill>
                  <a:srgbClr val="262626"/>
                </a:solidFill>
              </a:rPr>
              <a:t>WHY AM I PASSIONATE ABOUT FORESTRY?</a:t>
            </a:r>
            <a:endParaRPr>
              <a:solidFill>
                <a:srgbClr val="262626"/>
              </a:solidFill>
            </a:endParaRPr>
          </a:p>
        </p:txBody>
      </p:sp>
      <p:pic>
        <p:nvPicPr>
          <p:cNvPr id="110" name="Google Shape;110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400000">
            <a:off x="5646653" y="648492"/>
            <a:ext cx="3933868" cy="295040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3921"/>
              </a:srgbClr>
            </a:outerShdw>
          </a:effectLst>
        </p:spPr>
      </p:pic>
      <p:pic>
        <p:nvPicPr>
          <p:cNvPr id="111" name="Google Shape;111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9557" y="2943125"/>
            <a:ext cx="5064033" cy="3379598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112" name="Google Shape;112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682350" y="3658650"/>
            <a:ext cx="2165126" cy="28868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5"/>
          <p:cNvSpPr/>
          <p:nvPr/>
        </p:nvSpPr>
        <p:spPr>
          <a:xfrm>
            <a:off x="362368" y="779041"/>
            <a:ext cx="8339381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GET THE MAP OF THE SITE</a:t>
            </a:r>
            <a:endParaRPr/>
          </a:p>
        </p:txBody>
      </p:sp>
      <p:sp>
        <p:nvSpPr>
          <p:cNvPr id="341" name="Google Shape;341;p35"/>
          <p:cNvSpPr txBox="1"/>
          <p:nvPr/>
        </p:nvSpPr>
        <p:spPr>
          <a:xfrm>
            <a:off x="643469" y="1782981"/>
            <a:ext cx="4008384" cy="43939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Download and Install Google Earth Pro </a:t>
            </a:r>
            <a:r>
              <a:rPr b="0" i="0" lang="en-US" sz="2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b="0" i="0" lang="en-US" sz="2800" u="sng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https://www.google.com/earth/versions/download-thank-you/</a:t>
            </a:r>
            <a:r>
              <a:rPr b="0" i="0" lang="en-US" sz="2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creenshot of a video game&#10;&#10;Description automatically generated with medium confidence" id="342" name="Google Shape;342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16350" y="1901728"/>
            <a:ext cx="6840377" cy="4275235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35"/>
          <p:cNvSpPr/>
          <p:nvPr/>
        </p:nvSpPr>
        <p:spPr>
          <a:xfrm>
            <a:off x="5859550" y="6273225"/>
            <a:ext cx="5153975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sng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https://www.youtube.com/watch?v=tf2FfX0cR_M</a:t>
            </a:r>
            <a:endParaRPr b="0" i="0" sz="18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n aerial view of a city&#10;&#10;Description automatically generated with medium confidence" id="348" name="Google Shape;348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0929" y="57162"/>
            <a:ext cx="10647309" cy="6800838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36"/>
          <p:cNvSpPr txBox="1"/>
          <p:nvPr/>
        </p:nvSpPr>
        <p:spPr>
          <a:xfrm>
            <a:off x="5006076" y="3662105"/>
            <a:ext cx="777600" cy="7080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36"/>
          <p:cNvSpPr txBox="1"/>
          <p:nvPr/>
        </p:nvSpPr>
        <p:spPr>
          <a:xfrm>
            <a:off x="5933281" y="2000886"/>
            <a:ext cx="777600" cy="7080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36"/>
          <p:cNvSpPr txBox="1"/>
          <p:nvPr/>
        </p:nvSpPr>
        <p:spPr>
          <a:xfrm>
            <a:off x="5723300" y="3127325"/>
            <a:ext cx="502500" cy="4002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352" name="Google Shape;352;p36"/>
          <p:cNvSpPr txBox="1"/>
          <p:nvPr/>
        </p:nvSpPr>
        <p:spPr>
          <a:xfrm>
            <a:off x="4698642" y="4304189"/>
            <a:ext cx="777600" cy="7080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7"/>
          <p:cNvSpPr txBox="1"/>
          <p:nvPr/>
        </p:nvSpPr>
        <p:spPr>
          <a:xfrm>
            <a:off x="838200" y="48911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PROCEDURE</a:t>
            </a:r>
            <a:endParaRPr/>
          </a:p>
        </p:txBody>
      </p:sp>
      <p:sp>
        <p:nvSpPr>
          <p:cNvPr id="358" name="Google Shape;358;p37"/>
          <p:cNvSpPr txBox="1"/>
          <p:nvPr/>
        </p:nvSpPr>
        <p:spPr>
          <a:xfrm>
            <a:off x="838200" y="1690688"/>
            <a:ext cx="10515600" cy="28835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51435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0" i="0" lang="en-US" sz="28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Take your student to the study site to record observations of trees and to collect leaves and needles. </a:t>
            </a:r>
            <a:endParaRPr b="0" i="0" sz="28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Gill Sans"/>
              <a:ea typeface="Gill Sans"/>
              <a:cs typeface="Gill Sans"/>
              <a:sym typeface="Gill Sans"/>
            </a:endParaRPr>
          </a:p>
          <a:p>
            <a:pPr indent="-51435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0" i="0" lang="en-US" sz="28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Students will choose a tree to study, looking at  the map. The number of the tree is the Tree ID.</a:t>
            </a:r>
            <a:endParaRPr b="0" i="0" sz="28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Gill Sans"/>
              <a:ea typeface="Gill Sans"/>
              <a:cs typeface="Gill Sans"/>
              <a:sym typeface="Gill Sans"/>
            </a:endParaRPr>
          </a:p>
          <a:p>
            <a:pPr indent="-51435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0" i="0" lang="en-US" sz="28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They need to observe the tree and fill out the Tree Identification Sheet with information about that tree. 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" name="Google Shape;363;p38"/>
          <p:cNvGraphicFramePr/>
          <p:nvPr/>
        </p:nvGraphicFramePr>
        <p:xfrm>
          <a:off x="1605768" y="1901232"/>
          <a:ext cx="3000000" cy="3000000"/>
        </p:xfrm>
        <a:graphic>
          <a:graphicData uri="http://schemas.openxmlformats.org/drawingml/2006/table">
            <a:tbl>
              <a:tblPr bandRow="1" firstCol="1" firstRow="1">
                <a:noFill/>
                <a:tableStyleId>{DD67EA6D-DFE2-4525-898C-26D1094E03EF}</a:tableStyleId>
              </a:tblPr>
              <a:tblGrid>
                <a:gridCol w="4061475"/>
                <a:gridCol w="5068625"/>
              </a:tblGrid>
              <a:tr h="45453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50" u="none" cap="none" strike="noStrike"/>
                        <a:t> </a:t>
                      </a:r>
                      <a:endParaRPr sz="12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50" u="none" cap="none" strike="noStrike"/>
                        <a:t> 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 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en-US" sz="1200" u="none" cap="none" strike="noStrike"/>
                      </a:br>
                      <a:r>
                        <a:rPr b="1" lang="en-US" sz="2000" u="none" cap="none" strike="noStrike"/>
                        <a:t>Draw shape of tree</a:t>
                      </a:r>
                      <a:endParaRPr b="1" sz="2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 u="none" cap="none" strike="noStrike"/>
                        <a:t>Draw leaf</a:t>
                      </a:r>
                      <a:endParaRPr sz="20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 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/>
                        <a:t>Broadleaf or needles:</a:t>
                      </a:r>
                      <a:r>
                        <a:rPr lang="en-US" sz="2000" u="sng" cap="none" strike="noStrike"/>
                        <a:t>	                        </a:t>
                      </a:r>
                      <a:endParaRPr sz="2000" u="sng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/>
                        <a:t>Color and texture of the bark/trunk: </a:t>
                      </a:r>
                      <a:r>
                        <a:rPr lang="en-US" sz="2000" u="sng" cap="none" strike="noStrike"/>
                        <a:t>	</a:t>
                      </a:r>
                      <a:endParaRPr sz="20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/>
                        <a:t>Fruit and flowers: </a:t>
                      </a:r>
                      <a:r>
                        <a:rPr lang="en-US" sz="2000" u="sng" cap="none" strike="noStrike"/>
                        <a:t>	</a:t>
                      </a:r>
                      <a:endParaRPr sz="2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525" marB="9525" marR="9525" marL="95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64" name="Google Shape;364;p38"/>
          <p:cNvSpPr/>
          <p:nvPr/>
        </p:nvSpPr>
        <p:spPr>
          <a:xfrm>
            <a:off x="1697080" y="2013194"/>
            <a:ext cx="695599" cy="669046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5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5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Tree ID</a:t>
            </a:r>
            <a:endParaRPr b="0" i="0" sz="1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5" name="Google Shape;365;p38"/>
          <p:cNvSpPr txBox="1"/>
          <p:nvPr/>
        </p:nvSpPr>
        <p:spPr>
          <a:xfrm>
            <a:off x="702833" y="41143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TREE DETECTIVE</a:t>
            </a:r>
            <a:br>
              <a:rPr b="0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b="0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TREE IDENTIFICATION SHEET</a:t>
            </a:r>
            <a:endParaRPr/>
          </a:p>
        </p:txBody>
      </p:sp>
      <p:cxnSp>
        <p:nvCxnSpPr>
          <p:cNvPr id="366" name="Google Shape;366;p38"/>
          <p:cNvCxnSpPr/>
          <p:nvPr/>
        </p:nvCxnSpPr>
        <p:spPr>
          <a:xfrm>
            <a:off x="7804650" y="5637875"/>
            <a:ext cx="2755800" cy="21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67" name="Google Shape;367;p38"/>
          <p:cNvCxnSpPr/>
          <p:nvPr/>
        </p:nvCxnSpPr>
        <p:spPr>
          <a:xfrm>
            <a:off x="9676925" y="5953425"/>
            <a:ext cx="10728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68" name="Google Shape;368;p38"/>
          <p:cNvCxnSpPr/>
          <p:nvPr/>
        </p:nvCxnSpPr>
        <p:spPr>
          <a:xfrm flipH="1" rot="10800000">
            <a:off x="7362875" y="6332150"/>
            <a:ext cx="3197700" cy="42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10fcc3406ff_0_15"/>
          <p:cNvSpPr txBox="1"/>
          <p:nvPr/>
        </p:nvSpPr>
        <p:spPr>
          <a:xfrm>
            <a:off x="702833" y="41143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latin typeface="Gill Sans"/>
                <a:ea typeface="Gill Sans"/>
                <a:cs typeface="Gill Sans"/>
                <a:sym typeface="Gill Sans"/>
              </a:rPr>
              <a:t>THE TREES</a:t>
            </a:r>
            <a:endParaRPr/>
          </a:p>
        </p:txBody>
      </p:sp>
      <p:pic>
        <p:nvPicPr>
          <p:cNvPr id="374" name="Google Shape;374;g10fcc3406ff_0_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88900"/>
            <a:ext cx="3654378" cy="4862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g10fcc3406ff_0_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82850" y="1690825"/>
            <a:ext cx="3369125" cy="448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g10fcc3406ff_0_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20077" y="1843225"/>
            <a:ext cx="3369125" cy="44827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9"/>
          <p:cNvSpPr txBox="1"/>
          <p:nvPr/>
        </p:nvSpPr>
        <p:spPr>
          <a:xfrm>
            <a:off x="838200" y="48911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PROCEDURE</a:t>
            </a:r>
            <a:endParaRPr/>
          </a:p>
        </p:txBody>
      </p:sp>
      <p:sp>
        <p:nvSpPr>
          <p:cNvPr id="382" name="Google Shape;382;p39"/>
          <p:cNvSpPr txBox="1"/>
          <p:nvPr/>
        </p:nvSpPr>
        <p:spPr>
          <a:xfrm>
            <a:off x="838200" y="1690700"/>
            <a:ext cx="10515600" cy="42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527685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0" i="0" lang="en-US" sz="28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Take your student to the study site to record observations of trees and to collect leaves and needles. </a:t>
            </a:r>
            <a:endParaRPr sz="2800"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Gill Sans"/>
              <a:ea typeface="Gill Sans"/>
              <a:cs typeface="Gill Sans"/>
              <a:sym typeface="Gill Sans"/>
            </a:endParaRPr>
          </a:p>
          <a:p>
            <a:pPr indent="-527685" lvl="0" marL="5143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0" i="0" lang="en-US" sz="28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Students will choose a tree to study, looking at  the map. The number of the tree is the Tree ID.</a:t>
            </a:r>
            <a:endParaRPr sz="2800"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Gill Sans"/>
              <a:ea typeface="Gill Sans"/>
              <a:cs typeface="Gill Sans"/>
              <a:sym typeface="Gill Sans"/>
            </a:endParaRPr>
          </a:p>
          <a:p>
            <a:pPr indent="-527685" lvl="0" marL="5143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0" i="0" lang="en-US" sz="28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They need to observe the tree and fill out the Tree Identification Sheet with information about that tree. </a:t>
            </a:r>
            <a:endParaRPr b="0" i="0" sz="28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Gill Sans"/>
              <a:ea typeface="Gill Sans"/>
              <a:cs typeface="Gill Sans"/>
              <a:sym typeface="Gill Sans"/>
            </a:endParaRPr>
          </a:p>
          <a:p>
            <a:pPr indent="-527685" lvl="0" marL="5143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0" i="0" lang="en-US" sz="28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Collect a few leaves or needles from the tree, put them in the bag and add the Tree ID.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10fcc3406ff_0_27"/>
          <p:cNvSpPr txBox="1"/>
          <p:nvPr/>
        </p:nvSpPr>
        <p:spPr>
          <a:xfrm>
            <a:off x="838200" y="489111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latin typeface="Gill Sans"/>
                <a:ea typeface="Gill Sans"/>
                <a:cs typeface="Gill Sans"/>
                <a:sym typeface="Gill Sans"/>
              </a:rPr>
              <a:t>TREE LEAVES</a:t>
            </a:r>
            <a:endParaRPr/>
          </a:p>
        </p:txBody>
      </p:sp>
      <p:pic>
        <p:nvPicPr>
          <p:cNvPr id="388" name="Google Shape;388;g10fcc3406ff_0_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609313" y="-421546"/>
            <a:ext cx="5787875" cy="770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Google Shape;394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86739" y="883650"/>
            <a:ext cx="9558959" cy="5974350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40"/>
          <p:cNvSpPr txBox="1"/>
          <p:nvPr/>
        </p:nvSpPr>
        <p:spPr>
          <a:xfrm>
            <a:off x="246302" y="26574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00" u="sng" cap="none" strike="noStrike">
                <a:solidFill>
                  <a:srgbClr val="0070C0"/>
                </a:solidFill>
                <a:latin typeface="Gill Sans"/>
                <a:ea typeface="Gill Sans"/>
                <a:cs typeface="Gill Sans"/>
                <a:sym typeface="Gill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https://oregonforests.org/node/21</a:t>
            </a:r>
            <a:endParaRPr b="0" i="0" sz="3200" u="none" cap="none" strike="noStrike">
              <a:solidFill>
                <a:srgbClr val="0070C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1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RESOURCES</a:t>
            </a:r>
            <a:endParaRPr/>
          </a:p>
        </p:txBody>
      </p:sp>
      <p:pic>
        <p:nvPicPr>
          <p:cNvPr id="401" name="Google Shape;401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1690688"/>
            <a:ext cx="2897668" cy="435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07013" y="1278190"/>
            <a:ext cx="3648710" cy="4827769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41"/>
          <p:cNvSpPr/>
          <p:nvPr/>
        </p:nvSpPr>
        <p:spPr>
          <a:xfrm>
            <a:off x="7926868" y="2750978"/>
            <a:ext cx="4158452" cy="2677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rPr>
              <a:t>Websites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rPr>
              <a:t>Common Trees of the </a:t>
            </a:r>
            <a:r>
              <a:rPr b="1" lang="en-US" sz="2800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rPr>
              <a:t>P</a:t>
            </a:r>
            <a:r>
              <a:rPr b="1" i="0" lang="en-US" sz="2800" u="none" cap="none" strike="noStrik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rPr>
              <a:t>acific Northwest</a:t>
            </a:r>
            <a:endParaRPr b="0" i="0" sz="28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sng" cap="none" strike="noStrike">
                <a:solidFill>
                  <a:srgbClr val="0070C0"/>
                </a:solidFill>
                <a:latin typeface="Gill Sans"/>
                <a:ea typeface="Gill Sans"/>
                <a:cs typeface="Gill Sans"/>
                <a:sym typeface="Gill San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http://treespnw.forestry.oregonstate.edu/</a:t>
            </a:r>
            <a:endParaRPr b="0" i="0" sz="2800" u="none" cap="none" strike="noStrike">
              <a:solidFill>
                <a:srgbClr val="0070C0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41"/>
          <p:cNvSpPr/>
          <p:nvPr/>
        </p:nvSpPr>
        <p:spPr>
          <a:xfrm>
            <a:off x="4007013" y="1027906"/>
            <a:ext cx="3758130" cy="1236323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41"/>
          <p:cNvSpPr/>
          <p:nvPr/>
        </p:nvSpPr>
        <p:spPr>
          <a:xfrm>
            <a:off x="3952303" y="5211932"/>
            <a:ext cx="3758130" cy="1236323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10fcc3406ff_0_7"/>
          <p:cNvSpPr txBox="1"/>
          <p:nvPr>
            <p:ph idx="4294967295" type="title"/>
          </p:nvPr>
        </p:nvSpPr>
        <p:spPr>
          <a:xfrm>
            <a:off x="2231136" y="523614"/>
            <a:ext cx="7729800" cy="1188600"/>
          </a:xfrm>
          <a:prstGeom prst="rect">
            <a:avLst/>
          </a:prstGeom>
          <a:solidFill>
            <a:schemeClr val="lt1"/>
          </a:solidFill>
          <a:ln cap="sq" cmpd="sng" w="3175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82875" lIns="182875" spcFirstLastPara="1" rIns="182875" wrap="square" tIns="1828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Gill Sans"/>
              <a:buNone/>
            </a:pPr>
            <a:r>
              <a:rPr lang="en-US"/>
              <a:t>MODEL LESSON: IF I WERE A TREE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" name="Google Shape;118;p3"/>
          <p:cNvGraphicFramePr/>
          <p:nvPr/>
        </p:nvGraphicFramePr>
        <p:xfrm>
          <a:off x="752684" y="1416423"/>
          <a:ext cx="5705475" cy="4612058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119" name="Google Shape;119;p3"/>
          <p:cNvSpPr txBox="1"/>
          <p:nvPr/>
        </p:nvSpPr>
        <p:spPr>
          <a:xfrm>
            <a:off x="7076705" y="1690693"/>
            <a:ext cx="4017544" cy="6462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Gill Sans"/>
              <a:buNone/>
            </a:pPr>
            <a:r>
              <a:rPr b="0" i="0" lang="en-US" sz="3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Forest ownership</a:t>
            </a:r>
            <a:endParaRPr b="0" i="0" sz="36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graphicFrame>
        <p:nvGraphicFramePr>
          <p:cNvPr id="120" name="Google Shape;120;p3"/>
          <p:cNvGraphicFramePr/>
          <p:nvPr/>
        </p:nvGraphicFramePr>
        <p:xfrm>
          <a:off x="7076705" y="2583199"/>
          <a:ext cx="4572000" cy="4000500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121" name="Google Shape;121;p3"/>
          <p:cNvSpPr txBox="1"/>
          <p:nvPr/>
        </p:nvSpPr>
        <p:spPr>
          <a:xfrm>
            <a:off x="152400" y="6504801"/>
            <a:ext cx="176289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ill Sans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Source: OFRI, 2017</a:t>
            </a:r>
            <a:endParaRPr b="0" i="0" sz="12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22" name="Google Shape;122;p3"/>
          <p:cNvSpPr txBox="1"/>
          <p:nvPr/>
        </p:nvSpPr>
        <p:spPr>
          <a:xfrm>
            <a:off x="1587843" y="711946"/>
            <a:ext cx="4380009" cy="6462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Gill Sans"/>
              <a:buNone/>
            </a:pPr>
            <a:r>
              <a:rPr b="0" i="0" lang="en-US" sz="3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Forestland in Oregon</a:t>
            </a:r>
            <a:endParaRPr b="0" i="0" sz="36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3"/>
          <p:cNvSpPr/>
          <p:nvPr/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rgbClr val="4472C3">
                  <a:alpha val="81176"/>
                </a:srgbClr>
              </a:gs>
              <a:gs pos="25000">
                <a:srgbClr val="4472C4">
                  <a:alpha val="60000"/>
                </a:srgbClr>
              </a:gs>
              <a:gs pos="94000">
                <a:srgbClr val="323F4F"/>
              </a:gs>
              <a:gs pos="100000">
                <a:srgbClr val="323F4F"/>
              </a:gs>
            </a:gsLst>
            <a:lin ang="42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ill Sans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13"/>
          <p:cNvSpPr txBox="1"/>
          <p:nvPr>
            <p:ph type="title"/>
          </p:nvPr>
        </p:nvSpPr>
        <p:spPr>
          <a:xfrm>
            <a:off x="6093706" y="349403"/>
            <a:ext cx="5207340" cy="145405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REFLECTION QUESTIONS</a:t>
            </a:r>
            <a:endParaRPr/>
          </a:p>
        </p:txBody>
      </p:sp>
      <p:sp>
        <p:nvSpPr>
          <p:cNvPr id="418" name="Google Shape;418;p13"/>
          <p:cNvSpPr txBox="1"/>
          <p:nvPr>
            <p:ph idx="1" type="body"/>
          </p:nvPr>
        </p:nvSpPr>
        <p:spPr>
          <a:xfrm>
            <a:off x="6093704" y="1803454"/>
            <a:ext cx="5704595" cy="44449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400">
                <a:solidFill>
                  <a:srgbClr val="000000"/>
                </a:solidFill>
              </a:rPr>
              <a:t>How did this lesson use language supports to help make and share science meaning?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400">
                <a:solidFill>
                  <a:srgbClr val="000000"/>
                </a:solidFill>
              </a:rPr>
              <a:t>How did this lesson use multimodal and multilingual supports for science learning?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400">
                <a:solidFill>
                  <a:srgbClr val="000000"/>
                </a:solidFill>
              </a:rPr>
              <a:t>What adaptations would you make in order to use this lesson with your students?</a:t>
            </a:r>
            <a:endParaRPr/>
          </a:p>
        </p:txBody>
      </p:sp>
      <p:sp>
        <p:nvSpPr>
          <p:cNvPr id="419" name="Google Shape;419;p13"/>
          <p:cNvSpPr/>
          <p:nvPr/>
        </p:nvSpPr>
        <p:spPr>
          <a:xfrm>
            <a:off x="0" y="738619"/>
            <a:ext cx="5000438" cy="5400962"/>
          </a:xfrm>
          <a:custGeom>
            <a:rect b="b" l="l" r="r" t="t"/>
            <a:pathLst>
              <a:path extrusionOk="0" h="5400962" w="5000438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ill Sans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eveloping Community with Breakout Discussion Groups and Other Group Work -  Center for Learning and Teaching" id="420" name="Google Shape;420;p13"/>
          <p:cNvPicPr preferRelativeResize="0"/>
          <p:nvPr/>
        </p:nvPicPr>
        <p:blipFill rotWithShape="1">
          <a:blip r:embed="rId3">
            <a:alphaModFix/>
          </a:blip>
          <a:srcRect b="0" l="51590" r="6849" t="0"/>
          <a:stretch/>
        </p:blipFill>
        <p:spPr>
          <a:xfrm>
            <a:off x="20" y="907231"/>
            <a:ext cx="4838021" cy="5063738"/>
          </a:xfrm>
          <a:custGeom>
            <a:rect b="b" l="l" r="r" t="t"/>
            <a:pathLst>
              <a:path extrusionOk="0" h="5063738" w="4838041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44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TIMBER HARVEST BY OWNERSHIP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29" name="Google Shape;129;p4"/>
          <p:cNvSpPr txBox="1"/>
          <p:nvPr/>
        </p:nvSpPr>
        <p:spPr>
          <a:xfrm>
            <a:off x="152400" y="6504801"/>
            <a:ext cx="173200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ill Sans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Source: OFRI, 2015</a:t>
            </a:r>
            <a:endParaRPr b="0" i="0" sz="12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graphicFrame>
        <p:nvGraphicFramePr>
          <p:cNvPr id="130" name="Google Shape;130;p4"/>
          <p:cNvGraphicFramePr/>
          <p:nvPr/>
        </p:nvGraphicFramePr>
        <p:xfrm>
          <a:off x="2649071" y="1795087"/>
          <a:ext cx="7686675" cy="4691063"/>
        </p:xfrm>
        <a:graphic>
          <a:graphicData uri="http://schemas.openxmlformats.org/drawingml/2006/chart">
            <c:chart r:id="rId3"/>
          </a:graphicData>
        </a:graphic>
      </p:graphicFrame>
      <p:cxnSp>
        <p:nvCxnSpPr>
          <p:cNvPr id="131" name="Google Shape;131;p4"/>
          <p:cNvCxnSpPr/>
          <p:nvPr/>
        </p:nvCxnSpPr>
        <p:spPr>
          <a:xfrm flipH="1" rot="10800000">
            <a:off x="8668871" y="5540188"/>
            <a:ext cx="457200" cy="152400"/>
          </a:xfrm>
          <a:prstGeom prst="straightConnector1">
            <a:avLst/>
          </a:prstGeom>
          <a:noFill/>
          <a:ln cap="flat" cmpd="sng" w="15875">
            <a:solidFill>
              <a:schemeClr val="accent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32" name="Google Shape;132;p4"/>
          <p:cNvCxnSpPr/>
          <p:nvPr/>
        </p:nvCxnSpPr>
        <p:spPr>
          <a:xfrm>
            <a:off x="8745071" y="5768788"/>
            <a:ext cx="457200" cy="0"/>
          </a:xfrm>
          <a:prstGeom prst="straightConnector1">
            <a:avLst/>
          </a:prstGeom>
          <a:noFill/>
          <a:ln cap="flat" cmpd="sng" w="19050">
            <a:solidFill>
              <a:srgbClr val="92D05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33" name="Google Shape;133;p4"/>
          <p:cNvCxnSpPr/>
          <p:nvPr/>
        </p:nvCxnSpPr>
        <p:spPr>
          <a:xfrm>
            <a:off x="8745071" y="4625788"/>
            <a:ext cx="457200" cy="0"/>
          </a:xfrm>
          <a:prstGeom prst="straightConnector1">
            <a:avLst/>
          </a:prstGeom>
          <a:noFill/>
          <a:ln cap="flat" cmpd="sng" w="158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34" name="Google Shape;134;p4"/>
          <p:cNvSpPr txBox="1"/>
          <p:nvPr/>
        </p:nvSpPr>
        <p:spPr>
          <a:xfrm>
            <a:off x="9202271" y="4443981"/>
            <a:ext cx="53893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63%</a:t>
            </a:r>
            <a:endParaRPr b="0" i="0" sz="16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35" name="Google Shape;135;p4"/>
          <p:cNvSpPr txBox="1"/>
          <p:nvPr/>
        </p:nvSpPr>
        <p:spPr>
          <a:xfrm>
            <a:off x="9182175" y="5277834"/>
            <a:ext cx="53893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15%</a:t>
            </a:r>
            <a:endParaRPr b="0" i="0" sz="16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36" name="Google Shape;136;p4"/>
          <p:cNvSpPr txBox="1"/>
          <p:nvPr/>
        </p:nvSpPr>
        <p:spPr>
          <a:xfrm>
            <a:off x="9202271" y="5616388"/>
            <a:ext cx="53893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12%</a:t>
            </a:r>
            <a:endParaRPr b="0" i="0" sz="16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37" name="Google Shape;137;p4"/>
          <p:cNvSpPr/>
          <p:nvPr/>
        </p:nvSpPr>
        <p:spPr>
          <a:xfrm>
            <a:off x="2973445" y="1848535"/>
            <a:ext cx="374969" cy="19735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38" name="Google Shape;138;p4"/>
          <p:cNvSpPr/>
          <p:nvPr/>
        </p:nvSpPr>
        <p:spPr>
          <a:xfrm>
            <a:off x="2973445" y="2052465"/>
            <a:ext cx="447332" cy="413782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0</a:t>
            </a:r>
            <a:endParaRPr b="0" i="0" sz="16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"/>
          <p:cNvSpPr txBox="1"/>
          <p:nvPr>
            <p:ph type="title"/>
          </p:nvPr>
        </p:nvSpPr>
        <p:spPr>
          <a:xfrm>
            <a:off x="356667" y="886999"/>
            <a:ext cx="5325677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B7B7B"/>
              </a:buClr>
              <a:buSzPts val="44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CAREERS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44" name="Google Shape;14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71411" y="549589"/>
            <a:ext cx="5702727" cy="3806873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5"/>
          <p:cNvSpPr txBox="1"/>
          <p:nvPr/>
        </p:nvSpPr>
        <p:spPr>
          <a:xfrm>
            <a:off x="9205784" y="4356462"/>
            <a:ext cx="2735969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Photo credit: Lynn Ketchum, OSU</a:t>
            </a:r>
            <a:endParaRPr b="0" i="0" sz="11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46" name="Google Shape;146;p5"/>
          <p:cNvSpPr txBox="1"/>
          <p:nvPr/>
        </p:nvSpPr>
        <p:spPr>
          <a:xfrm>
            <a:off x="860161" y="2212562"/>
            <a:ext cx="4318688" cy="47089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Wildlife biologist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Logging crew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Forest engineer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Field forester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Procurement forester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Hydrologist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Wildland firefighter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Seedling nursery manager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Stewardship forester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Recreation manager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Forestry teacher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Forest manager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8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158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158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44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FIRE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3" name="Google Shape;153;p6"/>
          <p:cNvSpPr txBox="1"/>
          <p:nvPr>
            <p:ph idx="1" type="body"/>
          </p:nvPr>
        </p:nvSpPr>
        <p:spPr>
          <a:xfrm>
            <a:off x="712998" y="1853250"/>
            <a:ext cx="7164600" cy="63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It affects all of us, and we all have a role.</a:t>
            </a:r>
            <a:endParaRPr/>
          </a:p>
        </p:txBody>
      </p:sp>
      <p:pic>
        <p:nvPicPr>
          <p:cNvPr id="154" name="Google Shape;154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09953" y="2652541"/>
            <a:ext cx="4909457" cy="3268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6179" y="2652541"/>
            <a:ext cx="5470929" cy="3268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6"/>
          <p:cNvSpPr/>
          <p:nvPr/>
        </p:nvSpPr>
        <p:spPr>
          <a:xfrm>
            <a:off x="713012" y="5957724"/>
            <a:ext cx="845166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ill Sans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Image source: 2020 Oregon Wildfire Spotlight. Oregon Office of Emergency Management</a:t>
            </a:r>
            <a:endParaRPr b="0" i="0" sz="18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44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ES FORESTRY LESSONS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63" name="Google Shape;163;p7"/>
          <p:cNvSpPr txBox="1"/>
          <p:nvPr>
            <p:ph idx="1" type="body"/>
          </p:nvPr>
        </p:nvSpPr>
        <p:spPr>
          <a:xfrm>
            <a:off x="639293" y="2267201"/>
            <a:ext cx="7164600" cy="19340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Char char="•"/>
            </a:pPr>
            <a:r>
              <a:rPr lang="en-US" sz="3600"/>
              <a:t>Tree detective</a:t>
            </a:r>
            <a:endParaRPr/>
          </a:p>
          <a:p>
            <a:pPr indent="-508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None/>
            </a:pPr>
            <a:r>
              <a:t/>
            </a:r>
            <a:endParaRPr sz="3600"/>
          </a:p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Char char="•"/>
            </a:pPr>
            <a:r>
              <a:rPr lang="en-US" sz="3600"/>
              <a:t>Seeds dispersal</a:t>
            </a:r>
            <a:endParaRPr/>
          </a:p>
          <a:p>
            <a:pPr indent="-508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None/>
            </a:pPr>
            <a:r>
              <a:t/>
            </a:r>
            <a:endParaRPr sz="3600"/>
          </a:p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Char char="•"/>
            </a:pPr>
            <a:r>
              <a:rPr lang="en-US" sz="3600"/>
              <a:t>How old is a tree?</a:t>
            </a:r>
            <a:endParaRPr sz="3600"/>
          </a:p>
        </p:txBody>
      </p:sp>
      <p:pic>
        <p:nvPicPr>
          <p:cNvPr descr="https://lh3.googleusercontent.com/DxsFK1cUbQOQjQK5Bu7GE1v2kshOSZOnUZO9DtmCvHBKxFcom4_UYKztCGQu-CzwCwdJAwyyfC-d4ul2GtM6BBA5eG3wbysVdNcs3MOYn19wd7oAb2cuYjuADN1rfQ" id="164" name="Google Shape;164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95240" y="1672535"/>
            <a:ext cx="2295525" cy="22955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5.googleusercontent.com/QGezcT2osjdq_xNOvLLEb5l9M6z5Nb2YKYejb4hCyX3AkpbmpbOivDs3xzlwyYutXpHlXVx8jOW65gTJhSoaGmMvlaGMIclxzfWP3E5ZFsXJbcOaLv4lCguUIa9t1g" id="165" name="Google Shape;165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69011" y="2874637"/>
            <a:ext cx="2434882" cy="3256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"/>
          <p:cNvSpPr txBox="1"/>
          <p:nvPr>
            <p:ph type="title"/>
          </p:nvPr>
        </p:nvSpPr>
        <p:spPr>
          <a:xfrm>
            <a:off x="615950" y="202304"/>
            <a:ext cx="10131425" cy="957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/>
              <a:t>WHY TOOLS, PRACTICES &amp; MODEL LESSONS?</a:t>
            </a:r>
            <a:endParaRPr/>
          </a:p>
        </p:txBody>
      </p:sp>
      <p:sp>
        <p:nvSpPr>
          <p:cNvPr id="171" name="Google Shape;171;p8"/>
          <p:cNvSpPr txBox="1"/>
          <p:nvPr>
            <p:ph idx="1" type="body"/>
          </p:nvPr>
        </p:nvSpPr>
        <p:spPr>
          <a:xfrm>
            <a:off x="285009" y="1248888"/>
            <a:ext cx="6282046" cy="53181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Human learning and progress has largely occurred through the development and use of tools (physical, conceptual and communicative) for solving problems.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Learning to apply new tools and practices can help us to see new possibilities for ourselves.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LaCuKnoS focuses on science and engineering because so many of our modern problems, possible solutions, and living wage jobs are linked to science and technology.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How can we best support our students in applying and expanding the linguistic, cultural, and knowledge-building tools they possess to make sense of the world and their place in it?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We begin by embedding these tools and practices in model lessons. Then, they can be transferred to any other lesson. LaCuKnoS Practice Briefs describe the practices &amp; tools.</a:t>
            </a:r>
            <a:endParaRPr/>
          </a:p>
        </p:txBody>
      </p:sp>
      <p:pic>
        <p:nvPicPr>
          <p:cNvPr id="172" name="Google Shape;172;p8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11129" y="1293085"/>
            <a:ext cx="4865894" cy="2676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11129" y="4199091"/>
            <a:ext cx="4735926" cy="2367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9"/>
          <p:cNvSpPr txBox="1"/>
          <p:nvPr>
            <p:ph type="title"/>
          </p:nvPr>
        </p:nvSpPr>
        <p:spPr>
          <a:xfrm>
            <a:off x="838199" y="114638"/>
            <a:ext cx="10515600" cy="8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/>
              <a:t>THE EVOLVING LaCuKnoS MODEL</a:t>
            </a:r>
            <a:endParaRPr/>
          </a:p>
        </p:txBody>
      </p:sp>
      <p:pic>
        <p:nvPicPr>
          <p:cNvPr id="179" name="Google Shape;17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3800" y="1036150"/>
            <a:ext cx="11084401" cy="550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9"/>
          <p:cNvSpPr/>
          <p:nvPr/>
        </p:nvSpPr>
        <p:spPr>
          <a:xfrm>
            <a:off x="1927800" y="3230350"/>
            <a:ext cx="6217500" cy="32304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ill Sans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rcel">
  <a:themeElements>
    <a:clrScheme name="Parcel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arcel">
  <a:themeElements>
    <a:clrScheme name="Parcel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2022-01-26T04:52:45Z</dcterms:created>
  <dc:creator>Buxton, Cory A</dc:creator>
</cp:coreProperties>
</file>