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5" r:id="rId2"/>
    <p:sldMasterId id="2147483680" r:id="rId3"/>
  </p:sldMasterIdLst>
  <p:notesMasterIdLst>
    <p:notesMasterId r:id="rId2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embeddedFontLst>
    <p:embeddedFont>
      <p:font typeface="Alfa Slab One" pitchFamily="2" charset="77"/>
      <p:regular r:id="rId24"/>
    </p:embeddedFont>
    <p:embeddedFont>
      <p:font typeface="Dosis" pitchFamily="2" charset="77"/>
      <p:regular r:id="rId25"/>
      <p:bold r:id="rId26"/>
    </p:embeddedFont>
    <p:embeddedFont>
      <p:font typeface="Helvetica Neue" panose="02000503000000020004" pitchFamily="2" charset="0"/>
      <p:regular r:id="rId27"/>
      <p:bold r:id="rId28"/>
      <p:italic r:id="rId29"/>
      <p:boldItalic r:id="rId30"/>
    </p:embeddedFont>
    <p:embeddedFont>
      <p:font typeface="Open Sans" panose="020B0606030504020204" pitchFamily="34" charset="0"/>
      <p:regular r:id="rId31"/>
      <p:bold r:id="rId32"/>
      <p:italic r:id="rId33"/>
      <p:boldItalic r:id="rId34"/>
    </p:embeddedFont>
    <p:embeddedFont>
      <p:font typeface="Proxima Nova" panose="02000506030000020004" pitchFamily="2" charset="0"/>
      <p:regular r:id="rId35"/>
      <p:bold r:id="rId36"/>
      <p:italic r:id="rId37"/>
      <p:boldItalic r:id="rId38"/>
    </p:embeddedFont>
    <p:embeddedFont>
      <p:font typeface="Ubuntu" panose="020B0504030602030204" pitchFamily="3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iL7T6sv1v8P8hE0mzTzrpKLfpi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8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customschemas.google.com/relationships/presentationmetadata" Target="meta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8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Cory</a:t>
            </a:r>
            <a:endParaRPr/>
          </a:p>
        </p:txBody>
      </p:sp>
      <p:sp>
        <p:nvSpPr>
          <p:cNvPr id="343" name="Google Shape;3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aeeb3fa435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g2aeeb3fa435_0_20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Cory</a:t>
            </a:r>
            <a:endParaRPr/>
          </a:p>
        </p:txBody>
      </p:sp>
      <p:sp>
        <p:nvSpPr>
          <p:cNvPr id="430" name="Google Shape;430;g2aeeb3fa435_0_20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2aeeb3fa435_0_3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8" name="Google Shape;438;g2aeeb3fa435_0_3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Jay</a:t>
            </a:r>
            <a:endParaRPr/>
          </a:p>
        </p:txBody>
      </p:sp>
      <p:sp>
        <p:nvSpPr>
          <p:cNvPr id="439" name="Google Shape;439;g2aeeb3fa435_0_3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aeeb3fa435_0_4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7" name="Google Shape;447;g2aeeb3fa435_0_4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aeeb3fa435_0_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g2aeeb3fa435_0_5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Felisha</a:t>
            </a:r>
            <a:endParaRPr/>
          </a:p>
        </p:txBody>
      </p:sp>
      <p:sp>
        <p:nvSpPr>
          <p:cNvPr id="455" name="Google Shape;455;g2aeeb3fa435_0_50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aeeb3fa435_0_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g2aeeb3fa435_0_6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4" name="Google Shape;464;g2aeeb3fa435_0_6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aeeb3fa435_0_7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1" name="Google Shape;471;g2aeeb3fa435_0_7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/>
              <a:t>Cory</a:t>
            </a:r>
            <a:endParaRPr/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472" name="Google Shape;472;g2aeeb3fa435_0_7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2aeeb3fa435_0_8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g2aeeb3fa435_0_8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0" name="Google Shape;490;g2aeeb3fa435_0_8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265d601efb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6" name="Google Shape;506;g265d601efb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Cory - the why of schooling/ learning – 3 common answers - to prepare for future learning; to prepare for a job/career; to be a good citizen/ a good human being – applying knowledge to community challenges can support all of these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7" name="Google Shape;507;g265d601efbd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4791693ddd_0_14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g24791693ddd_0_14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524" name="Google Shape;524;g24791693ddd_0_14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24791693ddd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4" name="Google Shape;534;g24791693ddd_0_9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Felisha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5" name="Google Shape;535;g24791693ddd_0_9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Cory</a:t>
            </a:r>
            <a:endParaRPr/>
          </a:p>
        </p:txBody>
      </p:sp>
      <p:sp>
        <p:nvSpPr>
          <p:cNvPr id="349" name="Google Shape;3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Cory</a:t>
            </a:r>
            <a:endParaRPr/>
          </a:p>
        </p:txBody>
      </p:sp>
      <p:sp>
        <p:nvSpPr>
          <p:cNvPr id="356" name="Google Shape;3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afc2be743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g2afc2be743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Cory - the why of schooling/ learning – 3 common answers - to prepare for future learning; to prepare for a job/career; to be a good citizen/ a good human being – applying knowledge to community challenges can support all of these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4" name="Google Shape;364;g2afc2be743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a18be1389a_0_2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Cory</a:t>
            </a:r>
            <a:endParaRPr/>
          </a:p>
        </p:txBody>
      </p:sp>
      <p:sp>
        <p:nvSpPr>
          <p:cNvPr id="380" name="Google Shape;380;g2a18be1389a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aeeb3fa43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g2aeeb3fa43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Francisca</a:t>
            </a:r>
            <a:endParaRPr/>
          </a:p>
        </p:txBody>
      </p:sp>
      <p:sp>
        <p:nvSpPr>
          <p:cNvPr id="392" name="Google Shape;392;g2aeeb3fa435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2aeeb3fa435_0_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Francisca</a:t>
            </a:r>
            <a:endParaRPr/>
          </a:p>
        </p:txBody>
      </p:sp>
      <p:sp>
        <p:nvSpPr>
          <p:cNvPr id="400" name="Google Shape;400;g2aeeb3fa435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aeeb3fa435_0_1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Francisca</a:t>
            </a:r>
            <a:endParaRPr/>
          </a:p>
        </p:txBody>
      </p:sp>
      <p:sp>
        <p:nvSpPr>
          <p:cNvPr id="409" name="Google Shape;409;g2aeeb3fa435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aeeb3fa435_0_1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Francisca</a:t>
            </a:r>
            <a:endParaRPr/>
          </a:p>
        </p:txBody>
      </p:sp>
      <p:sp>
        <p:nvSpPr>
          <p:cNvPr id="419" name="Google Shape;419;g2aeeb3fa435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1db05f8e9e2_1_266"/>
          <p:cNvSpPr txBox="1">
            <a:spLocks noGrp="1"/>
          </p:cNvSpPr>
          <p:nvPr>
            <p:ph type="title" hasCustomPrompt="1"/>
          </p:nvPr>
        </p:nvSpPr>
        <p:spPr>
          <a:xfrm>
            <a:off x="415600" y="1557233"/>
            <a:ext cx="11360700" cy="26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g1db05f8e9e2_1_266"/>
          <p:cNvSpPr txBox="1">
            <a:spLocks noGrp="1"/>
          </p:cNvSpPr>
          <p:nvPr>
            <p:ph type="body" idx="1"/>
          </p:nvPr>
        </p:nvSpPr>
        <p:spPr>
          <a:xfrm>
            <a:off x="415600" y="4299000"/>
            <a:ext cx="11360700" cy="14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g1db05f8e9e2_1_26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db05f8e9e2_1_23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g1db05f8e9e2_1_23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g1db05f8e9e2_1_23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db05f8e9e2_1_24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g1db05f8e9e2_1_24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79" name="Google Shape;79;g1db05f8e9e2_1_241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80" name="Google Shape;80;g1db05f8e9e2_1_24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db05f8e9e2_1_24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g1db05f8e9e2_1_24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db05f8e9e2_1_249"/>
          <p:cNvSpPr txBox="1">
            <a:spLocks noGrp="1"/>
          </p:cNvSpPr>
          <p:nvPr>
            <p:ph type="title"/>
          </p:nvPr>
        </p:nvSpPr>
        <p:spPr>
          <a:xfrm>
            <a:off x="415600" y="8424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86" name="Google Shape;86;g1db05f8e9e2_1_249"/>
          <p:cNvSpPr txBox="1">
            <a:spLocks noGrp="1"/>
          </p:cNvSpPr>
          <p:nvPr>
            <p:ph type="body" idx="1"/>
          </p:nvPr>
        </p:nvSpPr>
        <p:spPr>
          <a:xfrm>
            <a:off x="415600" y="1987833"/>
            <a:ext cx="3744000" cy="41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87" name="Google Shape;87;g1db05f8e9e2_1_24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db05f8e9e2_1_253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578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g1db05f8e9e2_1_25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db05f8e9e2_1_263"/>
          <p:cNvSpPr txBox="1">
            <a:spLocks noGrp="1"/>
          </p:cNvSpPr>
          <p:nvPr>
            <p:ph type="body" idx="1"/>
          </p:nvPr>
        </p:nvSpPr>
        <p:spPr>
          <a:xfrm>
            <a:off x="426000" y="5644967"/>
            <a:ext cx="7998300" cy="7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93" name="Google Shape;93;g1db05f8e9e2_1_26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db05f8e9e2_1_27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a18be1389a_0_263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00" cy="16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g2a18be1389a_0_263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91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5" name="Google Shape;105;g2a18be1389a_0_263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91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6" name="Google Shape;106;g2a18be1389a_0_263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7" name="Google Shape;107;g2a18be1389a_0_263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8" name="Google Shape;108;g2a18be1389a_0_263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8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9" name="Google Shape;109;g2a18be1389a_0_263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8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0" name="Google Shape;110;g2a18be1389a_0_263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g2a18be1389a_0_263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g2a18be1389a_0_263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a18be1389a_0_24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g2a18be1389a_0_24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6" name="Google Shape;116;g2a18be1389a_0_2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g2a18be1389a_0_2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g2a18be1389a_0_2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a18be1389a_0_2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g2a18be1389a_0_2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g2a18be1389a_0_24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g2a18be1389a_0_2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g2a18be1389a_0_2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g2a18be1389a_0_2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wo Content" type="twoObj">
  <p:cSld name="TWO_OBJEC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1db05f8e9e2_1_272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g1db05f8e9e2_1_272"/>
          <p:cNvSpPr txBox="1">
            <a:spLocks noGrp="1"/>
          </p:cNvSpPr>
          <p:nvPr>
            <p:ph type="body" idx="1"/>
          </p:nvPr>
        </p:nvSpPr>
        <p:spPr>
          <a:xfrm>
            <a:off x="818712" y="2222287"/>
            <a:ext cx="51858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g1db05f8e9e2_1_272"/>
          <p:cNvSpPr txBox="1">
            <a:spLocks noGrp="1"/>
          </p:cNvSpPr>
          <p:nvPr>
            <p:ph type="body" idx="2"/>
          </p:nvPr>
        </p:nvSpPr>
        <p:spPr>
          <a:xfrm>
            <a:off x="6187415" y="2222287"/>
            <a:ext cx="51945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g1db05f8e9e2_1_272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g1db05f8e9e2_1_272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g1db05f8e9e2_1_272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1_Two Conten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a18be1389a_0_256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g2a18be1389a_0_256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g2a18be1389a_0_256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4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g2a18be1389a_0_256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g2a18be1389a_0_256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g2a18be1389a_0_256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a18be1389a_0_274"/>
          <p:cNvSpPr/>
          <p:nvPr/>
        </p:nvSpPr>
        <p:spPr>
          <a:xfrm>
            <a:off x="6096000" y="1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" name="Google Shape;135;g2a18be1389a_0_274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6" name="Google Shape;136;g2a18be1389a_0_274"/>
          <p:cNvSpPr txBox="1">
            <a:spLocks noGrp="1"/>
          </p:cNvSpPr>
          <p:nvPr>
            <p:ph type="title"/>
          </p:nvPr>
        </p:nvSpPr>
        <p:spPr>
          <a:xfrm>
            <a:off x="354000" y="1834132"/>
            <a:ext cx="5393700" cy="20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37" name="Google Shape;137;g2a18be1389a_0_274"/>
          <p:cNvSpPr txBox="1">
            <a:spLocks noGrp="1"/>
          </p:cNvSpPr>
          <p:nvPr>
            <p:ph type="subTitle" idx="1"/>
          </p:nvPr>
        </p:nvSpPr>
        <p:spPr>
          <a:xfrm>
            <a:off x="354000" y="3974834"/>
            <a:ext cx="5393700" cy="1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8" name="Google Shape;138;g2a18be1389a_0_274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g2a18be1389a_0_27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a18be1389a_0_28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g2a18be1389a_0_28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g2a18be1389a_0_2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g2a18be1389a_0_2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g2a18be1389a_0_2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a18be1389a_0_28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g2a18be1389a_0_28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9" name="Google Shape;149;g2a18be1389a_0_28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g2a18be1389a_0_2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g2a18be1389a_0_2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a18be1389a_0_29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g2a18be1389a_0_29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5" name="Google Shape;155;g2a18be1389a_0_29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g2a18be1389a_0_29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7" name="Google Shape;157;g2a18be1389a_0_29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g2a18be1389a_0_29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g2a18be1389a_0_29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g2a18be1389a_0_29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a18be1389a_0_30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g2a18be1389a_0_3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g2a18be1389a_0_3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g2a18be1389a_0_3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a18be1389a_0_30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g2a18be1389a_0_30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g2a18be1389a_0_3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a18be1389a_0_3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g2a18be1389a_0_31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73" name="Google Shape;173;g2a18be1389a_0_31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4" name="Google Shape;174;g2a18be1389a_0_3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g2a18be1389a_0_3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g2a18be1389a_0_3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a18be1389a_0_3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g2a18be1389a_0_3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g2a18be1389a_0_3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1" name="Google Shape;181;g2a18be1389a_0_3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g2a18be1389a_0_3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g2a18be1389a_0_3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a18be1389a_0_3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g2a18be1389a_0_325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g2a18be1389a_0_3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g2a18be1389a_0_3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g2a18be1389a_0_3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 1">
  <p:cSld name="1_Two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g27b5c5e4fda_0_467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g27b5c5e4fda_0_467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g27b5c5e4fda_0_467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1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g27b5c5e4fda_0_467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g27b5c5e4fda_0_467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g27b5c5e4fda_0_467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a18be1389a_0_331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g2a18be1389a_0_331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g2a18be1389a_0_3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g2a18be1389a_0_3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g2a18be1389a_0_3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 type="obj">
  <p:cSld name="OBJEC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4791693ddd_0_11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g24791693ddd_0_11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203" name="Google Shape;203;g24791693ddd_0_11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g24791693ddd_0_11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5" name="Google Shape;205;g24791693ddd_0_11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 type="twoObj">
  <p:cSld name="TWO_OBJECTS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4791693ddd_0_109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g24791693ddd_0_109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209" name="Google Shape;209;g24791693ddd_0_109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210" name="Google Shape;210;g24791693ddd_0_109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1" name="Google Shape;211;g24791693ddd_0_109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2" name="Google Shape;212;g24791693ddd_0_109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4C5C64"/>
        </a:soli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4791693ddd_0_981"/>
          <p:cNvSpPr txBox="1">
            <a:spLocks noGrp="1"/>
          </p:cNvSpPr>
          <p:nvPr>
            <p:ph type="ctrTitle"/>
          </p:nvPr>
        </p:nvSpPr>
        <p:spPr>
          <a:xfrm>
            <a:off x="-59433" y="1022167"/>
            <a:ext cx="12251700" cy="3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700"/>
              <a:buFont typeface="Dosis"/>
              <a:buNone/>
              <a:defRPr sz="10700" b="1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900"/>
              <a:buNone/>
              <a:defRPr sz="69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15" name="Google Shape;215;g24791693ddd_0_981"/>
          <p:cNvSpPr txBox="1">
            <a:spLocks noGrp="1"/>
          </p:cNvSpPr>
          <p:nvPr>
            <p:ph type="subTitle" idx="1"/>
          </p:nvPr>
        </p:nvSpPr>
        <p:spPr>
          <a:xfrm>
            <a:off x="415600" y="4368800"/>
            <a:ext cx="11360700" cy="8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Open Sans"/>
              <a:buNone/>
              <a:defRPr sz="35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6" name="Google Shape;216;g24791693ddd_0_98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e">
  <p:cSld name="CUSTOM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4791693ddd_0_985"/>
          <p:cNvSpPr txBox="1">
            <a:spLocks noGrp="1"/>
          </p:cNvSpPr>
          <p:nvPr>
            <p:ph type="title"/>
          </p:nvPr>
        </p:nvSpPr>
        <p:spPr>
          <a:xfrm>
            <a:off x="415600" y="454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5100" b="1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219" name="Google Shape;219;g24791693ddd_0_985"/>
          <p:cNvSpPr txBox="1">
            <a:spLocks noGrp="1"/>
          </p:cNvSpPr>
          <p:nvPr>
            <p:ph type="subTitle" idx="1"/>
          </p:nvPr>
        </p:nvSpPr>
        <p:spPr>
          <a:xfrm>
            <a:off x="2999800" y="809067"/>
            <a:ext cx="6192300" cy="3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20" name="Google Shape;220;g24791693ddd_0_985"/>
          <p:cNvSpPr/>
          <p:nvPr/>
        </p:nvSpPr>
        <p:spPr>
          <a:xfrm>
            <a:off x="11291300" y="203133"/>
            <a:ext cx="606000" cy="4872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g24791693ddd_0_985"/>
          <p:cNvSpPr/>
          <p:nvPr/>
        </p:nvSpPr>
        <p:spPr>
          <a:xfrm>
            <a:off x="11291300" y="690267"/>
            <a:ext cx="606000" cy="1188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g24791693ddd_0_985"/>
          <p:cNvSpPr txBox="1">
            <a:spLocks noGrp="1"/>
          </p:cNvSpPr>
          <p:nvPr>
            <p:ph type="sldNum" idx="12"/>
          </p:nvPr>
        </p:nvSpPr>
        <p:spPr>
          <a:xfrm>
            <a:off x="11228512" y="1843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3" name="Google Shape;223;g24791693ddd_0_985"/>
          <p:cNvSpPr txBox="1"/>
          <p:nvPr/>
        </p:nvSpPr>
        <p:spPr>
          <a:xfrm>
            <a:off x="9092500" y="6286533"/>
            <a:ext cx="2982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freegoogleslidestemplates.com</a:t>
            </a:r>
            <a:endParaRPr sz="1300" b="0" i="0" u="none" strike="noStrike" cap="none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24" name="Google Shape;224;g24791693ddd_0_985"/>
          <p:cNvGrpSpPr/>
          <p:nvPr/>
        </p:nvGrpSpPr>
        <p:grpSpPr>
          <a:xfrm>
            <a:off x="263960" y="6244345"/>
            <a:ext cx="396255" cy="487210"/>
            <a:chOff x="2149550" y="2870305"/>
            <a:chExt cx="378395" cy="465250"/>
          </a:xfrm>
        </p:grpSpPr>
        <p:sp>
          <p:nvSpPr>
            <p:cNvPr id="225" name="Google Shape;225;g24791693ddd_0_985"/>
            <p:cNvSpPr/>
            <p:nvPr/>
          </p:nvSpPr>
          <p:spPr>
            <a:xfrm>
              <a:off x="2149569" y="2870305"/>
              <a:ext cx="378375" cy="46525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9786" y="4479"/>
                  </a:moveTo>
                  <a:cubicBezTo>
                    <a:pt x="9957" y="4549"/>
                    <a:pt x="9915" y="4653"/>
                    <a:pt x="10000" y="4792"/>
                  </a:cubicBezTo>
                  <a:lnTo>
                    <a:pt x="10000" y="9236"/>
                  </a:lnTo>
                  <a:cubicBezTo>
                    <a:pt x="10000" y="9653"/>
                    <a:pt x="9573" y="10000"/>
                    <a:pt x="9060" y="10000"/>
                  </a:cubicBezTo>
                  <a:lnTo>
                    <a:pt x="940" y="10000"/>
                  </a:lnTo>
                  <a:cubicBezTo>
                    <a:pt x="342" y="10000"/>
                    <a:pt x="0" y="9653"/>
                    <a:pt x="0" y="9236"/>
                  </a:cubicBezTo>
                  <a:lnTo>
                    <a:pt x="0" y="694"/>
                  </a:lnTo>
                  <a:cubicBezTo>
                    <a:pt x="0" y="278"/>
                    <a:pt x="342" y="0"/>
                    <a:pt x="855" y="0"/>
                  </a:cubicBezTo>
                  <a:lnTo>
                    <a:pt x="7009" y="0"/>
                  </a:lnTo>
                  <a:cubicBezTo>
                    <a:pt x="7179" y="139"/>
                    <a:pt x="7179" y="417"/>
                    <a:pt x="7179" y="625"/>
                  </a:cubicBezTo>
                  <a:lnTo>
                    <a:pt x="7179" y="2222"/>
                  </a:lnTo>
                  <a:cubicBezTo>
                    <a:pt x="7179" y="2431"/>
                    <a:pt x="7436" y="2569"/>
                    <a:pt x="7521" y="2708"/>
                  </a:cubicBezTo>
                  <a:cubicBezTo>
                    <a:pt x="8120" y="3125"/>
                    <a:pt x="8632" y="3542"/>
                    <a:pt x="9145" y="3958"/>
                  </a:cubicBezTo>
                  <a:cubicBezTo>
                    <a:pt x="9231" y="4097"/>
                    <a:pt x="9334" y="4062"/>
                    <a:pt x="9632" y="4312"/>
                  </a:cubicBezTo>
                </a:path>
              </a:pathLst>
            </a:custGeom>
            <a:solidFill>
              <a:srgbClr val="F7B600"/>
            </a:solidFill>
            <a:ln w="12700" cap="flat" cmpd="sng">
              <a:solidFill>
                <a:srgbClr val="FFC92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g24791693ddd_0_985"/>
            <p:cNvSpPr/>
            <p:nvPr/>
          </p:nvSpPr>
          <p:spPr>
            <a:xfrm>
              <a:off x="2414965" y="2870305"/>
              <a:ext cx="112980" cy="125770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0" y="34"/>
                  </a:moveTo>
                  <a:cubicBezTo>
                    <a:pt x="0" y="23"/>
                    <a:pt x="0" y="11"/>
                    <a:pt x="0" y="0"/>
                  </a:cubicBezTo>
                  <a:cubicBezTo>
                    <a:pt x="12" y="11"/>
                    <a:pt x="24" y="22"/>
                    <a:pt x="35" y="34"/>
                  </a:cubicBezTo>
                  <a:cubicBezTo>
                    <a:pt x="33" y="36"/>
                    <a:pt x="32" y="36"/>
                    <a:pt x="30" y="36"/>
                  </a:cubicBezTo>
                  <a:cubicBezTo>
                    <a:pt x="20" y="36"/>
                    <a:pt x="10" y="39"/>
                    <a:pt x="0" y="34"/>
                  </a:cubicBezTo>
                  <a:close/>
                </a:path>
              </a:pathLst>
            </a:custGeom>
            <a:solidFill>
              <a:srgbClr val="FEE068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g24791693ddd_0_985"/>
            <p:cNvSpPr/>
            <p:nvPr/>
          </p:nvSpPr>
          <p:spPr>
            <a:xfrm>
              <a:off x="2414965" y="2980088"/>
              <a:ext cx="112975" cy="112975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0" y="0"/>
                  </a:moveTo>
                  <a:lnTo>
                    <a:pt x="10000" y="0"/>
                  </a:lnTo>
                  <a:lnTo>
                    <a:pt x="10000" y="10000"/>
                  </a:lnTo>
                  <a:cubicBezTo>
                    <a:pt x="9362" y="9057"/>
                    <a:pt x="1457" y="1924"/>
                    <a:pt x="0" y="0"/>
                  </a:cubicBezTo>
                  <a:close/>
                </a:path>
              </a:pathLst>
            </a:custGeom>
            <a:solidFill>
              <a:srgbClr val="D59D00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g24791693ddd_0_985"/>
            <p:cNvSpPr/>
            <p:nvPr/>
          </p:nvSpPr>
          <p:spPr>
            <a:xfrm>
              <a:off x="2149550" y="3036900"/>
              <a:ext cx="378300" cy="2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Calibri"/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FGST</a:t>
              </a:r>
              <a:endParaRPr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Right">
  <p:cSld name="CUSTOM_1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4791693ddd_0_997"/>
          <p:cNvSpPr txBox="1">
            <a:spLocks noGrp="1"/>
          </p:cNvSpPr>
          <p:nvPr>
            <p:ph type="title"/>
          </p:nvPr>
        </p:nvSpPr>
        <p:spPr>
          <a:xfrm>
            <a:off x="6084000" y="45467"/>
            <a:ext cx="52071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5100" b="1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231" name="Google Shape;231;g24791693ddd_0_997"/>
          <p:cNvSpPr txBox="1">
            <a:spLocks noGrp="1"/>
          </p:cNvSpPr>
          <p:nvPr>
            <p:ph type="subTitle" idx="1"/>
          </p:nvPr>
        </p:nvSpPr>
        <p:spPr>
          <a:xfrm>
            <a:off x="6084200" y="809067"/>
            <a:ext cx="5207100" cy="3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32" name="Google Shape;232;g24791693ddd_0_997"/>
          <p:cNvSpPr/>
          <p:nvPr/>
        </p:nvSpPr>
        <p:spPr>
          <a:xfrm>
            <a:off x="11291300" y="203133"/>
            <a:ext cx="606000" cy="4872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g24791693ddd_0_997"/>
          <p:cNvSpPr/>
          <p:nvPr/>
        </p:nvSpPr>
        <p:spPr>
          <a:xfrm>
            <a:off x="11291300" y="690267"/>
            <a:ext cx="606000" cy="1188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g24791693ddd_0_997"/>
          <p:cNvSpPr txBox="1">
            <a:spLocks noGrp="1"/>
          </p:cNvSpPr>
          <p:nvPr>
            <p:ph type="sldNum" idx="12"/>
          </p:nvPr>
        </p:nvSpPr>
        <p:spPr>
          <a:xfrm>
            <a:off x="11228512" y="1843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5" name="Google Shape;235;g24791693ddd_0_997"/>
          <p:cNvSpPr txBox="1"/>
          <p:nvPr/>
        </p:nvSpPr>
        <p:spPr>
          <a:xfrm>
            <a:off x="9092500" y="6286533"/>
            <a:ext cx="2982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freegoogleslidestemplates.com</a:t>
            </a:r>
            <a:endParaRPr sz="1300" b="0" i="0" u="none" strike="noStrike" cap="none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36" name="Google Shape;236;g24791693ddd_0_997"/>
          <p:cNvGrpSpPr/>
          <p:nvPr/>
        </p:nvGrpSpPr>
        <p:grpSpPr>
          <a:xfrm>
            <a:off x="263960" y="6244345"/>
            <a:ext cx="396255" cy="487210"/>
            <a:chOff x="2149550" y="2870305"/>
            <a:chExt cx="378395" cy="465250"/>
          </a:xfrm>
        </p:grpSpPr>
        <p:sp>
          <p:nvSpPr>
            <p:cNvPr id="237" name="Google Shape;237;g24791693ddd_0_997"/>
            <p:cNvSpPr/>
            <p:nvPr/>
          </p:nvSpPr>
          <p:spPr>
            <a:xfrm>
              <a:off x="2149569" y="2870305"/>
              <a:ext cx="378375" cy="46525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9786" y="4479"/>
                  </a:moveTo>
                  <a:cubicBezTo>
                    <a:pt x="9957" y="4549"/>
                    <a:pt x="9915" y="4653"/>
                    <a:pt x="10000" y="4792"/>
                  </a:cubicBezTo>
                  <a:lnTo>
                    <a:pt x="10000" y="9236"/>
                  </a:lnTo>
                  <a:cubicBezTo>
                    <a:pt x="10000" y="9653"/>
                    <a:pt x="9573" y="10000"/>
                    <a:pt x="9060" y="10000"/>
                  </a:cubicBezTo>
                  <a:lnTo>
                    <a:pt x="940" y="10000"/>
                  </a:lnTo>
                  <a:cubicBezTo>
                    <a:pt x="342" y="10000"/>
                    <a:pt x="0" y="9653"/>
                    <a:pt x="0" y="9236"/>
                  </a:cubicBezTo>
                  <a:lnTo>
                    <a:pt x="0" y="694"/>
                  </a:lnTo>
                  <a:cubicBezTo>
                    <a:pt x="0" y="278"/>
                    <a:pt x="342" y="0"/>
                    <a:pt x="855" y="0"/>
                  </a:cubicBezTo>
                  <a:lnTo>
                    <a:pt x="7009" y="0"/>
                  </a:lnTo>
                  <a:cubicBezTo>
                    <a:pt x="7179" y="139"/>
                    <a:pt x="7179" y="417"/>
                    <a:pt x="7179" y="625"/>
                  </a:cubicBezTo>
                  <a:lnTo>
                    <a:pt x="7179" y="2222"/>
                  </a:lnTo>
                  <a:cubicBezTo>
                    <a:pt x="7179" y="2431"/>
                    <a:pt x="7436" y="2569"/>
                    <a:pt x="7521" y="2708"/>
                  </a:cubicBezTo>
                  <a:cubicBezTo>
                    <a:pt x="8120" y="3125"/>
                    <a:pt x="8632" y="3542"/>
                    <a:pt x="9145" y="3958"/>
                  </a:cubicBezTo>
                  <a:cubicBezTo>
                    <a:pt x="9231" y="4097"/>
                    <a:pt x="9334" y="4062"/>
                    <a:pt x="9632" y="4312"/>
                  </a:cubicBezTo>
                </a:path>
              </a:pathLst>
            </a:custGeom>
            <a:solidFill>
              <a:srgbClr val="F7B600"/>
            </a:solidFill>
            <a:ln w="12700" cap="flat" cmpd="sng">
              <a:solidFill>
                <a:srgbClr val="FFC92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g24791693ddd_0_997"/>
            <p:cNvSpPr/>
            <p:nvPr/>
          </p:nvSpPr>
          <p:spPr>
            <a:xfrm>
              <a:off x="2414965" y="2870305"/>
              <a:ext cx="112980" cy="125770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0" y="34"/>
                  </a:moveTo>
                  <a:cubicBezTo>
                    <a:pt x="0" y="23"/>
                    <a:pt x="0" y="11"/>
                    <a:pt x="0" y="0"/>
                  </a:cubicBezTo>
                  <a:cubicBezTo>
                    <a:pt x="12" y="11"/>
                    <a:pt x="24" y="22"/>
                    <a:pt x="35" y="34"/>
                  </a:cubicBezTo>
                  <a:cubicBezTo>
                    <a:pt x="33" y="36"/>
                    <a:pt x="32" y="36"/>
                    <a:pt x="30" y="36"/>
                  </a:cubicBezTo>
                  <a:cubicBezTo>
                    <a:pt x="20" y="36"/>
                    <a:pt x="10" y="39"/>
                    <a:pt x="0" y="34"/>
                  </a:cubicBezTo>
                  <a:close/>
                </a:path>
              </a:pathLst>
            </a:custGeom>
            <a:solidFill>
              <a:srgbClr val="FEE068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g24791693ddd_0_997"/>
            <p:cNvSpPr/>
            <p:nvPr/>
          </p:nvSpPr>
          <p:spPr>
            <a:xfrm>
              <a:off x="2414965" y="2980088"/>
              <a:ext cx="112975" cy="112975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0" y="0"/>
                  </a:moveTo>
                  <a:lnTo>
                    <a:pt x="10000" y="0"/>
                  </a:lnTo>
                  <a:lnTo>
                    <a:pt x="10000" y="10000"/>
                  </a:lnTo>
                  <a:cubicBezTo>
                    <a:pt x="9362" y="9057"/>
                    <a:pt x="1457" y="1924"/>
                    <a:pt x="0" y="0"/>
                  </a:cubicBezTo>
                  <a:close/>
                </a:path>
              </a:pathLst>
            </a:custGeom>
            <a:solidFill>
              <a:srgbClr val="D59D00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g24791693ddd_0_997"/>
            <p:cNvSpPr/>
            <p:nvPr/>
          </p:nvSpPr>
          <p:spPr>
            <a:xfrm>
              <a:off x="2149550" y="3036900"/>
              <a:ext cx="378300" cy="2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Calibri"/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FGST</a:t>
              </a:r>
              <a:endParaRPr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4791693ddd_0_1009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None/>
              <a:defRPr sz="6800" b="1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>
            <a:endParaRPr/>
          </a:p>
        </p:txBody>
      </p:sp>
      <p:sp>
        <p:nvSpPr>
          <p:cNvPr id="243" name="Google Shape;243;g24791693ddd_0_1009"/>
          <p:cNvSpPr/>
          <p:nvPr/>
        </p:nvSpPr>
        <p:spPr>
          <a:xfrm>
            <a:off x="11291300" y="203133"/>
            <a:ext cx="606000" cy="4872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g24791693ddd_0_1009"/>
          <p:cNvSpPr/>
          <p:nvPr/>
        </p:nvSpPr>
        <p:spPr>
          <a:xfrm>
            <a:off x="11291300" y="690267"/>
            <a:ext cx="606000" cy="1188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24791693ddd_0_1009"/>
          <p:cNvSpPr txBox="1">
            <a:spLocks noGrp="1"/>
          </p:cNvSpPr>
          <p:nvPr>
            <p:ph type="sldNum" idx="12"/>
          </p:nvPr>
        </p:nvSpPr>
        <p:spPr>
          <a:xfrm>
            <a:off x="11228512" y="1843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6" name="Google Shape;246;g24791693ddd_0_1009"/>
          <p:cNvSpPr txBox="1"/>
          <p:nvPr/>
        </p:nvSpPr>
        <p:spPr>
          <a:xfrm>
            <a:off x="9092500" y="6286533"/>
            <a:ext cx="2982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freegoogleslidestemplates.com</a:t>
            </a:r>
            <a:endParaRPr sz="1300" b="0" i="0" u="none" strike="noStrike" cap="none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47" name="Google Shape;247;g24791693ddd_0_1009"/>
          <p:cNvGrpSpPr/>
          <p:nvPr/>
        </p:nvGrpSpPr>
        <p:grpSpPr>
          <a:xfrm>
            <a:off x="263960" y="6244345"/>
            <a:ext cx="396255" cy="487210"/>
            <a:chOff x="2149550" y="2870305"/>
            <a:chExt cx="378395" cy="465250"/>
          </a:xfrm>
        </p:grpSpPr>
        <p:sp>
          <p:nvSpPr>
            <p:cNvPr id="248" name="Google Shape;248;g24791693ddd_0_1009"/>
            <p:cNvSpPr/>
            <p:nvPr/>
          </p:nvSpPr>
          <p:spPr>
            <a:xfrm>
              <a:off x="2149569" y="2870305"/>
              <a:ext cx="378375" cy="46525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9786" y="4479"/>
                  </a:moveTo>
                  <a:cubicBezTo>
                    <a:pt x="9957" y="4549"/>
                    <a:pt x="9915" y="4653"/>
                    <a:pt x="10000" y="4792"/>
                  </a:cubicBezTo>
                  <a:lnTo>
                    <a:pt x="10000" y="9236"/>
                  </a:lnTo>
                  <a:cubicBezTo>
                    <a:pt x="10000" y="9653"/>
                    <a:pt x="9573" y="10000"/>
                    <a:pt x="9060" y="10000"/>
                  </a:cubicBezTo>
                  <a:lnTo>
                    <a:pt x="940" y="10000"/>
                  </a:lnTo>
                  <a:cubicBezTo>
                    <a:pt x="342" y="10000"/>
                    <a:pt x="0" y="9653"/>
                    <a:pt x="0" y="9236"/>
                  </a:cubicBezTo>
                  <a:lnTo>
                    <a:pt x="0" y="694"/>
                  </a:lnTo>
                  <a:cubicBezTo>
                    <a:pt x="0" y="278"/>
                    <a:pt x="342" y="0"/>
                    <a:pt x="855" y="0"/>
                  </a:cubicBezTo>
                  <a:lnTo>
                    <a:pt x="7009" y="0"/>
                  </a:lnTo>
                  <a:cubicBezTo>
                    <a:pt x="7179" y="139"/>
                    <a:pt x="7179" y="417"/>
                    <a:pt x="7179" y="625"/>
                  </a:cubicBezTo>
                  <a:lnTo>
                    <a:pt x="7179" y="2222"/>
                  </a:lnTo>
                  <a:cubicBezTo>
                    <a:pt x="7179" y="2431"/>
                    <a:pt x="7436" y="2569"/>
                    <a:pt x="7521" y="2708"/>
                  </a:cubicBezTo>
                  <a:cubicBezTo>
                    <a:pt x="8120" y="3125"/>
                    <a:pt x="8632" y="3542"/>
                    <a:pt x="9145" y="3958"/>
                  </a:cubicBezTo>
                  <a:cubicBezTo>
                    <a:pt x="9231" y="4097"/>
                    <a:pt x="9334" y="4062"/>
                    <a:pt x="9632" y="4312"/>
                  </a:cubicBezTo>
                </a:path>
              </a:pathLst>
            </a:custGeom>
            <a:solidFill>
              <a:srgbClr val="F7B600"/>
            </a:solidFill>
            <a:ln w="12700" cap="flat" cmpd="sng">
              <a:solidFill>
                <a:srgbClr val="FFC92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g24791693ddd_0_1009"/>
            <p:cNvSpPr/>
            <p:nvPr/>
          </p:nvSpPr>
          <p:spPr>
            <a:xfrm>
              <a:off x="2414965" y="2870305"/>
              <a:ext cx="112980" cy="125770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0" y="34"/>
                  </a:moveTo>
                  <a:cubicBezTo>
                    <a:pt x="0" y="23"/>
                    <a:pt x="0" y="11"/>
                    <a:pt x="0" y="0"/>
                  </a:cubicBezTo>
                  <a:cubicBezTo>
                    <a:pt x="12" y="11"/>
                    <a:pt x="24" y="22"/>
                    <a:pt x="35" y="34"/>
                  </a:cubicBezTo>
                  <a:cubicBezTo>
                    <a:pt x="33" y="36"/>
                    <a:pt x="32" y="36"/>
                    <a:pt x="30" y="36"/>
                  </a:cubicBezTo>
                  <a:cubicBezTo>
                    <a:pt x="20" y="36"/>
                    <a:pt x="10" y="39"/>
                    <a:pt x="0" y="34"/>
                  </a:cubicBezTo>
                  <a:close/>
                </a:path>
              </a:pathLst>
            </a:custGeom>
            <a:solidFill>
              <a:srgbClr val="FEE068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g24791693ddd_0_1009"/>
            <p:cNvSpPr/>
            <p:nvPr/>
          </p:nvSpPr>
          <p:spPr>
            <a:xfrm>
              <a:off x="2414965" y="2980088"/>
              <a:ext cx="112975" cy="112975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0" y="0"/>
                  </a:moveTo>
                  <a:lnTo>
                    <a:pt x="10000" y="0"/>
                  </a:lnTo>
                  <a:lnTo>
                    <a:pt x="10000" y="10000"/>
                  </a:lnTo>
                  <a:cubicBezTo>
                    <a:pt x="9362" y="9057"/>
                    <a:pt x="1457" y="1924"/>
                    <a:pt x="0" y="0"/>
                  </a:cubicBezTo>
                  <a:close/>
                </a:path>
              </a:pathLst>
            </a:custGeom>
            <a:solidFill>
              <a:srgbClr val="D59D00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g24791693ddd_0_1009"/>
            <p:cNvSpPr/>
            <p:nvPr/>
          </p:nvSpPr>
          <p:spPr>
            <a:xfrm>
              <a:off x="2149550" y="3036900"/>
              <a:ext cx="378300" cy="2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Calibri"/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FGST</a:t>
              </a:r>
              <a:endParaRPr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4791693ddd_0_1020"/>
          <p:cNvSpPr txBox="1"/>
          <p:nvPr/>
        </p:nvSpPr>
        <p:spPr>
          <a:xfrm>
            <a:off x="9092500" y="6286533"/>
            <a:ext cx="2982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freegoogleslidestemplates.com</a:t>
            </a:r>
            <a:endParaRPr sz="1300" b="0" i="0" u="none" strike="noStrike" cap="none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4" name="Google Shape;254;g24791693ddd_0_102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55" name="Google Shape;255;g24791693ddd_0_1020"/>
          <p:cNvSpPr/>
          <p:nvPr/>
        </p:nvSpPr>
        <p:spPr>
          <a:xfrm>
            <a:off x="11291300" y="203133"/>
            <a:ext cx="606000" cy="4872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g24791693ddd_0_1020"/>
          <p:cNvSpPr/>
          <p:nvPr/>
        </p:nvSpPr>
        <p:spPr>
          <a:xfrm>
            <a:off x="11291300" y="690267"/>
            <a:ext cx="606000" cy="1188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24791693ddd_0_1020"/>
          <p:cNvSpPr txBox="1">
            <a:spLocks noGrp="1"/>
          </p:cNvSpPr>
          <p:nvPr>
            <p:ph type="sldNum" idx="12"/>
          </p:nvPr>
        </p:nvSpPr>
        <p:spPr>
          <a:xfrm>
            <a:off x="11228512" y="1843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258" name="Google Shape;258;g24791693ddd_0_1020"/>
          <p:cNvGrpSpPr/>
          <p:nvPr/>
        </p:nvGrpSpPr>
        <p:grpSpPr>
          <a:xfrm>
            <a:off x="263960" y="6244345"/>
            <a:ext cx="396255" cy="487210"/>
            <a:chOff x="2149550" y="2870305"/>
            <a:chExt cx="378395" cy="465250"/>
          </a:xfrm>
        </p:grpSpPr>
        <p:sp>
          <p:nvSpPr>
            <p:cNvPr id="259" name="Google Shape;259;g24791693ddd_0_1020"/>
            <p:cNvSpPr/>
            <p:nvPr/>
          </p:nvSpPr>
          <p:spPr>
            <a:xfrm>
              <a:off x="2149569" y="2870305"/>
              <a:ext cx="378375" cy="46525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9786" y="4479"/>
                  </a:moveTo>
                  <a:cubicBezTo>
                    <a:pt x="9957" y="4549"/>
                    <a:pt x="9915" y="4653"/>
                    <a:pt x="10000" y="4792"/>
                  </a:cubicBezTo>
                  <a:lnTo>
                    <a:pt x="10000" y="9236"/>
                  </a:lnTo>
                  <a:cubicBezTo>
                    <a:pt x="10000" y="9653"/>
                    <a:pt x="9573" y="10000"/>
                    <a:pt x="9060" y="10000"/>
                  </a:cubicBezTo>
                  <a:lnTo>
                    <a:pt x="940" y="10000"/>
                  </a:lnTo>
                  <a:cubicBezTo>
                    <a:pt x="342" y="10000"/>
                    <a:pt x="0" y="9653"/>
                    <a:pt x="0" y="9236"/>
                  </a:cubicBezTo>
                  <a:lnTo>
                    <a:pt x="0" y="694"/>
                  </a:lnTo>
                  <a:cubicBezTo>
                    <a:pt x="0" y="278"/>
                    <a:pt x="342" y="0"/>
                    <a:pt x="855" y="0"/>
                  </a:cubicBezTo>
                  <a:lnTo>
                    <a:pt x="7009" y="0"/>
                  </a:lnTo>
                  <a:cubicBezTo>
                    <a:pt x="7179" y="139"/>
                    <a:pt x="7179" y="417"/>
                    <a:pt x="7179" y="625"/>
                  </a:cubicBezTo>
                  <a:lnTo>
                    <a:pt x="7179" y="2222"/>
                  </a:lnTo>
                  <a:cubicBezTo>
                    <a:pt x="7179" y="2431"/>
                    <a:pt x="7436" y="2569"/>
                    <a:pt x="7521" y="2708"/>
                  </a:cubicBezTo>
                  <a:cubicBezTo>
                    <a:pt x="8120" y="3125"/>
                    <a:pt x="8632" y="3542"/>
                    <a:pt x="9145" y="3958"/>
                  </a:cubicBezTo>
                  <a:cubicBezTo>
                    <a:pt x="9231" y="4097"/>
                    <a:pt x="9334" y="4062"/>
                    <a:pt x="9632" y="4312"/>
                  </a:cubicBezTo>
                </a:path>
              </a:pathLst>
            </a:custGeom>
            <a:solidFill>
              <a:srgbClr val="F7B600"/>
            </a:solidFill>
            <a:ln w="12700" cap="flat" cmpd="sng">
              <a:solidFill>
                <a:srgbClr val="FFC92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g24791693ddd_0_1020"/>
            <p:cNvSpPr/>
            <p:nvPr/>
          </p:nvSpPr>
          <p:spPr>
            <a:xfrm>
              <a:off x="2414965" y="2870305"/>
              <a:ext cx="112980" cy="125770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0" y="34"/>
                  </a:moveTo>
                  <a:cubicBezTo>
                    <a:pt x="0" y="23"/>
                    <a:pt x="0" y="11"/>
                    <a:pt x="0" y="0"/>
                  </a:cubicBezTo>
                  <a:cubicBezTo>
                    <a:pt x="12" y="11"/>
                    <a:pt x="24" y="22"/>
                    <a:pt x="35" y="34"/>
                  </a:cubicBezTo>
                  <a:cubicBezTo>
                    <a:pt x="33" y="36"/>
                    <a:pt x="32" y="36"/>
                    <a:pt x="30" y="36"/>
                  </a:cubicBezTo>
                  <a:cubicBezTo>
                    <a:pt x="20" y="36"/>
                    <a:pt x="10" y="39"/>
                    <a:pt x="0" y="34"/>
                  </a:cubicBezTo>
                  <a:close/>
                </a:path>
              </a:pathLst>
            </a:custGeom>
            <a:solidFill>
              <a:srgbClr val="FEE068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g24791693ddd_0_1020"/>
            <p:cNvSpPr/>
            <p:nvPr/>
          </p:nvSpPr>
          <p:spPr>
            <a:xfrm>
              <a:off x="2414965" y="2980088"/>
              <a:ext cx="112975" cy="112975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0" y="0"/>
                  </a:moveTo>
                  <a:lnTo>
                    <a:pt x="10000" y="0"/>
                  </a:lnTo>
                  <a:lnTo>
                    <a:pt x="10000" y="10000"/>
                  </a:lnTo>
                  <a:cubicBezTo>
                    <a:pt x="9362" y="9057"/>
                    <a:pt x="1457" y="1924"/>
                    <a:pt x="0" y="0"/>
                  </a:cubicBezTo>
                  <a:close/>
                </a:path>
              </a:pathLst>
            </a:custGeom>
            <a:solidFill>
              <a:srgbClr val="D59D00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g24791693ddd_0_1020"/>
            <p:cNvSpPr/>
            <p:nvPr/>
          </p:nvSpPr>
          <p:spPr>
            <a:xfrm>
              <a:off x="2149550" y="3036900"/>
              <a:ext cx="378300" cy="2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Calibri"/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FGST</a:t>
              </a:r>
              <a:endParaRPr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63" name="Google Shape;263;g24791693ddd_0_1020"/>
          <p:cNvSpPr txBox="1">
            <a:spLocks noGrp="1"/>
          </p:cNvSpPr>
          <p:nvPr>
            <p:ph type="title"/>
          </p:nvPr>
        </p:nvSpPr>
        <p:spPr>
          <a:xfrm>
            <a:off x="415600" y="454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5100" b="1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264" name="Google Shape;264;g24791693ddd_0_1020"/>
          <p:cNvSpPr txBox="1">
            <a:spLocks noGrp="1"/>
          </p:cNvSpPr>
          <p:nvPr>
            <p:ph type="subTitle" idx="2"/>
          </p:nvPr>
        </p:nvSpPr>
        <p:spPr>
          <a:xfrm>
            <a:off x="2999800" y="809067"/>
            <a:ext cx="6192300" cy="3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4791693ddd_0_103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Open Sans"/>
              <a:buChar char="●"/>
              <a:defRPr sz="190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○"/>
              <a:defRPr sz="160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■"/>
              <a:defRPr sz="160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●"/>
              <a:defRPr sz="160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○"/>
              <a:defRPr sz="160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■"/>
              <a:defRPr sz="1600"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●"/>
              <a:defRPr sz="1600"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○"/>
              <a:defRPr sz="1600"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Font typeface="Open Sans"/>
              <a:buChar char="■"/>
              <a:defRPr sz="16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67" name="Google Shape;267;g24791693ddd_0_1033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Open Sans"/>
              <a:buChar char="●"/>
              <a:defRPr sz="190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○"/>
              <a:defRPr sz="160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■"/>
              <a:defRPr sz="160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●"/>
              <a:defRPr sz="160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○"/>
              <a:defRPr sz="160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■"/>
              <a:defRPr sz="1600"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●"/>
              <a:defRPr sz="1600"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Font typeface="Open Sans"/>
              <a:buChar char="○"/>
              <a:defRPr sz="1600"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Font typeface="Open Sans"/>
              <a:buChar char="■"/>
              <a:defRPr sz="16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68" name="Google Shape;268;g24791693ddd_0_1033"/>
          <p:cNvSpPr txBox="1"/>
          <p:nvPr/>
        </p:nvSpPr>
        <p:spPr>
          <a:xfrm>
            <a:off x="9092500" y="6286533"/>
            <a:ext cx="2982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freegoogleslidestemplates.com</a:t>
            </a:r>
            <a:endParaRPr sz="1300" b="0" i="0" u="none" strike="noStrike" cap="none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9" name="Google Shape;269;g24791693ddd_0_1033"/>
          <p:cNvSpPr/>
          <p:nvPr/>
        </p:nvSpPr>
        <p:spPr>
          <a:xfrm>
            <a:off x="11291300" y="203133"/>
            <a:ext cx="606000" cy="4872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g24791693ddd_0_1033"/>
          <p:cNvSpPr/>
          <p:nvPr/>
        </p:nvSpPr>
        <p:spPr>
          <a:xfrm>
            <a:off x="11291300" y="690267"/>
            <a:ext cx="606000" cy="1188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24791693ddd_0_1033"/>
          <p:cNvSpPr txBox="1">
            <a:spLocks noGrp="1"/>
          </p:cNvSpPr>
          <p:nvPr>
            <p:ph type="sldNum" idx="12"/>
          </p:nvPr>
        </p:nvSpPr>
        <p:spPr>
          <a:xfrm>
            <a:off x="11228512" y="1843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272" name="Google Shape;272;g24791693ddd_0_1033"/>
          <p:cNvGrpSpPr/>
          <p:nvPr/>
        </p:nvGrpSpPr>
        <p:grpSpPr>
          <a:xfrm>
            <a:off x="263960" y="6244345"/>
            <a:ext cx="396255" cy="487210"/>
            <a:chOff x="2149550" y="2870305"/>
            <a:chExt cx="378395" cy="465250"/>
          </a:xfrm>
        </p:grpSpPr>
        <p:sp>
          <p:nvSpPr>
            <p:cNvPr id="273" name="Google Shape;273;g24791693ddd_0_1033"/>
            <p:cNvSpPr/>
            <p:nvPr/>
          </p:nvSpPr>
          <p:spPr>
            <a:xfrm>
              <a:off x="2149569" y="2870305"/>
              <a:ext cx="378375" cy="46525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9786" y="4479"/>
                  </a:moveTo>
                  <a:cubicBezTo>
                    <a:pt x="9957" y="4549"/>
                    <a:pt x="9915" y="4653"/>
                    <a:pt x="10000" y="4792"/>
                  </a:cubicBezTo>
                  <a:lnTo>
                    <a:pt x="10000" y="9236"/>
                  </a:lnTo>
                  <a:cubicBezTo>
                    <a:pt x="10000" y="9653"/>
                    <a:pt x="9573" y="10000"/>
                    <a:pt x="9060" y="10000"/>
                  </a:cubicBezTo>
                  <a:lnTo>
                    <a:pt x="940" y="10000"/>
                  </a:lnTo>
                  <a:cubicBezTo>
                    <a:pt x="342" y="10000"/>
                    <a:pt x="0" y="9653"/>
                    <a:pt x="0" y="9236"/>
                  </a:cubicBezTo>
                  <a:lnTo>
                    <a:pt x="0" y="694"/>
                  </a:lnTo>
                  <a:cubicBezTo>
                    <a:pt x="0" y="278"/>
                    <a:pt x="342" y="0"/>
                    <a:pt x="855" y="0"/>
                  </a:cubicBezTo>
                  <a:lnTo>
                    <a:pt x="7009" y="0"/>
                  </a:lnTo>
                  <a:cubicBezTo>
                    <a:pt x="7179" y="139"/>
                    <a:pt x="7179" y="417"/>
                    <a:pt x="7179" y="625"/>
                  </a:cubicBezTo>
                  <a:lnTo>
                    <a:pt x="7179" y="2222"/>
                  </a:lnTo>
                  <a:cubicBezTo>
                    <a:pt x="7179" y="2431"/>
                    <a:pt x="7436" y="2569"/>
                    <a:pt x="7521" y="2708"/>
                  </a:cubicBezTo>
                  <a:cubicBezTo>
                    <a:pt x="8120" y="3125"/>
                    <a:pt x="8632" y="3542"/>
                    <a:pt x="9145" y="3958"/>
                  </a:cubicBezTo>
                  <a:cubicBezTo>
                    <a:pt x="9231" y="4097"/>
                    <a:pt x="9334" y="4062"/>
                    <a:pt x="9632" y="4312"/>
                  </a:cubicBezTo>
                </a:path>
              </a:pathLst>
            </a:custGeom>
            <a:solidFill>
              <a:srgbClr val="F7B600"/>
            </a:solidFill>
            <a:ln w="12700" cap="flat" cmpd="sng">
              <a:solidFill>
                <a:srgbClr val="FFC92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g24791693ddd_0_1033"/>
            <p:cNvSpPr/>
            <p:nvPr/>
          </p:nvSpPr>
          <p:spPr>
            <a:xfrm>
              <a:off x="2414965" y="2870305"/>
              <a:ext cx="112980" cy="125770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0" y="34"/>
                  </a:moveTo>
                  <a:cubicBezTo>
                    <a:pt x="0" y="23"/>
                    <a:pt x="0" y="11"/>
                    <a:pt x="0" y="0"/>
                  </a:cubicBezTo>
                  <a:cubicBezTo>
                    <a:pt x="12" y="11"/>
                    <a:pt x="24" y="22"/>
                    <a:pt x="35" y="34"/>
                  </a:cubicBezTo>
                  <a:cubicBezTo>
                    <a:pt x="33" y="36"/>
                    <a:pt x="32" y="36"/>
                    <a:pt x="30" y="36"/>
                  </a:cubicBezTo>
                  <a:cubicBezTo>
                    <a:pt x="20" y="36"/>
                    <a:pt x="10" y="39"/>
                    <a:pt x="0" y="34"/>
                  </a:cubicBezTo>
                  <a:close/>
                </a:path>
              </a:pathLst>
            </a:custGeom>
            <a:solidFill>
              <a:srgbClr val="FEE068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g24791693ddd_0_1033"/>
            <p:cNvSpPr/>
            <p:nvPr/>
          </p:nvSpPr>
          <p:spPr>
            <a:xfrm>
              <a:off x="2414965" y="2980088"/>
              <a:ext cx="112975" cy="112975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0" y="0"/>
                  </a:moveTo>
                  <a:lnTo>
                    <a:pt x="10000" y="0"/>
                  </a:lnTo>
                  <a:lnTo>
                    <a:pt x="10000" y="10000"/>
                  </a:lnTo>
                  <a:cubicBezTo>
                    <a:pt x="9362" y="9057"/>
                    <a:pt x="1457" y="1924"/>
                    <a:pt x="0" y="0"/>
                  </a:cubicBezTo>
                  <a:close/>
                </a:path>
              </a:pathLst>
            </a:custGeom>
            <a:solidFill>
              <a:srgbClr val="D59D00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g24791693ddd_0_1033"/>
            <p:cNvSpPr/>
            <p:nvPr/>
          </p:nvSpPr>
          <p:spPr>
            <a:xfrm>
              <a:off x="2149550" y="3036900"/>
              <a:ext cx="378300" cy="2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Calibri"/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FGST</a:t>
              </a:r>
              <a:endParaRPr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77" name="Google Shape;277;g24791693ddd_0_1033"/>
          <p:cNvSpPr txBox="1">
            <a:spLocks noGrp="1"/>
          </p:cNvSpPr>
          <p:nvPr>
            <p:ph type="title"/>
          </p:nvPr>
        </p:nvSpPr>
        <p:spPr>
          <a:xfrm>
            <a:off x="415600" y="454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5100" b="1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278" name="Google Shape;278;g24791693ddd_0_1033"/>
          <p:cNvSpPr txBox="1">
            <a:spLocks noGrp="1"/>
          </p:cNvSpPr>
          <p:nvPr>
            <p:ph type="subTitle" idx="3"/>
          </p:nvPr>
        </p:nvSpPr>
        <p:spPr>
          <a:xfrm>
            <a:off x="2999800" y="809067"/>
            <a:ext cx="6192300" cy="3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4791693ddd_0_104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g24791693ddd_0_104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Google Shape;32;g1db05f8e9e2_1_229"/>
          <p:cNvCxnSpPr/>
          <p:nvPr/>
        </p:nvCxnSpPr>
        <p:spPr>
          <a:xfrm>
            <a:off x="5704400" y="3668217"/>
            <a:ext cx="7833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" name="Google Shape;33;g1db05f8e9e2_1_229"/>
          <p:cNvSpPr txBox="1">
            <a:spLocks noGrp="1"/>
          </p:cNvSpPr>
          <p:nvPr>
            <p:ph type="ctrTitle"/>
          </p:nvPr>
        </p:nvSpPr>
        <p:spPr>
          <a:xfrm>
            <a:off x="415600" y="794633"/>
            <a:ext cx="11360700" cy="26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sp>
        <p:nvSpPr>
          <p:cNvPr id="34" name="Google Shape;34;g1db05f8e9e2_1_229"/>
          <p:cNvSpPr txBox="1">
            <a:spLocks noGrp="1"/>
          </p:cNvSpPr>
          <p:nvPr>
            <p:ph type="subTitle" idx="1"/>
          </p:nvPr>
        </p:nvSpPr>
        <p:spPr>
          <a:xfrm>
            <a:off x="415600" y="4221097"/>
            <a:ext cx="11360700" cy="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35" name="Google Shape;35;g1db05f8e9e2_1_22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4791693ddd_0_1050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284" name="Google Shape;284;g24791693ddd_0_1050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5" name="Google Shape;285;g24791693ddd_0_105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4791693ddd_0_1054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288" name="Google Shape;288;g24791693ddd_0_105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4791693ddd_0_1057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g24791693ddd_0_1057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292" name="Google Shape;292;g24791693ddd_0_1057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93" name="Google Shape;293;g24791693ddd_0_1057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94" name="Google Shape;294;g24791693ddd_0_105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4791693ddd_0_1063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297" name="Google Shape;297;g24791693ddd_0_106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4791693ddd_0_1066"/>
          <p:cNvSpPr txBox="1"/>
          <p:nvPr/>
        </p:nvSpPr>
        <p:spPr>
          <a:xfrm>
            <a:off x="9092500" y="6286533"/>
            <a:ext cx="2982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freegoogleslidestemplates.com</a:t>
            </a:r>
            <a:endParaRPr sz="1300" b="0" i="0" u="none" strike="noStrike" cap="none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0" name="Google Shape;300;g24791693ddd_0_1066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700"/>
              <a:buFont typeface="Dosis"/>
              <a:buNone/>
              <a:defRPr sz="16700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700"/>
              <a:buFont typeface="Dosis"/>
              <a:buNone/>
              <a:defRPr sz="16700"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t>xx%</a:t>
            </a:r>
          </a:p>
        </p:txBody>
      </p:sp>
      <p:sp>
        <p:nvSpPr>
          <p:cNvPr id="301" name="Google Shape;301;g24791693ddd_0_1066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4925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49250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02" name="Google Shape;302;g24791693ddd_0_1066"/>
          <p:cNvSpPr/>
          <p:nvPr/>
        </p:nvSpPr>
        <p:spPr>
          <a:xfrm>
            <a:off x="11291300" y="203133"/>
            <a:ext cx="606000" cy="4872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24791693ddd_0_1066"/>
          <p:cNvSpPr/>
          <p:nvPr/>
        </p:nvSpPr>
        <p:spPr>
          <a:xfrm>
            <a:off x="11291300" y="690267"/>
            <a:ext cx="606000" cy="1188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g24791693ddd_0_1066"/>
          <p:cNvSpPr txBox="1">
            <a:spLocks noGrp="1"/>
          </p:cNvSpPr>
          <p:nvPr>
            <p:ph type="sldNum" idx="12"/>
          </p:nvPr>
        </p:nvSpPr>
        <p:spPr>
          <a:xfrm>
            <a:off x="11228512" y="1843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305" name="Google Shape;305;g24791693ddd_0_1066"/>
          <p:cNvGrpSpPr/>
          <p:nvPr/>
        </p:nvGrpSpPr>
        <p:grpSpPr>
          <a:xfrm>
            <a:off x="263960" y="6244345"/>
            <a:ext cx="396255" cy="487210"/>
            <a:chOff x="2149550" y="2870305"/>
            <a:chExt cx="378395" cy="465250"/>
          </a:xfrm>
        </p:grpSpPr>
        <p:sp>
          <p:nvSpPr>
            <p:cNvPr id="306" name="Google Shape;306;g24791693ddd_0_1066"/>
            <p:cNvSpPr/>
            <p:nvPr/>
          </p:nvSpPr>
          <p:spPr>
            <a:xfrm>
              <a:off x="2149569" y="2870305"/>
              <a:ext cx="378375" cy="465250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9786" y="4479"/>
                  </a:moveTo>
                  <a:cubicBezTo>
                    <a:pt x="9957" y="4549"/>
                    <a:pt x="9915" y="4653"/>
                    <a:pt x="10000" y="4792"/>
                  </a:cubicBezTo>
                  <a:lnTo>
                    <a:pt x="10000" y="9236"/>
                  </a:lnTo>
                  <a:cubicBezTo>
                    <a:pt x="10000" y="9653"/>
                    <a:pt x="9573" y="10000"/>
                    <a:pt x="9060" y="10000"/>
                  </a:cubicBezTo>
                  <a:lnTo>
                    <a:pt x="940" y="10000"/>
                  </a:lnTo>
                  <a:cubicBezTo>
                    <a:pt x="342" y="10000"/>
                    <a:pt x="0" y="9653"/>
                    <a:pt x="0" y="9236"/>
                  </a:cubicBezTo>
                  <a:lnTo>
                    <a:pt x="0" y="694"/>
                  </a:lnTo>
                  <a:cubicBezTo>
                    <a:pt x="0" y="278"/>
                    <a:pt x="342" y="0"/>
                    <a:pt x="855" y="0"/>
                  </a:cubicBezTo>
                  <a:lnTo>
                    <a:pt x="7009" y="0"/>
                  </a:lnTo>
                  <a:cubicBezTo>
                    <a:pt x="7179" y="139"/>
                    <a:pt x="7179" y="417"/>
                    <a:pt x="7179" y="625"/>
                  </a:cubicBezTo>
                  <a:lnTo>
                    <a:pt x="7179" y="2222"/>
                  </a:lnTo>
                  <a:cubicBezTo>
                    <a:pt x="7179" y="2431"/>
                    <a:pt x="7436" y="2569"/>
                    <a:pt x="7521" y="2708"/>
                  </a:cubicBezTo>
                  <a:cubicBezTo>
                    <a:pt x="8120" y="3125"/>
                    <a:pt x="8632" y="3542"/>
                    <a:pt x="9145" y="3958"/>
                  </a:cubicBezTo>
                  <a:cubicBezTo>
                    <a:pt x="9231" y="4097"/>
                    <a:pt x="9334" y="4062"/>
                    <a:pt x="9632" y="4312"/>
                  </a:cubicBezTo>
                </a:path>
              </a:pathLst>
            </a:custGeom>
            <a:solidFill>
              <a:srgbClr val="F7B600"/>
            </a:solidFill>
            <a:ln w="12700" cap="flat" cmpd="sng">
              <a:solidFill>
                <a:srgbClr val="FFC92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g24791693ddd_0_1066"/>
            <p:cNvSpPr/>
            <p:nvPr/>
          </p:nvSpPr>
          <p:spPr>
            <a:xfrm>
              <a:off x="2414965" y="2870305"/>
              <a:ext cx="112980" cy="125770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0" y="34"/>
                  </a:moveTo>
                  <a:cubicBezTo>
                    <a:pt x="0" y="23"/>
                    <a:pt x="0" y="11"/>
                    <a:pt x="0" y="0"/>
                  </a:cubicBezTo>
                  <a:cubicBezTo>
                    <a:pt x="12" y="11"/>
                    <a:pt x="24" y="22"/>
                    <a:pt x="35" y="34"/>
                  </a:cubicBezTo>
                  <a:cubicBezTo>
                    <a:pt x="33" y="36"/>
                    <a:pt x="32" y="36"/>
                    <a:pt x="30" y="36"/>
                  </a:cubicBezTo>
                  <a:cubicBezTo>
                    <a:pt x="20" y="36"/>
                    <a:pt x="10" y="39"/>
                    <a:pt x="0" y="34"/>
                  </a:cubicBezTo>
                  <a:close/>
                </a:path>
              </a:pathLst>
            </a:custGeom>
            <a:solidFill>
              <a:srgbClr val="FEE068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g24791693ddd_0_1066"/>
            <p:cNvSpPr/>
            <p:nvPr/>
          </p:nvSpPr>
          <p:spPr>
            <a:xfrm>
              <a:off x="2414965" y="2980088"/>
              <a:ext cx="112975" cy="112975"/>
            </a:xfrm>
            <a:custGeom>
              <a:avLst/>
              <a:gdLst/>
              <a:ahLst/>
              <a:cxnLst/>
              <a:rect l="l" t="t" r="r" b="b"/>
              <a:pathLst>
                <a:path w="10000" h="10000" extrusionOk="0">
                  <a:moveTo>
                    <a:pt x="0" y="0"/>
                  </a:moveTo>
                  <a:lnTo>
                    <a:pt x="10000" y="0"/>
                  </a:lnTo>
                  <a:lnTo>
                    <a:pt x="10000" y="10000"/>
                  </a:lnTo>
                  <a:cubicBezTo>
                    <a:pt x="9362" y="9057"/>
                    <a:pt x="1457" y="1924"/>
                    <a:pt x="0" y="0"/>
                  </a:cubicBezTo>
                  <a:close/>
                </a:path>
              </a:pathLst>
            </a:custGeom>
            <a:solidFill>
              <a:srgbClr val="D59D00"/>
            </a:solidFill>
            <a:ln>
              <a:noFill/>
            </a:ln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g24791693ddd_0_1066"/>
            <p:cNvSpPr/>
            <p:nvPr/>
          </p:nvSpPr>
          <p:spPr>
            <a:xfrm>
              <a:off x="2149550" y="3036900"/>
              <a:ext cx="378300" cy="2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Calibri"/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FGST</a:t>
              </a:r>
              <a:endParaRPr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10" name="Google Shape;310;g24791693ddd_0_1066"/>
          <p:cNvSpPr txBox="1">
            <a:spLocks noGrp="1"/>
          </p:cNvSpPr>
          <p:nvPr>
            <p:ph type="title" idx="2"/>
          </p:nvPr>
        </p:nvSpPr>
        <p:spPr>
          <a:xfrm>
            <a:off x="415600" y="454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5100" b="1">
                <a:solidFill>
                  <a:srgbClr val="666666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800" b="1"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311" name="Google Shape;311;g24791693ddd_0_1066"/>
          <p:cNvSpPr txBox="1">
            <a:spLocks noGrp="1"/>
          </p:cNvSpPr>
          <p:nvPr>
            <p:ph type="subTitle" idx="3"/>
          </p:nvPr>
        </p:nvSpPr>
        <p:spPr>
          <a:xfrm>
            <a:off x="2999800" y="809067"/>
            <a:ext cx="6192300" cy="3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None/>
              <a:defRPr sz="21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4791693ddd_0_108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ally Blank">
  <p:cSld name="BLANK_1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slide">
  <p:cSld name="1_slidemodel2">
    <p:bg>
      <p:bgPr>
        <a:noFill/>
        <a:effectLst/>
      </p:bgPr>
    </p:bg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4791693ddd_0_1083"/>
          <p:cNvSpPr txBox="1">
            <a:spLocks noGrp="1"/>
          </p:cNvSpPr>
          <p:nvPr>
            <p:ph type="sldNum" idx="12"/>
          </p:nvPr>
        </p:nvSpPr>
        <p:spPr>
          <a:xfrm>
            <a:off x="11409045" y="63331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4791693ddd_0_108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g24791693ddd_0_108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0" name="Google Shape;320;g24791693ddd_0_108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1" name="Google Shape;321;g24791693ddd_0_10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2" name="Google Shape;322;g24791693ddd_0_10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 1">
  <p:cSld name="1_Two Content"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4791693ddd_0_1098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g24791693ddd_0_1098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26" name="Google Shape;326;g24791693ddd_0_1098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1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27" name="Google Shape;327;g24791693ddd_0_1098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8" name="Google Shape;328;g24791693ddd_0_1098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9" name="Google Shape;329;g24791693ddd_0_1098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1db05f8e9e2_1_256"/>
          <p:cNvSpPr/>
          <p:nvPr/>
        </p:nvSpPr>
        <p:spPr>
          <a:xfrm>
            <a:off x="6096000" y="1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" name="Google Shape;38;g1db05f8e9e2_1_256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g1db05f8e9e2_1_256"/>
          <p:cNvSpPr txBox="1">
            <a:spLocks noGrp="1"/>
          </p:cNvSpPr>
          <p:nvPr>
            <p:ph type="title"/>
          </p:nvPr>
        </p:nvSpPr>
        <p:spPr>
          <a:xfrm>
            <a:off x="354000" y="1834132"/>
            <a:ext cx="5393700" cy="20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40" name="Google Shape;40;g1db05f8e9e2_1_256"/>
          <p:cNvSpPr txBox="1">
            <a:spLocks noGrp="1"/>
          </p:cNvSpPr>
          <p:nvPr>
            <p:ph type="subTitle" idx="1"/>
          </p:nvPr>
        </p:nvSpPr>
        <p:spPr>
          <a:xfrm>
            <a:off x="354000" y="3974834"/>
            <a:ext cx="5393700" cy="1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1" name="Google Shape;41;g1db05f8e9e2_1_256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g1db05f8e9e2_1_25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4791693ddd_0_1105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00" cy="160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g24791693ddd_0_1105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91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3" name="Google Shape;333;g24791693ddd_0_1105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91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34" name="Google Shape;334;g24791693ddd_0_1105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5" name="Google Shape;335;g24791693ddd_0_1105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36" name="Google Shape;336;g24791693ddd_0_1105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8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7" name="Google Shape;337;g24791693ddd_0_1105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8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38" name="Google Shape;338;g24791693ddd_0_1105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9" name="Google Shape;339;g24791693ddd_0_1105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0" name="Google Shape;340;g24791693ddd_0_1105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g1db05f8e9e2_1_279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g1db05f8e9e2_1_279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00" cy="16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g1db05f8e9e2_1_279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91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g1db05f8e9e2_1_279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91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8" name="Google Shape;48;g1db05f8e9e2_1_279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g1db05f8e9e2_1_279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g1db05f8e9e2_1_279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8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g1db05f8e9e2_1_279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8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g1db05f8e9e2_1_279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g1db05f8e9e2_1_279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g1db05f8e9e2_1_279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g1db05f8e9e2_1_291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g1db05f8e9e2_1_291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g1db05f8e9e2_1_291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g1db05f8e9e2_1_291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g1db05f8e9e2_1_291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g1db05f8e9e2_1_291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4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db05f8e9e2_1_234"/>
          <p:cNvSpPr txBox="1">
            <a:spLocks noGrp="1"/>
          </p:cNvSpPr>
          <p:nvPr>
            <p:ph type="title"/>
          </p:nvPr>
        </p:nvSpPr>
        <p:spPr>
          <a:xfrm>
            <a:off x="415600" y="3307400"/>
            <a:ext cx="10819200" cy="3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g1db05f8e9e2_1_23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db05f8e9e2_1_22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11" name="Google Shape;11;g1db05f8e9e2_1_22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Proxima Nova"/>
              <a:buChar char="●"/>
              <a:defRPr sz="2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2" name="Google Shape;12;g1db05f8e9e2_1_22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a18be1389a_0_2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g2a18be1389a_0_2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g2a18be1389a_0_2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g2a18be1389a_0_2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g2a18be1389a_0_2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4791693ddd_0_97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8" name="Google Shape;198;g24791693ddd_0_97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9" name="Google Shape;199;g24791693ddd_0_97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7iLPfrSQ0I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5" Type="http://schemas.openxmlformats.org/officeDocument/2006/relationships/hyperlink" Target="https://www.youtube.com/watch?v=PZdt3GnUgrw&amp;t=94s" TargetMode="External"/><Relationship Id="rId4" Type="http://schemas.openxmlformats.org/officeDocument/2006/relationships/hyperlink" Target="https://www.youtube.com/watch?v=XAmk7euyRck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buxtonc@oregonstate.edu" TargetMode="External"/><Relationship Id="rId5" Type="http://schemas.openxmlformats.org/officeDocument/2006/relationships/hyperlink" Target="https://lacuknos.oregonstate.edu/" TargetMode="External"/><Relationship Id="rId4" Type="http://schemas.openxmlformats.org/officeDocument/2006/relationships/hyperlink" Target="https://bit.ly/3Uas6LQ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PlLXb_MHuo?si=atOCcEGoVnJQq7Iq" TargetMode="External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outube.com/watch?v=UtOPtdXHFU4" TargetMode="External"/><Relationship Id="rId5" Type="http://schemas.openxmlformats.org/officeDocument/2006/relationships/image" Target="../media/image16.jpg"/><Relationship Id="rId4" Type="http://schemas.openxmlformats.org/officeDocument/2006/relationships/hyperlink" Target="http://www.youtube.com/watch?v=a8Y6xX_OSz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"/>
          <p:cNvSpPr txBox="1">
            <a:spLocks noGrp="1"/>
          </p:cNvSpPr>
          <p:nvPr>
            <p:ph type="title"/>
          </p:nvPr>
        </p:nvSpPr>
        <p:spPr>
          <a:xfrm>
            <a:off x="321007" y="128333"/>
            <a:ext cx="11360700" cy="2289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51"/>
              <a:buNone/>
            </a:pPr>
            <a:r>
              <a:rPr lang="en-US" sz="4800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Knowledge building </a:t>
            </a:r>
            <a:br>
              <a:rPr lang="en-US" sz="4800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800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for informed decision making</a:t>
            </a:r>
            <a:endParaRPr sz="4800" cap="non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1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LaCuKnoS Session - Day 1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1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Winter 2024 SMILE teacher workshop</a:t>
            </a:r>
            <a:endParaRPr sz="480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6" name="Google Shape;346;p1" descr="A group of people sitting at tables in a classroo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71295" y="2522482"/>
            <a:ext cx="5460124" cy="4095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aeeb3fa435_0_2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g2aeeb3fa435_0_208"/>
          <p:cNvSpPr txBox="1">
            <a:spLocks noGrp="1"/>
          </p:cNvSpPr>
          <p:nvPr>
            <p:ph type="title"/>
          </p:nvPr>
        </p:nvSpPr>
        <p:spPr>
          <a:xfrm>
            <a:off x="643475" y="321726"/>
            <a:ext cx="109050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>
                <a:solidFill>
                  <a:srgbClr val="F50808"/>
                </a:solidFill>
              </a:rPr>
              <a:t>Lesson Reflections</a:t>
            </a:r>
            <a:endParaRPr sz="5200">
              <a:solidFill>
                <a:srgbClr val="F50808"/>
              </a:solidFill>
            </a:endParaRPr>
          </a:p>
        </p:txBody>
      </p:sp>
      <p:sp>
        <p:nvSpPr>
          <p:cNvPr id="434" name="Google Shape;434;g2aeeb3fa435_0_208"/>
          <p:cNvSpPr txBox="1">
            <a:spLocks noGrp="1"/>
          </p:cNvSpPr>
          <p:nvPr>
            <p:ph type="body" idx="2"/>
          </p:nvPr>
        </p:nvSpPr>
        <p:spPr>
          <a:xfrm>
            <a:off x="507025" y="1646700"/>
            <a:ext cx="5130000" cy="4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400"/>
              <a:t>How can the </a:t>
            </a:r>
            <a:r>
              <a:rPr lang="en-US" sz="2400" b="1"/>
              <a:t>Wildfire smoke </a:t>
            </a:r>
            <a:r>
              <a:rPr lang="en-US" sz="2400"/>
              <a:t>lesson: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Teach students something they can apply in their everyday lives (e.g., inform their decision making)?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Potentially deepen students’ STEM interest and identity (by reflecting on why STEM learning matters)?</a:t>
            </a:r>
            <a:endParaRPr sz="2400"/>
          </a:p>
        </p:txBody>
      </p:sp>
      <p:pic>
        <p:nvPicPr>
          <p:cNvPr id="435" name="Google Shape;435;g2aeeb3fa435_0_2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0575" y="1324613"/>
            <a:ext cx="5789475" cy="420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2aeeb3fa435_0_316"/>
          <p:cNvSpPr txBox="1">
            <a:spLocks noGrp="1"/>
          </p:cNvSpPr>
          <p:nvPr>
            <p:ph type="ctrTitle"/>
          </p:nvPr>
        </p:nvSpPr>
        <p:spPr>
          <a:xfrm>
            <a:off x="1799062" y="736285"/>
            <a:ext cx="8690100" cy="20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US">
                <a:solidFill>
                  <a:srgbClr val="F50808"/>
                </a:solidFill>
              </a:rPr>
              <a:t>Model lesson 2:</a:t>
            </a:r>
            <a:br>
              <a:rPr lang="en-US">
                <a:solidFill>
                  <a:srgbClr val="F50808"/>
                </a:solidFill>
              </a:rPr>
            </a:br>
            <a:r>
              <a:rPr lang="en-US">
                <a:solidFill>
                  <a:srgbClr val="F50808"/>
                </a:solidFill>
              </a:rPr>
              <a:t>How Clean is the Air?</a:t>
            </a:r>
            <a:endParaRPr>
              <a:solidFill>
                <a:srgbClr val="F50808"/>
              </a:solidFill>
            </a:endParaRPr>
          </a:p>
        </p:txBody>
      </p:sp>
      <p:pic>
        <p:nvPicPr>
          <p:cNvPr id="442" name="Google Shape;442;g2aeeb3fa435_0_3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24300" y="3995955"/>
            <a:ext cx="3567693" cy="20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g2aeeb3fa435_0_3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57025" y="3759221"/>
            <a:ext cx="3037250" cy="2118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g2aeeb3fa435_0_3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6650" y="3915785"/>
            <a:ext cx="4419600" cy="208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aeeb3fa435_0_411"/>
          <p:cNvSpPr txBox="1">
            <a:spLocks noGrp="1"/>
          </p:cNvSpPr>
          <p:nvPr>
            <p:ph type="title"/>
          </p:nvPr>
        </p:nvSpPr>
        <p:spPr>
          <a:xfrm>
            <a:off x="913800" y="471573"/>
            <a:ext cx="10364400" cy="12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4400">
                <a:solidFill>
                  <a:srgbClr val="F50808"/>
                </a:solidFill>
                <a:latin typeface="Calibri"/>
                <a:ea typeface="Calibri"/>
                <a:cs typeface="Calibri"/>
                <a:sym typeface="Calibri"/>
              </a:rPr>
              <a:t>Video Links &amp; other resources</a:t>
            </a:r>
            <a:endParaRPr sz="4400">
              <a:solidFill>
                <a:srgbClr val="F508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g2aeeb3fa435_0_411"/>
          <p:cNvSpPr txBox="1">
            <a:spLocks noGrp="1"/>
          </p:cNvSpPr>
          <p:nvPr>
            <p:ph type="body" idx="1"/>
          </p:nvPr>
        </p:nvSpPr>
        <p:spPr>
          <a:xfrm>
            <a:off x="685200" y="2293200"/>
            <a:ext cx="6427800" cy="32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r>
              <a:rPr lang="en-US" sz="2300">
                <a:latin typeface="Arial"/>
                <a:ea typeface="Arial"/>
                <a:cs typeface="Arial"/>
                <a:sym typeface="Arial"/>
              </a:rPr>
              <a:t>PM 2.5 Overview: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r>
              <a:rPr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https://www.youtube.com/watch?v=67iLPfrSQ0I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r>
              <a:rPr lang="en-US" sz="2300">
                <a:latin typeface="Arial"/>
                <a:ea typeface="Arial"/>
                <a:cs typeface="Arial"/>
                <a:sym typeface="Arial"/>
              </a:rPr>
              <a:t>PM 10 Overview: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r>
              <a:rPr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https://www.youtube.com/watch?v=XAmk7euyRck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r>
              <a:rPr lang="en-US" sz="2300">
                <a:latin typeface="Arial"/>
                <a:ea typeface="Arial"/>
                <a:cs typeface="Arial"/>
                <a:sym typeface="Arial"/>
              </a:rPr>
              <a:t>Making a petroleum jelly air quality detector: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r>
              <a:rPr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https://www.youtube.com/watch?v=PZdt3GnUgrw&amp;t=94s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1" name="Google Shape;451;g2aeeb3fa435_0_4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07176" y="1806150"/>
            <a:ext cx="2753574" cy="3671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aeeb3fa435_0_50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g2aeeb3fa435_0_504"/>
          <p:cNvSpPr txBox="1">
            <a:spLocks noGrp="1"/>
          </p:cNvSpPr>
          <p:nvPr>
            <p:ph type="title"/>
          </p:nvPr>
        </p:nvSpPr>
        <p:spPr>
          <a:xfrm>
            <a:off x="643500" y="225651"/>
            <a:ext cx="109050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>
                <a:solidFill>
                  <a:srgbClr val="F50808"/>
                </a:solidFill>
              </a:rPr>
              <a:t>Lesson Reflections</a:t>
            </a:r>
            <a:endParaRPr sz="5200">
              <a:solidFill>
                <a:srgbClr val="F50808"/>
              </a:solidFill>
            </a:endParaRPr>
          </a:p>
        </p:txBody>
      </p:sp>
      <p:sp>
        <p:nvSpPr>
          <p:cNvPr id="459" name="Google Shape;459;g2aeeb3fa435_0_504"/>
          <p:cNvSpPr txBox="1">
            <a:spLocks noGrp="1"/>
          </p:cNvSpPr>
          <p:nvPr>
            <p:ph type="body" idx="2"/>
          </p:nvPr>
        </p:nvSpPr>
        <p:spPr>
          <a:xfrm>
            <a:off x="507025" y="1430500"/>
            <a:ext cx="4801500" cy="4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400"/>
              <a:t>How can the </a:t>
            </a:r>
            <a:r>
              <a:rPr lang="en-US" sz="2400" b="1"/>
              <a:t>How Clean is the Air </a:t>
            </a:r>
            <a:r>
              <a:rPr lang="en-US" sz="2400"/>
              <a:t>lesson</a:t>
            </a:r>
            <a:r>
              <a:rPr lang="en-US" sz="2200"/>
              <a:t>: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Teach students something they can apply in their everyday lives (e.g., inform their decision making)?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Potentially deepen students’ STEM interest and identity (by reflecting on why STEM learning matters)?</a:t>
            </a:r>
            <a:endParaRPr sz="2400"/>
          </a:p>
        </p:txBody>
      </p:sp>
      <p:pic>
        <p:nvPicPr>
          <p:cNvPr id="460" name="Google Shape;460;g2aeeb3fa435_0_504"/>
          <p:cNvPicPr preferRelativeResize="0"/>
          <p:nvPr/>
        </p:nvPicPr>
        <p:blipFill rotWithShape="1">
          <a:blip r:embed="rId3">
            <a:alphaModFix/>
          </a:blip>
          <a:srcRect l="7268" r="22645"/>
          <a:stretch/>
        </p:blipFill>
        <p:spPr>
          <a:xfrm>
            <a:off x="5632925" y="1702163"/>
            <a:ext cx="6137351" cy="407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2aeeb3fa435_0_612"/>
          <p:cNvSpPr txBox="1">
            <a:spLocks noGrp="1"/>
          </p:cNvSpPr>
          <p:nvPr>
            <p:ph type="title"/>
          </p:nvPr>
        </p:nvSpPr>
        <p:spPr>
          <a:xfrm>
            <a:off x="838200" y="221000"/>
            <a:ext cx="10515600" cy="10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0000"/>
              <a:buNone/>
            </a:pPr>
            <a:r>
              <a:rPr lang="en-US" sz="4000">
                <a:solidFill>
                  <a:srgbClr val="F50808"/>
                </a:solidFill>
              </a:rPr>
              <a:t>Summarizing and reflecting on </a:t>
            </a:r>
            <a:endParaRPr sz="4000">
              <a:solidFill>
                <a:srgbClr val="F50808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50000"/>
              <a:buNone/>
            </a:pPr>
            <a:r>
              <a:rPr lang="en-US" sz="4000">
                <a:solidFill>
                  <a:srgbClr val="F50808"/>
                </a:solidFill>
              </a:rPr>
              <a:t>LaCuKnoS tools &amp; practices</a:t>
            </a:r>
            <a:endParaRPr sz="4000">
              <a:solidFill>
                <a:srgbClr val="F50808"/>
              </a:solidFill>
            </a:endParaRPr>
          </a:p>
        </p:txBody>
      </p:sp>
      <p:sp>
        <p:nvSpPr>
          <p:cNvPr id="467" name="Google Shape;467;g2aeeb3fa435_0_612"/>
          <p:cNvSpPr txBox="1">
            <a:spLocks noGrp="1"/>
          </p:cNvSpPr>
          <p:nvPr>
            <p:ph type="body" idx="1"/>
          </p:nvPr>
        </p:nvSpPr>
        <p:spPr>
          <a:xfrm>
            <a:off x="588525" y="1776175"/>
            <a:ext cx="6898500" cy="46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400"/>
              <a:t>Use the flipped observation form to reflect on how your own teaching practices connect to each of the 3 strands of the LaCuKnoS project….. things you already do and things you may want to try…..</a:t>
            </a:r>
            <a:endParaRPr sz="2400"/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Language development for science communication </a:t>
            </a:r>
            <a:endParaRPr sz="2400" i="1"/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Making cultural and community connections to science</a:t>
            </a:r>
            <a:endParaRPr sz="2400"/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400"/>
              <a:buChar char="•"/>
            </a:pPr>
            <a:r>
              <a:rPr lang="en-US" sz="2400"/>
              <a:t>Knowledge building for informed decision making</a:t>
            </a:r>
            <a:endParaRPr sz="2000"/>
          </a:p>
        </p:txBody>
      </p:sp>
      <p:pic>
        <p:nvPicPr>
          <p:cNvPr id="468" name="Google Shape;468;g2aeeb3fa435_0_612"/>
          <p:cNvPicPr preferRelativeResize="0"/>
          <p:nvPr/>
        </p:nvPicPr>
        <p:blipFill rotWithShape="1">
          <a:blip r:embed="rId3">
            <a:alphaModFix/>
          </a:blip>
          <a:srcRect t="18314"/>
          <a:stretch/>
        </p:blipFill>
        <p:spPr>
          <a:xfrm>
            <a:off x="7582400" y="1776175"/>
            <a:ext cx="4036351" cy="4396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2aeeb3fa435_0_726"/>
          <p:cNvSpPr txBox="1">
            <a:spLocks noGrp="1"/>
          </p:cNvSpPr>
          <p:nvPr>
            <p:ph type="title"/>
          </p:nvPr>
        </p:nvSpPr>
        <p:spPr>
          <a:xfrm>
            <a:off x="489000" y="618525"/>
            <a:ext cx="11211300" cy="1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r>
              <a:rPr lang="en-US" sz="3500">
                <a:solidFill>
                  <a:srgbClr val="F50808"/>
                </a:solidFill>
              </a:rPr>
              <a:t>Language Development for Science Communication</a:t>
            </a:r>
            <a:endParaRPr sz="3500">
              <a:solidFill>
                <a:srgbClr val="F50808"/>
              </a:solidFill>
            </a:endParaRPr>
          </a:p>
        </p:txBody>
      </p:sp>
      <p:sp>
        <p:nvSpPr>
          <p:cNvPr id="475" name="Google Shape;475;g2aeeb3fa435_0_726"/>
          <p:cNvSpPr txBox="1">
            <a:spLocks noGrp="1"/>
          </p:cNvSpPr>
          <p:nvPr>
            <p:ph type="body" idx="1"/>
          </p:nvPr>
        </p:nvSpPr>
        <p:spPr>
          <a:xfrm>
            <a:off x="830963" y="1943087"/>
            <a:ext cx="5185500" cy="20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rgbClr val="333333"/>
              </a:buClr>
              <a:buSzPts val="2200"/>
              <a:buFont typeface="Arial"/>
              <a:buChar char="•"/>
            </a:pPr>
            <a:r>
              <a:rPr lang="en-US" sz="2200" b="1" i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Goal</a:t>
            </a:r>
            <a:r>
              <a:rPr lang="en-US" sz="22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2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Students learn to position themselves as competent knowers as they make intentional communication choices. </a:t>
            </a:r>
            <a:endParaRPr sz="2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6" name="Google Shape;476;g2aeeb3fa435_0_726"/>
          <p:cNvGrpSpPr/>
          <p:nvPr/>
        </p:nvGrpSpPr>
        <p:grpSpPr>
          <a:xfrm>
            <a:off x="6429053" y="1943073"/>
            <a:ext cx="5271297" cy="4625338"/>
            <a:chOff x="0" y="56"/>
            <a:chExt cx="5271297" cy="4625338"/>
          </a:xfrm>
        </p:grpSpPr>
        <p:sp>
          <p:nvSpPr>
            <p:cNvPr id="477" name="Google Shape;477;g2aeeb3fa435_0_726"/>
            <p:cNvSpPr/>
            <p:nvPr/>
          </p:nvSpPr>
          <p:spPr>
            <a:xfrm rot="5400000">
              <a:off x="2623800" y="-531220"/>
              <a:ext cx="1805100" cy="33189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627"/>
              </a:srgbClr>
            </a:solidFill>
            <a:ln w="25400" cap="flat" cmpd="sng">
              <a:solidFill>
                <a:srgbClr val="CED0D2">
                  <a:alpha val="88627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g2aeeb3fa435_0_726"/>
            <p:cNvSpPr txBox="1"/>
            <p:nvPr/>
          </p:nvSpPr>
          <p:spPr>
            <a:xfrm>
              <a:off x="1866897" y="313783"/>
              <a:ext cx="3404400" cy="162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40000" rIns="80000" bIns="40000" anchor="ctr" anchorCtr="0">
              <a:noAutofit/>
            </a:bodyPr>
            <a:lstStyle/>
            <a:p>
              <a:pPr marL="241300" marR="0" lvl="1" indent="-2222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libri"/>
                <a:buChar char="•"/>
              </a:pPr>
              <a:r>
                <a:rPr lang="en-US" sz="19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Language Boosters</a:t>
              </a:r>
              <a:endParaRPr sz="12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225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libri"/>
                <a:buChar char="•"/>
              </a:pPr>
              <a:r>
                <a:rPr lang="en-US" sz="19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Multilingual concept cards</a:t>
              </a:r>
              <a:endParaRPr sz="12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225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libri"/>
                <a:buChar char="•"/>
              </a:pPr>
              <a:r>
                <a:rPr lang="en-US" sz="19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Investigation summaries</a:t>
              </a:r>
              <a:endParaRPr sz="19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225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libri"/>
                <a:buChar char="•"/>
              </a:pPr>
              <a:r>
                <a:rPr lang="en-US" sz="1900" b="0" i="0" u="none" strike="noStrike" cap="none">
                  <a:solidFill>
                    <a:srgbClr val="000000"/>
                  </a:solidFill>
                  <a:highlight>
                    <a:srgbClr val="00FF00"/>
                  </a:highlight>
                  <a:latin typeface="Calibri"/>
                  <a:ea typeface="Calibri"/>
                  <a:cs typeface="Calibri"/>
                  <a:sym typeface="Calibri"/>
                </a:rPr>
                <a:t>General Academic Vocab</a:t>
              </a:r>
              <a:endParaRPr sz="1900" b="0" i="0" u="none" strike="noStrike" cap="none">
                <a:solidFill>
                  <a:srgbClr val="000000"/>
                </a:solidFill>
                <a:highlight>
                  <a:srgbClr val="00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225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libri"/>
                <a:buChar char="•"/>
              </a:pPr>
              <a:r>
                <a:rPr lang="en-US" sz="1900" b="0" i="0" u="none" strike="noStrike" cap="none">
                  <a:solidFill>
                    <a:srgbClr val="000000"/>
                  </a:solidFill>
                  <a:highlight>
                    <a:srgbClr val="00FF00"/>
                  </a:highlight>
                  <a:latin typeface="Calibri"/>
                  <a:ea typeface="Calibri"/>
                  <a:cs typeface="Calibri"/>
                  <a:sym typeface="Calibri"/>
                </a:rPr>
                <a:t>What about sentence frames?</a:t>
              </a:r>
              <a:endParaRPr sz="1900" b="0" i="0" u="none" strike="noStrike" cap="none">
                <a:solidFill>
                  <a:srgbClr val="000000"/>
                </a:solidFill>
                <a:highlight>
                  <a:srgbClr val="00FF00"/>
                </a:highlight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g2aeeb3fa435_0_726"/>
            <p:cNvSpPr/>
            <p:nvPr/>
          </p:nvSpPr>
          <p:spPr>
            <a:xfrm>
              <a:off x="0" y="56"/>
              <a:ext cx="1866900" cy="22563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g2aeeb3fa435_0_726"/>
            <p:cNvSpPr txBox="1"/>
            <p:nvPr/>
          </p:nvSpPr>
          <p:spPr>
            <a:xfrm>
              <a:off x="91134" y="91190"/>
              <a:ext cx="1684500" cy="207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75" tIns="32375" rIns="647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US" sz="1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Choosing language based on topic, purpose, &amp; audience</a:t>
              </a:r>
              <a:endPara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g2aeeb3fa435_0_726"/>
            <p:cNvSpPr/>
            <p:nvPr/>
          </p:nvSpPr>
          <p:spPr>
            <a:xfrm rot="5400000">
              <a:off x="2623800" y="1837818"/>
              <a:ext cx="1805100" cy="33189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627"/>
              </a:srgbClr>
            </a:solidFill>
            <a:ln w="25400" cap="flat" cmpd="sng">
              <a:solidFill>
                <a:srgbClr val="CED0D2">
                  <a:alpha val="88627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g2aeeb3fa435_0_726"/>
            <p:cNvSpPr txBox="1"/>
            <p:nvPr/>
          </p:nvSpPr>
          <p:spPr>
            <a:xfrm>
              <a:off x="1866888" y="2682829"/>
              <a:ext cx="3230700" cy="162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40000" rIns="80000" bIns="40000" anchor="ctr" anchorCtr="0">
              <a:noAutofit/>
            </a:bodyPr>
            <a:lstStyle/>
            <a:p>
              <a:pPr marL="2413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Multimodal concept maps</a:t>
              </a: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CED0D2"/>
                  </a:highlight>
                  <a:latin typeface="Calibri"/>
                  <a:ea typeface="Calibri"/>
                  <a:cs typeface="Calibri"/>
                  <a:sym typeface="Calibri"/>
                </a:rPr>
                <a:t>Multimodal talk moves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CED0D2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Multilingual resources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STEAM integration tools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g2aeeb3fa435_0_726"/>
            <p:cNvSpPr/>
            <p:nvPr/>
          </p:nvSpPr>
          <p:spPr>
            <a:xfrm>
              <a:off x="0" y="2369094"/>
              <a:ext cx="1866900" cy="22563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g2aeeb3fa435_0_726"/>
            <p:cNvSpPr txBox="1"/>
            <p:nvPr/>
          </p:nvSpPr>
          <p:spPr>
            <a:xfrm>
              <a:off x="91134" y="2460228"/>
              <a:ext cx="1684500" cy="207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75" tIns="32375" rIns="647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-US" sz="1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Using multimodalities &amp; trans- languaging to make and share meaning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5" name="Google Shape;485;g2aeeb3fa435_0_726"/>
          <p:cNvSpPr txBox="1">
            <a:spLocks noGrp="1"/>
          </p:cNvSpPr>
          <p:nvPr>
            <p:ph type="sldNum" idx="12"/>
          </p:nvPr>
        </p:nvSpPr>
        <p:spPr>
          <a:xfrm>
            <a:off x="6457951" y="4767263"/>
            <a:ext cx="20577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486" name="Google Shape;486;g2aeeb3fa435_0_726" descr="A picture containing shap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9185" y="4232048"/>
            <a:ext cx="4140200" cy="209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2aeeb3fa435_0_888"/>
          <p:cNvSpPr txBox="1">
            <a:spLocks noGrp="1"/>
          </p:cNvSpPr>
          <p:nvPr>
            <p:ph type="title"/>
          </p:nvPr>
        </p:nvSpPr>
        <p:spPr>
          <a:xfrm>
            <a:off x="913800" y="184198"/>
            <a:ext cx="10364400" cy="11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3600">
                <a:solidFill>
                  <a:srgbClr val="F50808"/>
                </a:solidFill>
              </a:rPr>
              <a:t>Cultural &amp; Community Connections to Science </a:t>
            </a:r>
            <a:endParaRPr sz="3600">
              <a:solidFill>
                <a:srgbClr val="F50808"/>
              </a:solidFill>
            </a:endParaRPr>
          </a:p>
        </p:txBody>
      </p:sp>
      <p:sp>
        <p:nvSpPr>
          <p:cNvPr id="493" name="Google Shape;493;g2aeeb3fa435_0_888"/>
          <p:cNvSpPr txBox="1">
            <a:spLocks noGrp="1"/>
          </p:cNvSpPr>
          <p:nvPr>
            <p:ph type="body" idx="1"/>
          </p:nvPr>
        </p:nvSpPr>
        <p:spPr>
          <a:xfrm>
            <a:off x="785600" y="1646925"/>
            <a:ext cx="5185500" cy="230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Arial"/>
              <a:buChar char="•"/>
            </a:pPr>
            <a:r>
              <a:rPr lang="en-US" sz="2200" b="1" i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Goal:</a:t>
            </a:r>
            <a:r>
              <a:rPr lang="en-US" sz="2200" i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Students strengthen their science interests and identities as they make sense of science in their lives, cultures, histories, and communities</a:t>
            </a: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4" name="Google Shape;494;g2aeeb3fa435_0_888"/>
          <p:cNvGrpSpPr/>
          <p:nvPr/>
        </p:nvGrpSpPr>
        <p:grpSpPr>
          <a:xfrm>
            <a:off x="6095999" y="1418959"/>
            <a:ext cx="5812220" cy="5119980"/>
            <a:chOff x="0" y="62"/>
            <a:chExt cx="5812220" cy="5119980"/>
          </a:xfrm>
        </p:grpSpPr>
        <p:sp>
          <p:nvSpPr>
            <p:cNvPr id="495" name="Google Shape;495;g2aeeb3fa435_0_888"/>
            <p:cNvSpPr/>
            <p:nvPr/>
          </p:nvSpPr>
          <p:spPr>
            <a:xfrm rot="5400000">
              <a:off x="2953370" y="-611027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9019"/>
              </a:srgbClr>
            </a:solidFill>
            <a:ln w="25400" cap="flat" cmpd="sng">
              <a:solidFill>
                <a:srgbClr val="CED0D2">
                  <a:alpha val="89019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g2aeeb3fa435_0_888"/>
            <p:cNvSpPr txBox="1"/>
            <p:nvPr/>
          </p:nvSpPr>
          <p:spPr>
            <a:xfrm>
              <a:off x="2092399" y="347361"/>
              <a:ext cx="3622200" cy="1803000"/>
            </a:xfrm>
            <a:prstGeom prst="rect">
              <a:avLst/>
            </a:prstGeom>
            <a:noFill/>
            <a:ln w="9525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6200" tIns="38100" rIns="76200" bIns="38100" anchor="ctr" anchorCtr="0">
              <a:noAutofit/>
            </a:bodyPr>
            <a:lstStyle/>
            <a:p>
              <a:pPr marL="2413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Arial"/>
                  <a:ea typeface="Arial"/>
                  <a:cs typeface="Arial"/>
                  <a:sym typeface="Arial"/>
                </a:rPr>
                <a:t>Investigation role cards</a:t>
              </a:r>
              <a:endParaRPr sz="15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Role play scenarios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Theater games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chemeClr val="dk1"/>
                  </a:solidFill>
                  <a:highlight>
                    <a:srgbClr val="FFFF00"/>
                  </a:highlight>
                  <a:latin typeface="Arial"/>
                  <a:ea typeface="Arial"/>
                  <a:cs typeface="Arial"/>
                  <a:sym typeface="Arial"/>
                </a:rPr>
                <a:t>Oral history activities</a:t>
              </a:r>
              <a:endParaRPr sz="2000" b="0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g2aeeb3fa435_0_888"/>
            <p:cNvSpPr/>
            <p:nvPr/>
          </p:nvSpPr>
          <p:spPr>
            <a:xfrm>
              <a:off x="0" y="6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g2aeeb3fa435_0_888"/>
            <p:cNvSpPr txBox="1"/>
            <p:nvPr/>
          </p:nvSpPr>
          <p:spPr>
            <a:xfrm>
              <a:off x="102142" y="10220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Purposeful grouping &amp; roles to connect science &amp; community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g2aeeb3fa435_0_888"/>
            <p:cNvSpPr/>
            <p:nvPr/>
          </p:nvSpPr>
          <p:spPr>
            <a:xfrm rot="5400000">
              <a:off x="2953370" y="2011452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9019"/>
              </a:srgbClr>
            </a:solidFill>
            <a:ln w="25400" cap="flat" cmpd="sng">
              <a:solidFill>
                <a:srgbClr val="CED0D2">
                  <a:alpha val="89019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g2aeeb3fa435_0_888"/>
            <p:cNvSpPr txBox="1"/>
            <p:nvPr/>
          </p:nvSpPr>
          <p:spPr>
            <a:xfrm>
              <a:off x="2092399" y="2969840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38100" rIns="76200" bIns="38100" anchor="ctr" anchorCtr="0">
              <a:noAutofit/>
            </a:bodyPr>
            <a:lstStyle/>
            <a:p>
              <a:pPr marL="2413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Arial"/>
                  <a:ea typeface="Arial"/>
                  <a:cs typeface="Arial"/>
                  <a:sym typeface="Arial"/>
                </a:rPr>
                <a:t>Family science home learning activities </a:t>
              </a:r>
              <a:endParaRPr sz="15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Family conversations interview cards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413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Family workshop planning guide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g2aeeb3fa435_0_888"/>
            <p:cNvSpPr/>
            <p:nvPr/>
          </p:nvSpPr>
          <p:spPr>
            <a:xfrm>
              <a:off x="0" y="262254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g2aeeb3fa435_0_888"/>
            <p:cNvSpPr txBox="1"/>
            <p:nvPr/>
          </p:nvSpPr>
          <p:spPr>
            <a:xfrm>
              <a:off x="102142" y="272468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Engaging families together in science co-learning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03" name="Google Shape;503;g2aeeb3fa435_0_888" descr="Text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5" y="4136723"/>
            <a:ext cx="2576881" cy="2304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265d601efbd_0_0"/>
          <p:cNvSpPr txBox="1">
            <a:spLocks noGrp="1"/>
          </p:cNvSpPr>
          <p:nvPr>
            <p:ph type="title"/>
          </p:nvPr>
        </p:nvSpPr>
        <p:spPr>
          <a:xfrm>
            <a:off x="863737" y="239597"/>
            <a:ext cx="10364400" cy="11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3800">
                <a:solidFill>
                  <a:srgbClr val="F50808"/>
                </a:solidFill>
                <a:latin typeface="Calibri"/>
                <a:ea typeface="Calibri"/>
                <a:cs typeface="Calibri"/>
                <a:sym typeface="Calibri"/>
              </a:rPr>
              <a:t>Knowledge Building for Informed Decision Making</a:t>
            </a:r>
            <a:endParaRPr sz="3800">
              <a:solidFill>
                <a:srgbClr val="F508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g265d601efbd_0_0"/>
          <p:cNvSpPr txBox="1">
            <a:spLocks noGrp="1"/>
          </p:cNvSpPr>
          <p:nvPr>
            <p:ph type="body" idx="1"/>
          </p:nvPr>
        </p:nvSpPr>
        <p:spPr>
          <a:xfrm>
            <a:off x="534450" y="1740775"/>
            <a:ext cx="5241000" cy="20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346075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83333"/>
              <a:buFont typeface="Arial"/>
              <a:buChar char="•"/>
            </a:pPr>
            <a:r>
              <a:rPr lang="en-US" b="1" i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Goal:</a:t>
            </a:r>
            <a:r>
              <a:rPr lang="en-US" i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Students apply evidence to daily decisions and propose solutions to community challenges.</a:t>
            </a:r>
            <a:endParaRPr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34327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75000"/>
              <a:buFont typeface="Arial"/>
              <a:buChar char="•"/>
            </a:pPr>
            <a:r>
              <a:rPr lang="en-US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Addresses the “Why” question in education</a:t>
            </a:r>
            <a:endParaRPr i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1" name="Google Shape;511;g265d601efbd_0_0"/>
          <p:cNvGrpSpPr/>
          <p:nvPr/>
        </p:nvGrpSpPr>
        <p:grpSpPr>
          <a:xfrm>
            <a:off x="6095999" y="1418959"/>
            <a:ext cx="5812220" cy="5119980"/>
            <a:chOff x="0" y="62"/>
            <a:chExt cx="5812220" cy="5119980"/>
          </a:xfrm>
        </p:grpSpPr>
        <p:sp>
          <p:nvSpPr>
            <p:cNvPr id="512" name="Google Shape;512;g265d601efbd_0_0"/>
            <p:cNvSpPr/>
            <p:nvPr/>
          </p:nvSpPr>
          <p:spPr>
            <a:xfrm rot="5400000">
              <a:off x="2953370" y="-611027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235"/>
              </a:srgbClr>
            </a:solidFill>
            <a:ln w="25400" cap="flat" cmpd="sng">
              <a:solidFill>
                <a:srgbClr val="CED0D2">
                  <a:alpha val="8823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g265d601efbd_0_0"/>
            <p:cNvSpPr txBox="1"/>
            <p:nvPr/>
          </p:nvSpPr>
          <p:spPr>
            <a:xfrm>
              <a:off x="2092399" y="347361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Social problem solving tasks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Nature of Science tasks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CED0D2"/>
                  </a:highlight>
                  <a:latin typeface="Calibri"/>
                  <a:ea typeface="Calibri"/>
                  <a:cs typeface="Calibri"/>
                  <a:sym typeface="Calibri"/>
                </a:rPr>
                <a:t>Community based challenges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CED0D2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Scientist stories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g265d601efbd_0_0"/>
            <p:cNvSpPr/>
            <p:nvPr/>
          </p:nvSpPr>
          <p:spPr>
            <a:xfrm>
              <a:off x="0" y="6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g265d601efbd_0_0"/>
            <p:cNvSpPr txBox="1"/>
            <p:nvPr/>
          </p:nvSpPr>
          <p:spPr>
            <a:xfrm>
              <a:off x="102142" y="10220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Experiencing how science knowledge is built and accepted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g265d601efbd_0_0"/>
            <p:cNvSpPr/>
            <p:nvPr/>
          </p:nvSpPr>
          <p:spPr>
            <a:xfrm rot="5400000">
              <a:off x="2953370" y="2011452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235"/>
              </a:srgbClr>
            </a:solidFill>
            <a:ln w="25400" cap="flat" cmpd="sng">
              <a:solidFill>
                <a:srgbClr val="CED0D2">
                  <a:alpha val="8823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g265d601efbd_0_0"/>
            <p:cNvSpPr txBox="1"/>
            <p:nvPr/>
          </p:nvSpPr>
          <p:spPr>
            <a:xfrm>
              <a:off x="2092399" y="2969840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data visualization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self visualization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sustainability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evidence &amp; emotion tools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g265d601efbd_0_0"/>
            <p:cNvSpPr/>
            <p:nvPr/>
          </p:nvSpPr>
          <p:spPr>
            <a:xfrm>
              <a:off x="0" y="262254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g265d601efbd_0_0"/>
            <p:cNvSpPr txBox="1"/>
            <p:nvPr/>
          </p:nvSpPr>
          <p:spPr>
            <a:xfrm>
              <a:off x="102142" y="272468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Visualizing and representing data to support scientific claims &amp; arguments</a:t>
              </a: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20" name="Google Shape;520;g265d601efbd_0_0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5370" y="3795823"/>
            <a:ext cx="3455453" cy="2673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24791693ddd_0_14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g24791693ddd_0_1435"/>
          <p:cNvSpPr txBox="1">
            <a:spLocks noGrp="1"/>
          </p:cNvSpPr>
          <p:nvPr>
            <p:ph type="title"/>
          </p:nvPr>
        </p:nvSpPr>
        <p:spPr>
          <a:xfrm>
            <a:off x="4453967" y="278000"/>
            <a:ext cx="6604500" cy="8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Font typeface="Calibri"/>
              <a:buNone/>
            </a:pPr>
            <a:r>
              <a:rPr lang="en-US" sz="4000">
                <a:solidFill>
                  <a:srgbClr val="F50808"/>
                </a:solidFill>
                <a:latin typeface="Ubuntu"/>
                <a:ea typeface="Ubuntu"/>
                <a:cs typeface="Ubuntu"/>
                <a:sym typeface="Ubuntu"/>
              </a:rPr>
              <a:t>LaCuKnoS Resources</a:t>
            </a:r>
            <a:endParaRPr sz="4000">
              <a:solidFill>
                <a:srgbClr val="F5080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528" name="Google Shape;528;g24791693ddd_0_1435" descr="A picture containing transport, wheel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3468" y="3429000"/>
            <a:ext cx="3038545" cy="3038545"/>
          </a:xfrm>
          <a:custGeom>
            <a:avLst/>
            <a:gdLst/>
            <a:ahLst/>
            <a:cxnLst/>
            <a:rect l="l" t="t" r="r" b="b"/>
            <a:pathLst>
              <a:path w="2683042" h="2683042" extrusionOk="0">
                <a:moveTo>
                  <a:pt x="102278" y="0"/>
                </a:moveTo>
                <a:lnTo>
                  <a:pt x="2580764" y="0"/>
                </a:lnTo>
                <a:cubicBezTo>
                  <a:pt x="2637251" y="0"/>
                  <a:pt x="2683042" y="45791"/>
                  <a:pt x="2683042" y="102278"/>
                </a:cubicBezTo>
                <a:lnTo>
                  <a:pt x="2683042" y="2580764"/>
                </a:lnTo>
                <a:cubicBezTo>
                  <a:pt x="2683042" y="2637251"/>
                  <a:pt x="2637251" y="2683042"/>
                  <a:pt x="2580764" y="2683042"/>
                </a:cubicBezTo>
                <a:lnTo>
                  <a:pt x="102278" y="2683042"/>
                </a:lnTo>
                <a:cubicBezTo>
                  <a:pt x="45791" y="2683042"/>
                  <a:pt x="0" y="2637251"/>
                  <a:pt x="0" y="2580764"/>
                </a:cubicBezTo>
                <a:lnTo>
                  <a:pt x="0" y="102278"/>
                </a:lnTo>
                <a:cubicBezTo>
                  <a:pt x="0" y="45791"/>
                  <a:pt x="45791" y="0"/>
                  <a:pt x="10227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29" name="Google Shape;529;g24791693ddd_0_1435"/>
          <p:cNvSpPr txBox="1">
            <a:spLocks noGrp="1"/>
          </p:cNvSpPr>
          <p:nvPr>
            <p:ph type="body" idx="1"/>
          </p:nvPr>
        </p:nvSpPr>
        <p:spPr>
          <a:xfrm>
            <a:off x="4249500" y="1396100"/>
            <a:ext cx="7029600" cy="50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3200"/>
              <a:t>Workshop resources are here:</a:t>
            </a:r>
            <a:endParaRPr sz="2900"/>
          </a:p>
          <a:p>
            <a:pPr marL="457200" lvl="0" indent="-2667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3200" u="sng">
                <a:solidFill>
                  <a:schemeClr val="hlink"/>
                </a:solidFill>
                <a:hlinkClick r:id="rId4"/>
              </a:rPr>
              <a:t>https://bit.ly/3Uas6LQ</a:t>
            </a:r>
            <a:endParaRPr sz="3200"/>
          </a:p>
          <a:p>
            <a:pPr marL="457200" lvl="0" indent="-3175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SzPts val="3200"/>
              <a:buChar char="•"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3200"/>
              <a:t>LaCuKnoS Website</a:t>
            </a:r>
            <a:endParaRPr sz="2900"/>
          </a:p>
          <a:p>
            <a:pPr marL="457200" lvl="0" indent="-2667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3200" u="sng">
                <a:solidFill>
                  <a:schemeClr val="hlink"/>
                </a:solidFill>
                <a:hlinkClick r:id="rId5"/>
              </a:rPr>
              <a:t>https://lacuknos.oregonstate.edu</a:t>
            </a: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3200"/>
              <a:t>Cory’s email for any questions</a:t>
            </a:r>
            <a:endParaRPr sz="2900"/>
          </a:p>
          <a:p>
            <a:pPr marL="457200" lvl="0" indent="-2667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3200" u="sng">
                <a:solidFill>
                  <a:schemeClr val="hlink"/>
                </a:solidFill>
                <a:hlinkClick r:id="rId6"/>
              </a:rPr>
              <a:t>buxtonc@oregonstate.edu</a:t>
            </a: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endParaRPr sz="1600" b="0" i="0" u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333333"/>
              </a:buClr>
              <a:buSzPts val="1900"/>
              <a:buNone/>
            </a:pPr>
            <a:r>
              <a:rPr lang="en-US" sz="1600" b="0" i="0" u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material is based upon work supported by the National Science Foundation under Grant </a:t>
            </a:r>
            <a:r>
              <a:rPr lang="en-US" sz="1600">
                <a:latin typeface="Helvetica Neue"/>
                <a:ea typeface="Helvetica Neue"/>
                <a:cs typeface="Helvetica Neue"/>
                <a:sym typeface="Helvetica Neue"/>
              </a:rPr>
              <a:t>DRL-2010633</a:t>
            </a:r>
            <a:endParaRPr sz="2700"/>
          </a:p>
        </p:txBody>
      </p:sp>
      <p:pic>
        <p:nvPicPr>
          <p:cNvPr id="530" name="Google Shape;530;g24791693ddd_0_1435" descr="Shap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3468" y="172619"/>
            <a:ext cx="3118717" cy="331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g24791693ddd_0_143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821625" y="278025"/>
            <a:ext cx="2034799" cy="226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24791693ddd_0_97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</a:pPr>
            <a:r>
              <a:rPr lang="en-US"/>
              <a:t>Questions and Discussion</a:t>
            </a:r>
            <a:endParaRPr/>
          </a:p>
        </p:txBody>
      </p:sp>
      <p:pic>
        <p:nvPicPr>
          <p:cNvPr id="538" name="Google Shape;538;g24791693ddd_0_9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16264" y="2413975"/>
            <a:ext cx="6759451" cy="293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7"/>
          <p:cNvSpPr txBox="1">
            <a:spLocks noGrp="1"/>
          </p:cNvSpPr>
          <p:nvPr>
            <p:ph type="title"/>
          </p:nvPr>
        </p:nvSpPr>
        <p:spPr>
          <a:xfrm>
            <a:off x="913800" y="422572"/>
            <a:ext cx="10364400" cy="9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0000"/>
              <a:buNone/>
            </a:pPr>
            <a:r>
              <a:rPr lang="en-US" sz="4500">
                <a:latin typeface="Calibri"/>
                <a:ea typeface="Calibri"/>
                <a:cs typeface="Calibri"/>
                <a:sym typeface="Calibri"/>
              </a:rPr>
              <a:t>Agenda for this session</a:t>
            </a:r>
            <a:endParaRPr sz="45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6842"/>
              <a:buNone/>
            </a:pPr>
            <a:r>
              <a:rPr lang="en-US" sz="3166">
                <a:latin typeface="Calibri"/>
                <a:ea typeface="Calibri"/>
                <a:cs typeface="Calibri"/>
                <a:sym typeface="Calibri"/>
              </a:rPr>
              <a:t>(2-hour session today &amp; 1-hour session tomorrow)</a:t>
            </a:r>
            <a:endParaRPr sz="316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7"/>
          <p:cNvSpPr txBox="1">
            <a:spLocks noGrp="1"/>
          </p:cNvSpPr>
          <p:nvPr>
            <p:ph type="body" idx="1"/>
          </p:nvPr>
        </p:nvSpPr>
        <p:spPr>
          <a:xfrm>
            <a:off x="316600" y="1518550"/>
            <a:ext cx="6161700" cy="48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457200" lvl="0" indent="-420687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Opener – Nature of Science quotes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20687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Knowledge building for informed decision making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20686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Model lesson 1: Understanding Wildfire Smoke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20686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Model lesson 2: How Clean is the Air?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20686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LaCuKnoS tools and practices review, updates, &amp; reflections</a:t>
            </a:r>
            <a:endParaRPr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3" name="Google Shape;353;p7" descr="A group of people sitting at tables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62865" y="2068797"/>
            <a:ext cx="4709211" cy="35319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"/>
          <p:cNvSpPr txBox="1">
            <a:spLocks noGrp="1"/>
          </p:cNvSpPr>
          <p:nvPr>
            <p:ph type="title"/>
          </p:nvPr>
        </p:nvSpPr>
        <p:spPr>
          <a:xfrm>
            <a:off x="913800" y="522447"/>
            <a:ext cx="10364400" cy="10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4400" i="0" u="none" strike="noStrike" cap="none">
                <a:latin typeface="Calibri"/>
                <a:ea typeface="Calibri"/>
                <a:cs typeface="Calibri"/>
                <a:sym typeface="Calibri"/>
              </a:rPr>
              <a:t>Nature Of Science (NoS) </a:t>
            </a:r>
            <a:r>
              <a:rPr lang="en-US" sz="4400">
                <a:latin typeface="Calibri"/>
                <a:ea typeface="Calibri"/>
                <a:cs typeface="Calibri"/>
                <a:sym typeface="Calibri"/>
              </a:rPr>
              <a:t>quotes</a:t>
            </a:r>
            <a:r>
              <a:rPr lang="en-US" sz="4400" i="0" u="none" strike="noStrike" cap="none">
                <a:latin typeface="Calibri"/>
                <a:ea typeface="Calibri"/>
                <a:cs typeface="Calibri"/>
                <a:sym typeface="Calibri"/>
              </a:rPr>
              <a:t> activity 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2"/>
          <p:cNvSpPr txBox="1">
            <a:spLocks noGrp="1"/>
          </p:cNvSpPr>
          <p:nvPr>
            <p:ph type="body" idx="1"/>
          </p:nvPr>
        </p:nvSpPr>
        <p:spPr>
          <a:xfrm>
            <a:off x="818712" y="2222287"/>
            <a:ext cx="51858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alibri"/>
              <a:buChar char="•"/>
            </a:pPr>
            <a:r>
              <a:rPr lang="en-US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Hypothesis Box was one example of a NOS activity - This is another </a:t>
            </a:r>
            <a:endParaRPr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alibri"/>
              <a:buChar char="•"/>
            </a:pPr>
            <a:r>
              <a:rPr lang="en-US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Reflecting on our beliefs about the nature of science by considering statements that represent a variety of perspectives about science and its role in our society</a:t>
            </a:r>
            <a:endParaRPr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360" name="Google Shape;36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34675" y="2187826"/>
            <a:ext cx="4943498" cy="3707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afc2be743e_0_0"/>
          <p:cNvSpPr txBox="1">
            <a:spLocks noGrp="1"/>
          </p:cNvSpPr>
          <p:nvPr>
            <p:ph type="title"/>
          </p:nvPr>
        </p:nvSpPr>
        <p:spPr>
          <a:xfrm>
            <a:off x="863737" y="239597"/>
            <a:ext cx="10364400" cy="11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3700">
                <a:latin typeface="Calibri"/>
                <a:ea typeface="Calibri"/>
                <a:cs typeface="Calibri"/>
                <a:sym typeface="Calibri"/>
              </a:rPr>
              <a:t>Knowledge Building for Informed Decision Making</a:t>
            </a:r>
            <a:endParaRPr sz="3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g2afc2be743e_0_0"/>
          <p:cNvSpPr txBox="1">
            <a:spLocks noGrp="1"/>
          </p:cNvSpPr>
          <p:nvPr>
            <p:ph type="body" idx="1"/>
          </p:nvPr>
        </p:nvSpPr>
        <p:spPr>
          <a:xfrm>
            <a:off x="534450" y="1740775"/>
            <a:ext cx="5241000" cy="20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2000"/>
              <a:buFont typeface="Arial"/>
              <a:buChar char="•"/>
            </a:pPr>
            <a:r>
              <a:rPr lang="en-US" b="1" i="1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Goal:</a:t>
            </a:r>
            <a:r>
              <a:rPr lang="en-US" i="1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Students apply evidence to daily decisions and propose solutions to community challenges.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Calibri"/>
              <a:buChar char="•"/>
            </a:pPr>
            <a:r>
              <a:rPr lang="en-US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Addresses the “Why” question in education</a:t>
            </a:r>
            <a:endParaRPr i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8" name="Google Shape;368;g2afc2be743e_0_0"/>
          <p:cNvGrpSpPr/>
          <p:nvPr/>
        </p:nvGrpSpPr>
        <p:grpSpPr>
          <a:xfrm>
            <a:off x="6095999" y="1418959"/>
            <a:ext cx="5812220" cy="5119980"/>
            <a:chOff x="0" y="62"/>
            <a:chExt cx="5812220" cy="5119980"/>
          </a:xfrm>
        </p:grpSpPr>
        <p:sp>
          <p:nvSpPr>
            <p:cNvPr id="369" name="Google Shape;369;g2afc2be743e_0_0"/>
            <p:cNvSpPr/>
            <p:nvPr/>
          </p:nvSpPr>
          <p:spPr>
            <a:xfrm rot="5400000">
              <a:off x="2953370" y="-611027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235"/>
              </a:srgbClr>
            </a:solidFill>
            <a:ln w="25400" cap="flat" cmpd="sng">
              <a:solidFill>
                <a:srgbClr val="CED0D2">
                  <a:alpha val="8823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g2afc2be743e_0_0"/>
            <p:cNvSpPr txBox="1"/>
            <p:nvPr/>
          </p:nvSpPr>
          <p:spPr>
            <a:xfrm>
              <a:off x="2092399" y="347361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Social problem solving tasks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Nature of Science tasks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CED0D2"/>
                  </a:highlight>
                  <a:latin typeface="Calibri"/>
                  <a:ea typeface="Calibri"/>
                  <a:cs typeface="Calibri"/>
                  <a:sym typeface="Calibri"/>
                </a:rPr>
                <a:t>Community based challenges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CED0D2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Scientist stories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g2afc2be743e_0_0"/>
            <p:cNvSpPr/>
            <p:nvPr/>
          </p:nvSpPr>
          <p:spPr>
            <a:xfrm>
              <a:off x="0" y="6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g2afc2be743e_0_0"/>
            <p:cNvSpPr txBox="1"/>
            <p:nvPr/>
          </p:nvSpPr>
          <p:spPr>
            <a:xfrm>
              <a:off x="102142" y="10220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Experiencing how science knowledge is built and accepted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g2afc2be743e_0_0"/>
            <p:cNvSpPr/>
            <p:nvPr/>
          </p:nvSpPr>
          <p:spPr>
            <a:xfrm rot="5400000">
              <a:off x="2953370" y="2011452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235"/>
              </a:srgbClr>
            </a:solidFill>
            <a:ln w="25400" cap="flat" cmpd="sng">
              <a:solidFill>
                <a:srgbClr val="CED0D2">
                  <a:alpha val="8823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g2afc2be743e_0_0"/>
            <p:cNvSpPr txBox="1"/>
            <p:nvPr/>
          </p:nvSpPr>
          <p:spPr>
            <a:xfrm>
              <a:off x="2092399" y="2969840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data visualization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self visualization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sustainability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evidence &amp; emotion tools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g2afc2be743e_0_0"/>
            <p:cNvSpPr/>
            <p:nvPr/>
          </p:nvSpPr>
          <p:spPr>
            <a:xfrm>
              <a:off x="0" y="262254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g2afc2be743e_0_0"/>
            <p:cNvSpPr txBox="1"/>
            <p:nvPr/>
          </p:nvSpPr>
          <p:spPr>
            <a:xfrm>
              <a:off x="102142" y="272468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Visualizing and representing data to support scientific claims &amp; arguments</a:t>
              </a: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77" name="Google Shape;377;g2afc2be743e_0_0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5370" y="3795823"/>
            <a:ext cx="3455453" cy="2673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a18be1389a_0_227"/>
          <p:cNvSpPr txBox="1">
            <a:spLocks noGrp="1"/>
          </p:cNvSpPr>
          <p:nvPr>
            <p:ph type="title"/>
          </p:nvPr>
        </p:nvSpPr>
        <p:spPr>
          <a:xfrm>
            <a:off x="913793" y="305036"/>
            <a:ext cx="10364400" cy="7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>
                <a:solidFill>
                  <a:srgbClr val="F50808"/>
                </a:solidFill>
              </a:rPr>
              <a:t>LaCuKnoS model lessons so far…</a:t>
            </a:r>
            <a:endParaRPr>
              <a:solidFill>
                <a:srgbClr val="F50808"/>
              </a:solidFill>
            </a:endParaRPr>
          </a:p>
        </p:txBody>
      </p:sp>
      <p:sp>
        <p:nvSpPr>
          <p:cNvPr id="383" name="Google Shape;383;g2a18be1389a_0_227"/>
          <p:cNvSpPr txBox="1">
            <a:spLocks noGrp="1"/>
          </p:cNvSpPr>
          <p:nvPr>
            <p:ph type="body" idx="1"/>
          </p:nvPr>
        </p:nvSpPr>
        <p:spPr>
          <a:xfrm>
            <a:off x="845000" y="1185850"/>
            <a:ext cx="2241300" cy="3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457200" lvl="0" indent="-215900" algn="ctr" rtl="0">
              <a:lnSpc>
                <a:spcPct val="85000"/>
              </a:lnSpc>
              <a:spcBef>
                <a:spcPts val="1100"/>
              </a:spcBef>
              <a:spcAft>
                <a:spcPts val="0"/>
              </a:spcAft>
              <a:buSzPts val="2400"/>
              <a:buNone/>
            </a:pPr>
            <a:r>
              <a:rPr lang="en-US"/>
              <a:t>Forestry</a:t>
            </a:r>
            <a:endParaRPr/>
          </a:p>
        </p:txBody>
      </p:sp>
      <p:sp>
        <p:nvSpPr>
          <p:cNvPr id="384" name="Google Shape;384;g2a18be1389a_0_227"/>
          <p:cNvSpPr txBox="1">
            <a:spLocks noGrp="1"/>
          </p:cNvSpPr>
          <p:nvPr>
            <p:ph type="body" idx="2"/>
          </p:nvPr>
        </p:nvSpPr>
        <p:spPr>
          <a:xfrm>
            <a:off x="635450" y="1685972"/>
            <a:ext cx="3411900" cy="51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If I were a tree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Tree detective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Seed dispersal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How old is a tree?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Paper making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Managing Oregon’s forests together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Optimal </a:t>
            </a: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tree utilization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Cross laminated timber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en-US" sz="21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Forestry Sensors</a:t>
            </a:r>
            <a:endParaRPr sz="210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lnSpc>
                <a:spcPct val="100000"/>
              </a:lnSpc>
              <a:spcBef>
                <a:spcPts val="1100"/>
              </a:spcBef>
              <a:spcAft>
                <a:spcPts val="1000"/>
              </a:spcAft>
              <a:buSzPts val="2100"/>
              <a:buChar char="●"/>
            </a:pPr>
            <a:r>
              <a:rPr lang="en-US" sz="2100">
                <a:highlight>
                  <a:srgbClr val="FFFF00"/>
                </a:highlight>
              </a:rPr>
              <a:t>Understanding wildfire smoke</a:t>
            </a:r>
            <a:endParaRPr sz="2100">
              <a:highlight>
                <a:srgbClr val="FFFF00"/>
              </a:highlight>
            </a:endParaRPr>
          </a:p>
        </p:txBody>
      </p:sp>
      <p:sp>
        <p:nvSpPr>
          <p:cNvPr id="385" name="Google Shape;385;g2a18be1389a_0_227"/>
          <p:cNvSpPr txBox="1">
            <a:spLocks noGrp="1"/>
          </p:cNvSpPr>
          <p:nvPr>
            <p:ph type="body" idx="3"/>
          </p:nvPr>
        </p:nvSpPr>
        <p:spPr>
          <a:xfrm>
            <a:off x="3945608" y="1185855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457200" lvl="0" indent="-215900" algn="ctr" rtl="0">
              <a:lnSpc>
                <a:spcPct val="85000"/>
              </a:lnSpc>
              <a:spcBef>
                <a:spcPts val="1100"/>
              </a:spcBef>
              <a:spcAft>
                <a:spcPts val="0"/>
              </a:spcAft>
              <a:buSzPts val="2400"/>
              <a:buNone/>
            </a:pPr>
            <a:r>
              <a:rPr lang="en-US"/>
              <a:t>General Science</a:t>
            </a:r>
            <a:endParaRPr/>
          </a:p>
        </p:txBody>
      </p:sp>
      <p:sp>
        <p:nvSpPr>
          <p:cNvPr id="386" name="Google Shape;386;g2a18be1389a_0_227"/>
          <p:cNvSpPr txBox="1">
            <a:spLocks noGrp="1"/>
          </p:cNvSpPr>
          <p:nvPr>
            <p:ph type="body" idx="4"/>
          </p:nvPr>
        </p:nvSpPr>
        <p:spPr>
          <a:xfrm>
            <a:off x="4150600" y="1934647"/>
            <a:ext cx="3303300" cy="45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746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300"/>
              <a:buFont typeface="Calibri"/>
              <a:buChar char="●"/>
            </a:pPr>
            <a:r>
              <a:rPr lang="en-US" sz="2300">
                <a:latin typeface="Calibri"/>
                <a:ea typeface="Calibri"/>
                <a:cs typeface="Calibri"/>
                <a:sym typeface="Calibri"/>
              </a:rPr>
              <a:t>Cartesian diver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Calibri"/>
              <a:buChar char="●"/>
            </a:pPr>
            <a:r>
              <a:rPr lang="en-US" sz="2300">
                <a:latin typeface="Calibri"/>
                <a:ea typeface="Calibri"/>
                <a:cs typeface="Calibri"/>
                <a:sym typeface="Calibri"/>
              </a:rPr>
              <a:t>Gummy bear osmosis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Calibri"/>
              <a:buChar char="●"/>
            </a:pPr>
            <a:r>
              <a:rPr lang="en-US" sz="2300">
                <a:latin typeface="Calibri"/>
                <a:ea typeface="Calibri"/>
                <a:cs typeface="Calibri"/>
                <a:sym typeface="Calibri"/>
              </a:rPr>
              <a:t>Singers &amp; sound waves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Calibri"/>
              <a:buChar char="●"/>
            </a:pPr>
            <a:r>
              <a:rPr lang="en-US" sz="2300">
                <a:latin typeface="Calibri"/>
                <a:ea typeface="Calibri"/>
                <a:cs typeface="Calibri"/>
                <a:sym typeface="Calibri"/>
              </a:rPr>
              <a:t>Expanding universe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Calibri"/>
              <a:buChar char="●"/>
            </a:pPr>
            <a:r>
              <a:rPr lang="en-US" sz="23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Senses &amp; Sensors</a:t>
            </a:r>
            <a:endParaRPr sz="23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746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300"/>
              <a:buFont typeface="Calibri"/>
              <a:buChar char="●"/>
            </a:pPr>
            <a:r>
              <a:rPr lang="en-US" sz="23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Hypothesis box</a:t>
            </a:r>
            <a:endParaRPr sz="23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1950" algn="l" rtl="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  <a:buSzPts val="2100"/>
              <a:buChar char="●"/>
            </a:pPr>
            <a:r>
              <a:rPr lang="en-US" sz="2100">
                <a:highlight>
                  <a:srgbClr val="FFFF00"/>
                </a:highlight>
              </a:rPr>
              <a:t>Nature of Science cards</a:t>
            </a:r>
            <a:endParaRPr sz="2100">
              <a:highlight>
                <a:srgbClr val="FFFF00"/>
              </a:highlight>
            </a:endParaRPr>
          </a:p>
        </p:txBody>
      </p:sp>
      <p:sp>
        <p:nvSpPr>
          <p:cNvPr id="387" name="Google Shape;387;g2a18be1389a_0_227"/>
          <p:cNvSpPr txBox="1">
            <a:spLocks noGrp="1"/>
          </p:cNvSpPr>
          <p:nvPr>
            <p:ph type="body" idx="5"/>
          </p:nvPr>
        </p:nvSpPr>
        <p:spPr>
          <a:xfrm>
            <a:off x="7865366" y="1158181"/>
            <a:ext cx="38100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457200" lvl="0" indent="-215900" algn="ctr" rtl="0">
              <a:lnSpc>
                <a:spcPct val="85000"/>
              </a:lnSpc>
              <a:spcBef>
                <a:spcPts val="1100"/>
              </a:spcBef>
              <a:spcAft>
                <a:spcPts val="0"/>
              </a:spcAft>
              <a:buSzPts val="2400"/>
              <a:buNone/>
            </a:pPr>
            <a:r>
              <a:rPr lang="en-US"/>
              <a:t>Social problem solving &amp; STEM careers</a:t>
            </a:r>
            <a:endParaRPr/>
          </a:p>
        </p:txBody>
      </p:sp>
      <p:sp>
        <p:nvSpPr>
          <p:cNvPr id="388" name="Google Shape;388;g2a18be1389a_0_227"/>
          <p:cNvSpPr txBox="1">
            <a:spLocks noGrp="1"/>
          </p:cNvSpPr>
          <p:nvPr>
            <p:ph type="body" idx="6"/>
          </p:nvPr>
        </p:nvSpPr>
        <p:spPr>
          <a:xfrm>
            <a:off x="7453900" y="1838850"/>
            <a:ext cx="4424400" cy="49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Spreading infectious diseases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Vaccinations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Toothpaste whitening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Dirty hands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Natural disasters and food insecurity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My family STEM story </a:t>
            </a:r>
            <a:endParaRPr sz="19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Changing climate in my community</a:t>
            </a:r>
            <a:endParaRPr sz="1900">
              <a:highlight>
                <a:schemeClr val="lt1"/>
              </a:highlight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highlight>
                  <a:schemeClr val="lt1"/>
                </a:highlight>
              </a:rPr>
              <a:t>Sustainable Concrete</a:t>
            </a:r>
            <a:endParaRPr sz="1900">
              <a:highlight>
                <a:schemeClr val="lt1"/>
              </a:highlight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Learning with data</a:t>
            </a:r>
            <a:endParaRPr sz="1900">
              <a:highlight>
                <a:schemeClr val="lt1"/>
              </a:highlight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highlight>
                  <a:srgbClr val="FFFF00"/>
                </a:highlight>
              </a:rPr>
              <a:t>How clean is the air?</a:t>
            </a:r>
            <a:endParaRPr sz="1900">
              <a:highlight>
                <a:srgbClr val="FFFF00"/>
              </a:highlight>
            </a:endParaRPr>
          </a:p>
          <a:p>
            <a:pPr marL="508000" lvl="0" indent="-3111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Font typeface="Calibri"/>
              <a:buChar char="•"/>
            </a:pPr>
            <a:r>
              <a:rPr lang="en-US" sz="1900">
                <a:highlight>
                  <a:srgbClr val="FFFF00"/>
                </a:highlight>
              </a:rPr>
              <a:t>Design a sustainable business</a:t>
            </a:r>
            <a:endParaRPr sz="19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2aeeb3fa435_0_0"/>
          <p:cNvSpPr txBox="1">
            <a:spLocks noGrp="1"/>
          </p:cNvSpPr>
          <p:nvPr>
            <p:ph type="ctrTitle"/>
          </p:nvPr>
        </p:nvSpPr>
        <p:spPr>
          <a:xfrm>
            <a:off x="1153000" y="856400"/>
            <a:ext cx="9848700" cy="20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US">
                <a:solidFill>
                  <a:srgbClr val="F50808"/>
                </a:solidFill>
                <a:latin typeface="Calibri"/>
                <a:ea typeface="Calibri"/>
                <a:cs typeface="Calibri"/>
                <a:sym typeface="Calibri"/>
              </a:rPr>
              <a:t>Model lesson 1:</a:t>
            </a:r>
            <a:endParaRPr>
              <a:solidFill>
                <a:srgbClr val="F5080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US">
                <a:solidFill>
                  <a:srgbClr val="F50808"/>
                </a:solidFill>
              </a:rPr>
              <a:t>Understanding </a:t>
            </a:r>
            <a:r>
              <a:rPr lang="en-US">
                <a:solidFill>
                  <a:srgbClr val="F50808"/>
                </a:solidFill>
                <a:latin typeface="Calibri"/>
                <a:ea typeface="Calibri"/>
                <a:cs typeface="Calibri"/>
                <a:sym typeface="Calibri"/>
              </a:rPr>
              <a:t>Wildfire Smoke</a:t>
            </a:r>
            <a:endParaRPr>
              <a:solidFill>
                <a:srgbClr val="F508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5" name="Google Shape;395;g2aeeb3fa435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24300" y="3995955"/>
            <a:ext cx="3567693" cy="20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2aeeb3fa435_0_0" descr="Visible satellite image showing wildfire smok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26487" y="3779451"/>
            <a:ext cx="4104088" cy="227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g2aeeb3fa435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8743" y="3779450"/>
            <a:ext cx="3125182" cy="227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2aeeb3fa435_0_95"/>
          <p:cNvSpPr txBox="1">
            <a:spLocks noGrp="1"/>
          </p:cNvSpPr>
          <p:nvPr>
            <p:ph type="title"/>
          </p:nvPr>
        </p:nvSpPr>
        <p:spPr>
          <a:xfrm>
            <a:off x="913800" y="471573"/>
            <a:ext cx="10364400" cy="12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4900">
                <a:solidFill>
                  <a:srgbClr val="F50808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Lesson overview</a:t>
            </a:r>
            <a:endParaRPr sz="4900">
              <a:solidFill>
                <a:srgbClr val="F50808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g2aeeb3fa435_0_95"/>
          <p:cNvSpPr txBox="1">
            <a:spLocks noGrp="1"/>
          </p:cNvSpPr>
          <p:nvPr>
            <p:ph type="body" idx="1"/>
          </p:nvPr>
        </p:nvSpPr>
        <p:spPr>
          <a:xfrm>
            <a:off x="395975" y="2261075"/>
            <a:ext cx="48636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alibri"/>
              <a:buChar char="-"/>
            </a:pPr>
            <a:r>
              <a:rPr lang="en-US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Why focus on smoke? </a:t>
            </a:r>
            <a:endParaRPr i="1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alibri"/>
              <a:buChar char="-"/>
            </a:pPr>
            <a:r>
              <a:rPr lang="en-US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How smoke affects us?</a:t>
            </a:r>
            <a:endParaRPr i="1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alibri"/>
              <a:buChar char="-"/>
            </a:pPr>
            <a:r>
              <a:rPr lang="en-US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How does smoke lingers?</a:t>
            </a:r>
            <a:endParaRPr i="1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Calibri"/>
              <a:buChar char="-"/>
            </a:pPr>
            <a:r>
              <a:rPr lang="en-US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Where does it go?</a:t>
            </a:r>
            <a:endParaRPr i="1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4" name="Google Shape;404;g2aeeb3fa435_0_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2350" y="4535575"/>
            <a:ext cx="3892750" cy="203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g2aeeb3fa435_0_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35675" y="1892150"/>
            <a:ext cx="3826709" cy="215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g2aeeb3fa435_0_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39625" y="4495225"/>
            <a:ext cx="3228789" cy="2152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aeeb3fa435_0_103"/>
          <p:cNvSpPr txBox="1">
            <a:spLocks noGrp="1"/>
          </p:cNvSpPr>
          <p:nvPr>
            <p:ph type="title"/>
          </p:nvPr>
        </p:nvSpPr>
        <p:spPr>
          <a:xfrm>
            <a:off x="913800" y="471573"/>
            <a:ext cx="10364400" cy="12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5000">
                <a:solidFill>
                  <a:srgbClr val="F50808"/>
                </a:solidFill>
                <a:latin typeface="Calibri"/>
                <a:ea typeface="Calibri"/>
                <a:cs typeface="Calibri"/>
                <a:sym typeface="Calibri"/>
              </a:rPr>
              <a:t>Lesson overview</a:t>
            </a:r>
            <a:endParaRPr sz="5000">
              <a:solidFill>
                <a:srgbClr val="F508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g2aeeb3fa435_0_103"/>
          <p:cNvSpPr txBox="1">
            <a:spLocks noGrp="1"/>
          </p:cNvSpPr>
          <p:nvPr>
            <p:ph type="body" idx="1"/>
          </p:nvPr>
        </p:nvSpPr>
        <p:spPr>
          <a:xfrm>
            <a:off x="601675" y="1717475"/>
            <a:ext cx="7261200" cy="6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69498"/>
              <a:buNone/>
            </a:pPr>
            <a:r>
              <a:rPr lang="en-US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How is it connected to forestry/forest management?</a:t>
            </a:r>
            <a:endParaRPr i="1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3" name="Google Shape;413;g2aeeb3fa435_0_1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95625" y="2586300"/>
            <a:ext cx="2675850" cy="2332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g2aeeb3fa435_0_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3900" y="2898275"/>
            <a:ext cx="4798049" cy="268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g2aeeb3fa435_0_10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22125" y="1717473"/>
            <a:ext cx="3107225" cy="310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g2aeeb3fa435_0_10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05149" y="5154699"/>
            <a:ext cx="4082041" cy="1634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aeeb3fa435_0_112"/>
          <p:cNvSpPr txBox="1">
            <a:spLocks noGrp="1"/>
          </p:cNvSpPr>
          <p:nvPr>
            <p:ph type="title"/>
          </p:nvPr>
        </p:nvSpPr>
        <p:spPr>
          <a:xfrm>
            <a:off x="913800" y="351450"/>
            <a:ext cx="10364400" cy="10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4400">
                <a:solidFill>
                  <a:srgbClr val="F50808"/>
                </a:solidFill>
                <a:latin typeface="Calibri"/>
                <a:ea typeface="Calibri"/>
                <a:cs typeface="Calibri"/>
                <a:sym typeface="Calibri"/>
              </a:rPr>
              <a:t>Video Links &amp; other resources</a:t>
            </a:r>
            <a:endParaRPr sz="4400">
              <a:solidFill>
                <a:srgbClr val="F5080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g2aeeb3fa435_0_112"/>
          <p:cNvSpPr txBox="1">
            <a:spLocks noGrp="1"/>
          </p:cNvSpPr>
          <p:nvPr>
            <p:ph type="body" idx="1"/>
          </p:nvPr>
        </p:nvSpPr>
        <p:spPr>
          <a:xfrm>
            <a:off x="310025" y="6065275"/>
            <a:ext cx="11267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400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Extension: defensible space </a:t>
            </a:r>
            <a:r>
              <a:rPr lang="en-US" sz="2400" i="1" u="sng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https://youtu.be/bPlLXb_MHuo?si=atOCcEGoVnJQq7Iq</a:t>
            </a:r>
            <a:r>
              <a:rPr lang="en-US" sz="2400" i="1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 i="1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3" name="Google Shape;423;g2aeeb3fa435_0_112" descr="KING 5 Meteorologist Ben Dery demonstrates just what temperature inversion is" title="Temperature inversion demonstrated live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8050" y="1999288"/>
            <a:ext cx="3332018" cy="1874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g2aeeb3fa435_0_112" descr="Learn about how temperature inversions trap air pollution near ground level with this temperature inversion experiment." title="Understanding Temperature Inversions with a Demonstration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788050" y="4096625"/>
            <a:ext cx="3332025" cy="1874263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g2aeeb3fa435_0_112"/>
          <p:cNvSpPr txBox="1"/>
          <p:nvPr/>
        </p:nvSpPr>
        <p:spPr>
          <a:xfrm>
            <a:off x="310025" y="2263800"/>
            <a:ext cx="4209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 strike="noStrike" cap="non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Temperature inversion: liquid</a:t>
            </a:r>
            <a:endParaRPr sz="2400" b="0" i="1" u="none" strike="noStrike" cap="non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g2aeeb3fa435_0_112"/>
          <p:cNvSpPr txBox="1"/>
          <p:nvPr/>
        </p:nvSpPr>
        <p:spPr>
          <a:xfrm>
            <a:off x="310025" y="4135613"/>
            <a:ext cx="4362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1" u="none" strike="noStrike" cap="non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Temperature inversion: smoke</a:t>
            </a:r>
            <a:endParaRPr sz="2400" b="0" i="1" u="none" strike="noStrike" cap="non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Microsoft Macintosh PowerPoint</Application>
  <PresentationFormat>Widescreen</PresentationFormat>
  <Paragraphs>169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Twentieth Century</vt:lpstr>
      <vt:lpstr>Calibri</vt:lpstr>
      <vt:lpstr>Proxima Nova</vt:lpstr>
      <vt:lpstr>Open Sans</vt:lpstr>
      <vt:lpstr>Arial</vt:lpstr>
      <vt:lpstr>Dosis</vt:lpstr>
      <vt:lpstr>Alfa Slab One</vt:lpstr>
      <vt:lpstr>Helvetica Neue</vt:lpstr>
      <vt:lpstr>Ubuntu</vt:lpstr>
      <vt:lpstr>Gameday</vt:lpstr>
      <vt:lpstr>Office Theme</vt:lpstr>
      <vt:lpstr>Simple Light</vt:lpstr>
      <vt:lpstr>Knowledge building  for informed decision making LaCuKnoS Session - Day 1 Winter 2024 SMILE teacher workshop</vt:lpstr>
      <vt:lpstr>Agenda for this session (2-hour session today &amp; 1-hour session tomorrow)</vt:lpstr>
      <vt:lpstr>Nature Of Science (NoS) quotes activity </vt:lpstr>
      <vt:lpstr>Knowledge Building for Informed Decision Making</vt:lpstr>
      <vt:lpstr>LaCuKnoS model lessons so far…</vt:lpstr>
      <vt:lpstr>Model lesson 1: Understanding Wildfire Smoke</vt:lpstr>
      <vt:lpstr>Lesson overview</vt:lpstr>
      <vt:lpstr>Lesson overview</vt:lpstr>
      <vt:lpstr>Video Links &amp; other resources</vt:lpstr>
      <vt:lpstr>Lesson Reflections</vt:lpstr>
      <vt:lpstr>Model lesson 2: How Clean is the Air?</vt:lpstr>
      <vt:lpstr>Video Links &amp; other resources</vt:lpstr>
      <vt:lpstr>Lesson Reflections</vt:lpstr>
      <vt:lpstr>Summarizing and reflecting on  LaCuKnoS tools &amp; practices</vt:lpstr>
      <vt:lpstr>Language Development for Science Communication</vt:lpstr>
      <vt:lpstr>Cultural &amp; Community Connections to Science </vt:lpstr>
      <vt:lpstr>Knowledge Building for Informed Decision Making</vt:lpstr>
      <vt:lpstr>LaCuKnoS Resources</vt:lpstr>
      <vt:lpstr>Questions and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building  for informed decision making LaCuKnoS Session - Day 1 Winter 2024 SMILE teacher workshop</dc:title>
  <dc:creator>Buxton, Cory A</dc:creator>
  <cp:lastModifiedBy>Kami Hammerschmith</cp:lastModifiedBy>
  <cp:revision>1</cp:revision>
  <dcterms:created xsi:type="dcterms:W3CDTF">2022-02-25T16:46:04Z</dcterms:created>
  <dcterms:modified xsi:type="dcterms:W3CDTF">2024-03-19T20:50:14Z</dcterms:modified>
</cp:coreProperties>
</file>