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7772400" cy="10058400"/>
  <p:notesSz cx="6881813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j7zHykgOe6nwF6bxBGACtIU3HzA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 snapToGrid="0">
      <p:cViewPr varScale="1">
        <p:scale>
          <a:sx n="73" d="100"/>
          <a:sy n="73" d="100"/>
        </p:scale>
        <p:origin x="3072" y="20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5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5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5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5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1" name="Google Shape;10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4:notes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5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0" name="Google Shape;11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5:notes"/>
          <p:cNvSpPr txBox="1">
            <a:spLocks noGrp="1"/>
          </p:cNvSpPr>
          <p:nvPr>
            <p:ph type="body" idx="1"/>
          </p:nvPr>
        </p:nvSpPr>
        <p:spPr>
          <a:xfrm>
            <a:off x="688175" y="4415775"/>
            <a:ext cx="5505425" cy="4183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9" name="Google Shape;11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7175" y="697225"/>
            <a:ext cx="4588075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939"/>
              </a:spcBef>
              <a:spcAft>
                <a:spcPts val="0"/>
              </a:spcAft>
              <a:buClr>
                <a:srgbClr val="888888"/>
              </a:buClr>
              <a:buSzPts val="4693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821"/>
              </a:spcBef>
              <a:spcAft>
                <a:spcPts val="0"/>
              </a:spcAft>
              <a:buClr>
                <a:srgbClr val="888888"/>
              </a:buClr>
              <a:buSzPts val="4107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704"/>
              </a:spcBef>
              <a:spcAft>
                <a:spcPts val="0"/>
              </a:spcAft>
              <a:buClr>
                <a:srgbClr val="888888"/>
              </a:buClr>
              <a:buSzPts val="352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rgbClr val="888888"/>
              </a:buClr>
              <a:buSzPts val="2933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rgbClr val="888888"/>
              </a:buClr>
              <a:buSzPts val="2933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rgbClr val="888888"/>
              </a:buClr>
              <a:buSzPts val="2933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rgbClr val="888888"/>
              </a:buClr>
              <a:buSzPts val="2933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rgbClr val="888888"/>
              </a:buClr>
              <a:buSzPts val="2933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rgbClr val="888888"/>
              </a:buClr>
              <a:buSzPts val="2933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567161" y="2168420"/>
            <a:ext cx="6638079" cy="699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2218267" y="3819527"/>
            <a:ext cx="8582237" cy="17487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-1344083" y="2135506"/>
            <a:ext cx="8582237" cy="51168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67"/>
              <a:buFont typeface="Calibri"/>
              <a:buNone/>
              <a:defRPr sz="5867" b="1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rgbClr val="888888"/>
              </a:buClr>
              <a:buSzPts val="2933"/>
              <a:buNone/>
              <a:defRPr sz="2933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rgbClr val="888888"/>
              </a:buClr>
              <a:buSzPts val="2640"/>
              <a:buNone/>
              <a:defRPr sz="264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rgbClr val="888888"/>
              </a:buClr>
              <a:buSzPts val="2347"/>
              <a:buNone/>
              <a:defRPr sz="2347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888888"/>
              </a:buClr>
              <a:buSzPts val="2053"/>
              <a:buNone/>
              <a:defRPr sz="2053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888888"/>
              </a:buClr>
              <a:buSzPts val="2053"/>
              <a:buNone/>
              <a:defRPr sz="2053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888888"/>
              </a:buClr>
              <a:buSzPts val="2053"/>
              <a:buNone/>
              <a:defRPr sz="2053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888888"/>
              </a:buClr>
              <a:buSzPts val="2053"/>
              <a:buNone/>
              <a:defRPr sz="2053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888888"/>
              </a:buClr>
              <a:buSzPts val="2053"/>
              <a:buNone/>
              <a:defRPr sz="2053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rgbClr val="888888"/>
              </a:buClr>
              <a:buSzPts val="2053"/>
              <a:buNone/>
              <a:defRPr sz="2053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388620" y="2346961"/>
            <a:ext cx="3432810" cy="663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89394" algn="l">
              <a:lnSpc>
                <a:spcPct val="100000"/>
              </a:lnSpc>
              <a:spcBef>
                <a:spcPts val="821"/>
              </a:spcBef>
              <a:spcAft>
                <a:spcPts val="0"/>
              </a:spcAft>
              <a:buClr>
                <a:schemeClr val="dk1"/>
              </a:buClr>
              <a:buSzPts val="4107"/>
              <a:buChar char="•"/>
              <a:defRPr sz="4107"/>
            </a:lvl1pPr>
            <a:lvl2pPr marL="914400" lvl="1" indent="-452119" algn="l">
              <a:lnSpc>
                <a:spcPct val="100000"/>
              </a:lnSpc>
              <a:spcBef>
                <a:spcPts val="704"/>
              </a:spcBef>
              <a:spcAft>
                <a:spcPts val="0"/>
              </a:spcAft>
              <a:buClr>
                <a:schemeClr val="dk1"/>
              </a:buClr>
              <a:buSzPts val="3520"/>
              <a:buChar char="–"/>
              <a:defRPr sz="3520"/>
            </a:lvl2pPr>
            <a:lvl3pPr marL="1371600" lvl="2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3pPr>
            <a:lvl4pPr marL="1828800" lvl="3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–"/>
              <a:defRPr sz="2640"/>
            </a:lvl4pPr>
            <a:lvl5pPr marL="2286000" lvl="4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»"/>
              <a:defRPr sz="2640"/>
            </a:lvl5pPr>
            <a:lvl6pPr marL="2743200" lvl="5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6pPr>
            <a:lvl7pPr marL="3200400" lvl="6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7pPr>
            <a:lvl8pPr marL="3657600" lvl="7" indent="-396240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8pPr>
            <a:lvl9pPr marL="4114800" lvl="8" indent="-396240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2"/>
          </p:nvPr>
        </p:nvSpPr>
        <p:spPr>
          <a:xfrm>
            <a:off x="3950970" y="2346961"/>
            <a:ext cx="3432810" cy="663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89394" algn="l">
              <a:lnSpc>
                <a:spcPct val="100000"/>
              </a:lnSpc>
              <a:spcBef>
                <a:spcPts val="821"/>
              </a:spcBef>
              <a:spcAft>
                <a:spcPts val="0"/>
              </a:spcAft>
              <a:buClr>
                <a:schemeClr val="dk1"/>
              </a:buClr>
              <a:buSzPts val="4107"/>
              <a:buChar char="•"/>
              <a:defRPr sz="4107"/>
            </a:lvl1pPr>
            <a:lvl2pPr marL="914400" lvl="1" indent="-452119" algn="l">
              <a:lnSpc>
                <a:spcPct val="100000"/>
              </a:lnSpc>
              <a:spcBef>
                <a:spcPts val="704"/>
              </a:spcBef>
              <a:spcAft>
                <a:spcPts val="0"/>
              </a:spcAft>
              <a:buClr>
                <a:schemeClr val="dk1"/>
              </a:buClr>
              <a:buSzPts val="3520"/>
              <a:buChar char="–"/>
              <a:defRPr sz="3520"/>
            </a:lvl2pPr>
            <a:lvl3pPr marL="1371600" lvl="2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3pPr>
            <a:lvl4pPr marL="1828800" lvl="3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–"/>
              <a:defRPr sz="2640"/>
            </a:lvl4pPr>
            <a:lvl5pPr marL="2286000" lvl="4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»"/>
              <a:defRPr sz="2640"/>
            </a:lvl5pPr>
            <a:lvl6pPr marL="2743200" lvl="5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6pPr>
            <a:lvl7pPr marL="3200400" lvl="6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7pPr>
            <a:lvl8pPr marL="3657600" lvl="7" indent="-396240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8pPr>
            <a:lvl9pPr marL="4114800" lvl="8" indent="-396240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53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704"/>
              </a:spcBef>
              <a:spcAft>
                <a:spcPts val="0"/>
              </a:spcAft>
              <a:buClr>
                <a:schemeClr val="dk1"/>
              </a:buClr>
              <a:buSzPts val="3520"/>
              <a:buNone/>
              <a:defRPr sz="3520" b="1"/>
            </a:lvl1pPr>
            <a:lvl2pPr marL="914400" lvl="1" indent="-228600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None/>
              <a:defRPr sz="2933" b="1"/>
            </a:lvl2pPr>
            <a:lvl3pPr marL="1371600" lvl="2" indent="-228600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None/>
              <a:defRPr sz="2640" b="1"/>
            </a:lvl3pPr>
            <a:lvl4pPr marL="1828800" lvl="3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4pPr>
            <a:lvl5pPr marL="2286000" lvl="4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5pPr>
            <a:lvl6pPr marL="2743200" lvl="5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6pPr>
            <a:lvl7pPr marL="3200400" lvl="6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7pPr>
            <a:lvl8pPr marL="3657600" lvl="7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8pPr>
            <a:lvl9pPr marL="4114800" lvl="8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388620" y="3189817"/>
            <a:ext cx="3434160" cy="5795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52119" algn="l">
              <a:lnSpc>
                <a:spcPct val="100000"/>
              </a:lnSpc>
              <a:spcBef>
                <a:spcPts val="704"/>
              </a:spcBef>
              <a:spcAft>
                <a:spcPts val="0"/>
              </a:spcAft>
              <a:buClr>
                <a:schemeClr val="dk1"/>
              </a:buClr>
              <a:buSzPts val="3520"/>
              <a:buChar char="•"/>
              <a:defRPr sz="3520"/>
            </a:lvl1pPr>
            <a:lvl2pPr marL="914400" lvl="1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–"/>
              <a:defRPr sz="2933"/>
            </a:lvl2pPr>
            <a:lvl3pPr marL="1371600" lvl="2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3pPr>
            <a:lvl4pPr marL="1828800" lvl="3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–"/>
              <a:defRPr sz="2347"/>
            </a:lvl4pPr>
            <a:lvl5pPr marL="2286000" lvl="4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»"/>
              <a:defRPr sz="2347"/>
            </a:lvl5pPr>
            <a:lvl6pPr marL="2743200" lvl="5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•"/>
              <a:defRPr sz="2347"/>
            </a:lvl6pPr>
            <a:lvl7pPr marL="3200400" lvl="6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•"/>
              <a:defRPr sz="2347"/>
            </a:lvl7pPr>
            <a:lvl8pPr marL="3657600" lvl="7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•"/>
              <a:defRPr sz="2347"/>
            </a:lvl8pPr>
            <a:lvl9pPr marL="4114800" lvl="8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•"/>
              <a:defRPr sz="2347"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3"/>
          </p:nvPr>
        </p:nvSpPr>
        <p:spPr>
          <a:xfrm>
            <a:off x="3948272" y="2251499"/>
            <a:ext cx="3435509" cy="938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704"/>
              </a:spcBef>
              <a:spcAft>
                <a:spcPts val="0"/>
              </a:spcAft>
              <a:buClr>
                <a:schemeClr val="dk1"/>
              </a:buClr>
              <a:buSzPts val="3520"/>
              <a:buNone/>
              <a:defRPr sz="3520" b="1"/>
            </a:lvl1pPr>
            <a:lvl2pPr marL="914400" lvl="1" indent="-228600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None/>
              <a:defRPr sz="2933" b="1"/>
            </a:lvl2pPr>
            <a:lvl3pPr marL="1371600" lvl="2" indent="-228600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None/>
              <a:defRPr sz="2640" b="1"/>
            </a:lvl3pPr>
            <a:lvl4pPr marL="1828800" lvl="3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4pPr>
            <a:lvl5pPr marL="2286000" lvl="4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5pPr>
            <a:lvl6pPr marL="2743200" lvl="5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6pPr>
            <a:lvl7pPr marL="3200400" lvl="6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7pPr>
            <a:lvl8pPr marL="3657600" lvl="7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8pPr>
            <a:lvl9pPr marL="4114800" lvl="8" indent="-228600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None/>
              <a:defRPr sz="2347" b="1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4"/>
          </p:nvPr>
        </p:nvSpPr>
        <p:spPr>
          <a:xfrm>
            <a:off x="3948272" y="3189817"/>
            <a:ext cx="3435509" cy="5795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52119" algn="l">
              <a:lnSpc>
                <a:spcPct val="100000"/>
              </a:lnSpc>
              <a:spcBef>
                <a:spcPts val="704"/>
              </a:spcBef>
              <a:spcAft>
                <a:spcPts val="0"/>
              </a:spcAft>
              <a:buClr>
                <a:schemeClr val="dk1"/>
              </a:buClr>
              <a:buSzPts val="3520"/>
              <a:buChar char="•"/>
              <a:defRPr sz="3520"/>
            </a:lvl1pPr>
            <a:lvl2pPr marL="914400" lvl="1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–"/>
              <a:defRPr sz="2933"/>
            </a:lvl2pPr>
            <a:lvl3pPr marL="1371600" lvl="2" indent="-396239" algn="l">
              <a:lnSpc>
                <a:spcPct val="100000"/>
              </a:lnSpc>
              <a:spcBef>
                <a:spcPts val="528"/>
              </a:spcBef>
              <a:spcAft>
                <a:spcPts val="0"/>
              </a:spcAft>
              <a:buClr>
                <a:schemeClr val="dk1"/>
              </a:buClr>
              <a:buSzPts val="2640"/>
              <a:buChar char="•"/>
              <a:defRPr sz="2640"/>
            </a:lvl3pPr>
            <a:lvl4pPr marL="1828800" lvl="3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–"/>
              <a:defRPr sz="2347"/>
            </a:lvl4pPr>
            <a:lvl5pPr marL="2286000" lvl="4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»"/>
              <a:defRPr sz="2347"/>
            </a:lvl5pPr>
            <a:lvl6pPr marL="2743200" lvl="5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•"/>
              <a:defRPr sz="2347"/>
            </a:lvl6pPr>
            <a:lvl7pPr marL="3200400" lvl="6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•"/>
              <a:defRPr sz="2347"/>
            </a:lvl7pPr>
            <a:lvl8pPr marL="3657600" lvl="7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•"/>
              <a:defRPr sz="2347"/>
            </a:lvl8pPr>
            <a:lvl9pPr marL="4114800" lvl="8" indent="-377634" algn="l">
              <a:lnSpc>
                <a:spcPct val="100000"/>
              </a:lnSpc>
              <a:spcBef>
                <a:spcPts val="469"/>
              </a:spcBef>
              <a:spcAft>
                <a:spcPts val="0"/>
              </a:spcAft>
              <a:buClr>
                <a:schemeClr val="dk1"/>
              </a:buClr>
              <a:buSzPts val="2347"/>
              <a:buChar char="•"/>
              <a:defRPr sz="2347"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33"/>
              <a:buFont typeface="Calibri"/>
              <a:buNone/>
              <a:defRPr sz="2933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3038792" y="400474"/>
            <a:ext cx="4344988" cy="85845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526605" algn="l">
              <a:lnSpc>
                <a:spcPct val="100000"/>
              </a:lnSpc>
              <a:spcBef>
                <a:spcPts val="939"/>
              </a:spcBef>
              <a:spcAft>
                <a:spcPts val="0"/>
              </a:spcAft>
              <a:buClr>
                <a:schemeClr val="dk1"/>
              </a:buClr>
              <a:buSzPts val="4693"/>
              <a:buChar char="•"/>
              <a:defRPr sz="4693"/>
            </a:lvl1pPr>
            <a:lvl2pPr marL="914400" lvl="1" indent="-489394" algn="l">
              <a:lnSpc>
                <a:spcPct val="100000"/>
              </a:lnSpc>
              <a:spcBef>
                <a:spcPts val="821"/>
              </a:spcBef>
              <a:spcAft>
                <a:spcPts val="0"/>
              </a:spcAft>
              <a:buClr>
                <a:schemeClr val="dk1"/>
              </a:buClr>
              <a:buSzPts val="4107"/>
              <a:buChar char="–"/>
              <a:defRPr sz="4107"/>
            </a:lvl2pPr>
            <a:lvl3pPr marL="1371600" lvl="2" indent="-452119" algn="l">
              <a:lnSpc>
                <a:spcPct val="100000"/>
              </a:lnSpc>
              <a:spcBef>
                <a:spcPts val="704"/>
              </a:spcBef>
              <a:spcAft>
                <a:spcPts val="0"/>
              </a:spcAft>
              <a:buClr>
                <a:schemeClr val="dk1"/>
              </a:buClr>
              <a:buSzPts val="3520"/>
              <a:buChar char="•"/>
              <a:defRPr sz="3520"/>
            </a:lvl3pPr>
            <a:lvl4pPr marL="1828800" lvl="3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–"/>
              <a:defRPr sz="2933"/>
            </a:lvl4pPr>
            <a:lvl5pPr marL="2286000" lvl="4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»"/>
              <a:defRPr sz="2933"/>
            </a:lvl5pPr>
            <a:lvl6pPr marL="2743200" lvl="5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6pPr>
            <a:lvl7pPr marL="3200400" lvl="6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7pPr>
            <a:lvl8pPr marL="3657600" lvl="7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8pPr>
            <a:lvl9pPr marL="4114800" lvl="8" indent="-414845" algn="l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388620" y="2104814"/>
            <a:ext cx="2557066" cy="6880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chemeClr val="dk1"/>
              </a:buClr>
              <a:buSzPts val="2053"/>
              <a:buNone/>
              <a:defRPr sz="2053"/>
            </a:lvl1pPr>
            <a:lvl2pPr marL="914400" lvl="1" indent="-228600" algn="l">
              <a:lnSpc>
                <a:spcPct val="100000"/>
              </a:lnSpc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2pPr>
            <a:lvl3pPr marL="1371600" lvl="2" indent="-228600" algn="l">
              <a:lnSpc>
                <a:spcPct val="100000"/>
              </a:lnSpc>
              <a:spcBef>
                <a:spcPts val="293"/>
              </a:spcBef>
              <a:spcAft>
                <a:spcPts val="0"/>
              </a:spcAft>
              <a:buClr>
                <a:schemeClr val="dk1"/>
              </a:buClr>
              <a:buSzPts val="1467"/>
              <a:buNone/>
              <a:defRPr sz="1467"/>
            </a:lvl3pPr>
            <a:lvl4pPr marL="1828800" lvl="3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4pPr>
            <a:lvl5pPr marL="2286000" lvl="4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5pPr>
            <a:lvl6pPr marL="2743200" lvl="5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6pPr>
            <a:lvl7pPr marL="3200400" lvl="6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7pPr>
            <a:lvl8pPr marL="3657600" lvl="7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8pPr>
            <a:lvl9pPr marL="4114800" lvl="8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933"/>
              <a:buFont typeface="Calibri"/>
              <a:buNone/>
              <a:defRPr sz="2933" b="1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1523445" y="898737"/>
            <a:ext cx="4663440" cy="603504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1523445" y="7872096"/>
            <a:ext cx="4663440" cy="1180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411"/>
              </a:spcBef>
              <a:spcAft>
                <a:spcPts val="0"/>
              </a:spcAft>
              <a:buClr>
                <a:schemeClr val="dk1"/>
              </a:buClr>
              <a:buSzPts val="2053"/>
              <a:buNone/>
              <a:defRPr sz="2053"/>
            </a:lvl1pPr>
            <a:lvl2pPr marL="914400" lvl="1" indent="-228600" algn="l">
              <a:lnSpc>
                <a:spcPct val="100000"/>
              </a:lnSpc>
              <a:spcBef>
                <a:spcPts val="352"/>
              </a:spcBef>
              <a:spcAft>
                <a:spcPts val="0"/>
              </a:spcAft>
              <a:buClr>
                <a:schemeClr val="dk1"/>
              </a:buClr>
              <a:buSzPts val="1760"/>
              <a:buNone/>
              <a:defRPr sz="1760"/>
            </a:lvl2pPr>
            <a:lvl3pPr marL="1371600" lvl="2" indent="-228600" algn="l">
              <a:lnSpc>
                <a:spcPct val="100000"/>
              </a:lnSpc>
              <a:spcBef>
                <a:spcPts val="293"/>
              </a:spcBef>
              <a:spcAft>
                <a:spcPts val="0"/>
              </a:spcAft>
              <a:buClr>
                <a:schemeClr val="dk1"/>
              </a:buClr>
              <a:buSzPts val="1467"/>
              <a:buNone/>
              <a:defRPr sz="1467"/>
            </a:lvl3pPr>
            <a:lvl4pPr marL="1828800" lvl="3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4pPr>
            <a:lvl5pPr marL="2286000" lvl="4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5pPr>
            <a:lvl6pPr marL="2743200" lvl="5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6pPr>
            <a:lvl7pPr marL="3200400" lvl="6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7pPr>
            <a:lvl8pPr marL="3657600" lvl="7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8pPr>
            <a:lvl9pPr marL="4114800" lvl="8" indent="-228600" algn="l">
              <a:lnSpc>
                <a:spcPct val="100000"/>
              </a:lnSpc>
              <a:spcBef>
                <a:spcPts val="264"/>
              </a:spcBef>
              <a:spcAft>
                <a:spcPts val="0"/>
              </a:spcAft>
              <a:buClr>
                <a:schemeClr val="dk1"/>
              </a:buClr>
              <a:buSzPts val="1320"/>
              <a:buNone/>
              <a:defRPr sz="132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53"/>
              <a:buFont typeface="Calibri"/>
              <a:buNone/>
              <a:defRPr sz="64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526605" algn="l" rtl="0">
              <a:lnSpc>
                <a:spcPct val="100000"/>
              </a:lnSpc>
              <a:spcBef>
                <a:spcPts val="939"/>
              </a:spcBef>
              <a:spcAft>
                <a:spcPts val="0"/>
              </a:spcAft>
              <a:buClr>
                <a:schemeClr val="dk1"/>
              </a:buClr>
              <a:buSzPts val="4693"/>
              <a:buFont typeface="Arial"/>
              <a:buChar char="•"/>
              <a:defRPr sz="469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89394" algn="l" rtl="0">
              <a:lnSpc>
                <a:spcPct val="100000"/>
              </a:lnSpc>
              <a:spcBef>
                <a:spcPts val="821"/>
              </a:spcBef>
              <a:spcAft>
                <a:spcPts val="0"/>
              </a:spcAft>
              <a:buClr>
                <a:schemeClr val="dk1"/>
              </a:buClr>
              <a:buSzPts val="4107"/>
              <a:buFont typeface="Arial"/>
              <a:buChar char="–"/>
              <a:defRPr sz="410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52119" algn="l" rtl="0">
              <a:lnSpc>
                <a:spcPct val="100000"/>
              </a:lnSpc>
              <a:spcBef>
                <a:spcPts val="704"/>
              </a:spcBef>
              <a:spcAft>
                <a:spcPts val="0"/>
              </a:spcAft>
              <a:buClr>
                <a:schemeClr val="dk1"/>
              </a:buClr>
              <a:buSzPts val="3520"/>
              <a:buFont typeface="Arial"/>
              <a:buChar char="•"/>
              <a:defRPr sz="35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414845" algn="l" rtl="0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Font typeface="Arial"/>
              <a:buChar char="–"/>
              <a:defRPr sz="29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414845" algn="l" rtl="0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Font typeface="Arial"/>
              <a:buChar char="»"/>
              <a:defRPr sz="29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414845" algn="l" rtl="0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Font typeface="Arial"/>
              <a:buChar char="•"/>
              <a:defRPr sz="29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14845" algn="l" rtl="0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Font typeface="Arial"/>
              <a:buChar char="•"/>
              <a:defRPr sz="29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14845" algn="l" rtl="0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Font typeface="Arial"/>
              <a:buChar char="•"/>
              <a:defRPr sz="29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14845" algn="l" rtl="0">
              <a:lnSpc>
                <a:spcPct val="100000"/>
              </a:lnSpc>
              <a:spcBef>
                <a:spcPts val="587"/>
              </a:spcBef>
              <a:spcAft>
                <a:spcPts val="0"/>
              </a:spcAft>
              <a:buClr>
                <a:schemeClr val="dk1"/>
              </a:buClr>
              <a:buSzPts val="2933"/>
              <a:buFont typeface="Arial"/>
              <a:buChar char="•"/>
              <a:defRPr sz="293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60"/>
              <a:buFont typeface="Arial"/>
              <a:buNone/>
              <a:defRPr sz="176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582930" y="2605178"/>
            <a:ext cx="6606540" cy="2675484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7555"/>
              <a:buFont typeface="Calibri"/>
              <a:buNone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LaCuKnoS </a:t>
            </a:r>
            <a:r>
              <a:rPr lang="en-US"/>
              <a:t>Sustainable Business</a:t>
            </a: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Role Cards 202</a:t>
            </a:r>
            <a:r>
              <a:rPr lang="en-US"/>
              <a:t>4</a:t>
            </a:r>
            <a:endParaRPr/>
          </a:p>
        </p:txBody>
      </p:sp>
      <p:pic>
        <p:nvPicPr>
          <p:cNvPr id="85" name="Google Shape;85;p1" descr="LISSELL LOGO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63207901" y="109220"/>
            <a:ext cx="4577079" cy="5923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" descr="LISSELL LOGO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63431421" y="332740"/>
            <a:ext cx="4577079" cy="5923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 descr="LISSELL LOGO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63654941" y="556260"/>
            <a:ext cx="4577079" cy="5923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 descr="LISSELL LOGO.pd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00">
            <a:off x="63878461" y="779780"/>
            <a:ext cx="4577079" cy="5923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134425" y="6029958"/>
            <a:ext cx="1503550" cy="1594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388620" y="5231976"/>
            <a:ext cx="6995160" cy="782534"/>
          </a:xfrm>
          <a:prstGeom prst="rect">
            <a:avLst/>
          </a:prstGeom>
          <a:solidFill>
            <a:srgbClr val="93C47D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3500"/>
              <a:t>Business Sustainability Expert</a:t>
            </a:r>
            <a:endParaRPr sz="350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lang="en-US" sz="3000"/>
              <a:t>focus on profit</a:t>
            </a:r>
            <a:endParaRPr sz="3000"/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388620" y="6217285"/>
            <a:ext cx="6995160" cy="3369628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2930" lvl="0" indent="-50293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/>
              <a:t>Focus on the “profit” part of the triple bottom line - What are your costs? What is your income? </a:t>
            </a:r>
            <a:endParaRPr sz="2400"/>
          </a:p>
          <a:p>
            <a:pPr marL="50293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/>
              <a:t>Make sure that the business can be successful in terms of economic sustainability.</a:t>
            </a:r>
            <a:endParaRPr sz="2400"/>
          </a:p>
          <a:p>
            <a:pPr marL="50293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400"/>
              <a:buFont typeface="Calibri"/>
              <a:buChar char="•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questions </a:t>
            </a:r>
            <a:r>
              <a:rPr lang="en-US" sz="2400"/>
              <a:t>focused on the costs and benefits of the ideas that other members of the group suggest.</a:t>
            </a:r>
            <a:endParaRPr/>
          </a:p>
        </p:txBody>
      </p:sp>
      <p:sp>
        <p:nvSpPr>
          <p:cNvPr id="96" name="Google Shape;96;p2"/>
          <p:cNvSpPr txBox="1"/>
          <p:nvPr/>
        </p:nvSpPr>
        <p:spPr>
          <a:xfrm rot="10800000">
            <a:off x="388620" y="3667331"/>
            <a:ext cx="6995160" cy="1157284"/>
          </a:xfrm>
          <a:prstGeom prst="rect">
            <a:avLst/>
          </a:prstGeom>
          <a:solidFill>
            <a:srgbClr val="93C47D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Questions/prompts for </a:t>
            </a:r>
            <a:br>
              <a:rPr lang="en-US"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Business Sustainability Expert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7" name="Google Shape;97;p2"/>
          <p:cNvCxnSpPr/>
          <p:nvPr/>
        </p:nvCxnSpPr>
        <p:spPr>
          <a:xfrm>
            <a:off x="0" y="5029200"/>
            <a:ext cx="77724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</p:cxnSp>
      <p:sp>
        <p:nvSpPr>
          <p:cNvPr id="98" name="Google Shape;98;p2"/>
          <p:cNvSpPr txBox="1"/>
          <p:nvPr/>
        </p:nvSpPr>
        <p:spPr>
          <a:xfrm rot="10800000">
            <a:off x="388619" y="135197"/>
            <a:ext cx="6995160" cy="3330261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02930" marR="0" lvl="0" indent="-50293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are the customers we want to reach and how can they pay for this product?</a:t>
            </a:r>
            <a:endParaRPr sz="3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2930" marR="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materials will we need and how can we get them for a good price?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02930" marR="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lang="en-US" sz="3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the value of this new idea? </a:t>
            </a:r>
            <a:endParaRPr sz="3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3" name="Google Shape;103;p3"/>
          <p:cNvCxnSpPr/>
          <p:nvPr/>
        </p:nvCxnSpPr>
        <p:spPr>
          <a:xfrm>
            <a:off x="0" y="5029200"/>
            <a:ext cx="77724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</p:cxnSp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388620" y="5205835"/>
            <a:ext cx="6995160" cy="723478"/>
          </a:xfrm>
          <a:prstGeom prst="rect">
            <a:avLst/>
          </a:prstGeom>
          <a:solidFill>
            <a:srgbClr val="93C47D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20"/>
              <a:buFont typeface="Calibri"/>
              <a:buNone/>
            </a:pPr>
            <a:r>
              <a:rPr lang="en-US" sz="3020"/>
              <a:t>Environmental Sustainability Expert</a:t>
            </a:r>
            <a:endParaRPr sz="302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20"/>
              <a:buFont typeface="Calibri"/>
              <a:buNone/>
            </a:pPr>
            <a:r>
              <a:rPr lang="en-US" sz="3020"/>
              <a:t>focus on Planet</a:t>
            </a:r>
            <a:endParaRPr sz="3020"/>
          </a:p>
        </p:txBody>
      </p:sp>
      <p:sp>
        <p:nvSpPr>
          <p:cNvPr id="105" name="Google Shape;105;p3"/>
          <p:cNvSpPr txBox="1">
            <a:spLocks noGrp="1"/>
          </p:cNvSpPr>
          <p:nvPr>
            <p:ph type="body" idx="1"/>
          </p:nvPr>
        </p:nvSpPr>
        <p:spPr>
          <a:xfrm>
            <a:off x="388620" y="6105947"/>
            <a:ext cx="6995160" cy="3795291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2930" lvl="0" indent="-50293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/>
              <a:t>Focus on the “planet” part of the triple bottom line. Will your idea hurt the environment in any way? Will it help the environment in any way?</a:t>
            </a:r>
            <a:endParaRPr sz="2400"/>
          </a:p>
          <a:p>
            <a:pPr marL="50293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/>
              <a:t>Make sure that the business can be successful in terms of environmental sustainability.</a:t>
            </a:r>
            <a:endParaRPr sz="2400"/>
          </a:p>
          <a:p>
            <a:pPr marL="50293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400"/>
              <a:buChar char="•"/>
            </a:pPr>
            <a:r>
              <a:rPr lang="en-US" sz="2400"/>
              <a:t>Ask questions focused on the raw materials, the manufacturing process, and waste when used.</a:t>
            </a:r>
            <a:endParaRPr sz="2400"/>
          </a:p>
        </p:txBody>
      </p:sp>
      <p:sp>
        <p:nvSpPr>
          <p:cNvPr id="106" name="Google Shape;106;p3"/>
          <p:cNvSpPr txBox="1"/>
          <p:nvPr/>
        </p:nvSpPr>
        <p:spPr>
          <a:xfrm rot="10800000">
            <a:off x="388620" y="3746707"/>
            <a:ext cx="6995160" cy="1080033"/>
          </a:xfrm>
          <a:prstGeom prst="rect">
            <a:avLst/>
          </a:prstGeom>
          <a:solidFill>
            <a:srgbClr val="93C47D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rmAutofit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Questions/prompts for </a:t>
            </a:r>
            <a:b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62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Environmental Sustainability Expert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3"/>
          <p:cNvSpPr txBox="1"/>
          <p:nvPr/>
        </p:nvSpPr>
        <p:spPr>
          <a:xfrm rot="10800000">
            <a:off x="388619" y="157158"/>
            <a:ext cx="6995160" cy="3412915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02930" marR="0" lvl="0" indent="-502930" algn="l" rtl="0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are the customers we want to reach and why do they care about our environmental impact?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materials will we need and how can we get them with less environmental damage?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2930" marR="0" lvl="0" indent="-502930" algn="l" rtl="0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will we manufacture our product in ways that reduce environmental impact?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2930" marR="0" lvl="0" indent="-502930" algn="l" rtl="0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can we keep our product out of landfills when people are done with it?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" name="Google Shape;112;p4"/>
          <p:cNvCxnSpPr/>
          <p:nvPr/>
        </p:nvCxnSpPr>
        <p:spPr>
          <a:xfrm>
            <a:off x="0" y="5029200"/>
            <a:ext cx="77724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</p:cxnSp>
      <p:sp>
        <p:nvSpPr>
          <p:cNvPr id="113" name="Google Shape;113;p4"/>
          <p:cNvSpPr txBox="1">
            <a:spLocks noGrp="1"/>
          </p:cNvSpPr>
          <p:nvPr>
            <p:ph type="title"/>
          </p:nvPr>
        </p:nvSpPr>
        <p:spPr>
          <a:xfrm>
            <a:off x="388620" y="5214937"/>
            <a:ext cx="6995160" cy="950489"/>
          </a:xfrm>
          <a:prstGeom prst="rect">
            <a:avLst/>
          </a:prstGeom>
          <a:solidFill>
            <a:srgbClr val="93C47D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60"/>
              <a:buFont typeface="Calibri"/>
              <a:buNone/>
            </a:pPr>
            <a:r>
              <a:rPr lang="en-US" sz="3440"/>
              <a:t>Social Sustainability Expert</a:t>
            </a:r>
            <a:endParaRPr sz="3440"/>
          </a:p>
          <a:p>
            <a:pPr marL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60"/>
              <a:buFont typeface="Calibri"/>
              <a:buNone/>
            </a:pPr>
            <a:r>
              <a:rPr lang="en-US" sz="3440"/>
              <a:t>focus on People</a:t>
            </a:r>
            <a:endParaRPr sz="3440"/>
          </a:p>
        </p:txBody>
      </p:sp>
      <p:sp>
        <p:nvSpPr>
          <p:cNvPr id="114" name="Google Shape;114;p4"/>
          <p:cNvSpPr txBox="1">
            <a:spLocks noGrp="1"/>
          </p:cNvSpPr>
          <p:nvPr>
            <p:ph type="body" idx="1"/>
          </p:nvPr>
        </p:nvSpPr>
        <p:spPr>
          <a:xfrm>
            <a:off x="388620" y="6308410"/>
            <a:ext cx="6995160" cy="3364228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02930" lvl="0" indent="-50293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/>
              <a:t>Focus on the “people” piece of the triple bottom line. How will we take care of our workers? of our customers?</a:t>
            </a:r>
            <a:endParaRPr sz="2400"/>
          </a:p>
          <a:p>
            <a:pPr marL="50293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/>
              <a:t>Make sure that the business can be successful in terms of social sustainability.</a:t>
            </a:r>
            <a:endParaRPr sz="2400"/>
          </a:p>
          <a:p>
            <a:pPr marL="50293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400"/>
              <a:buChar char="•"/>
            </a:pPr>
            <a:r>
              <a:rPr lang="en-US" sz="2400"/>
              <a:t>Ask questions focused on how our idea can improve people’s lives and communities.</a:t>
            </a:r>
            <a:endParaRPr sz="2400"/>
          </a:p>
        </p:txBody>
      </p:sp>
      <p:sp>
        <p:nvSpPr>
          <p:cNvPr id="115" name="Google Shape;115;p4"/>
          <p:cNvSpPr txBox="1"/>
          <p:nvPr/>
        </p:nvSpPr>
        <p:spPr>
          <a:xfrm rot="10800000">
            <a:off x="388620" y="3629218"/>
            <a:ext cx="6995160" cy="1115275"/>
          </a:xfrm>
          <a:prstGeom prst="rect">
            <a:avLst/>
          </a:prstGeom>
          <a:solidFill>
            <a:srgbClr val="93C47D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453"/>
              <a:buFont typeface="Calibri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Questions/prompts for </a:t>
            </a:r>
            <a:b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Sustainability Expert</a:t>
            </a:r>
            <a:endParaRPr sz="4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4"/>
          <p:cNvSpPr txBox="1"/>
          <p:nvPr/>
        </p:nvSpPr>
        <p:spPr>
          <a:xfrm rot="10800000">
            <a:off x="388619" y="200164"/>
            <a:ext cx="6995160" cy="3286069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are the customers we want to reach and why do they care about our human impact?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can we make sure that our materials and processes are safe for our workers?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02930" marR="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can we encourage our customers to play a role in recycling or reusing our product?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Google Shape;121;p5"/>
          <p:cNvCxnSpPr/>
          <p:nvPr/>
        </p:nvCxnSpPr>
        <p:spPr>
          <a:xfrm>
            <a:off x="0" y="5029200"/>
            <a:ext cx="7772400" cy="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</p:cxnSp>
      <p:sp>
        <p:nvSpPr>
          <p:cNvPr id="122" name="Google Shape;122;p5"/>
          <p:cNvSpPr txBox="1">
            <a:spLocks noGrp="1"/>
          </p:cNvSpPr>
          <p:nvPr>
            <p:ph type="title"/>
          </p:nvPr>
        </p:nvSpPr>
        <p:spPr>
          <a:xfrm>
            <a:off x="388620" y="5189749"/>
            <a:ext cx="6995160" cy="879051"/>
          </a:xfrm>
          <a:prstGeom prst="rect">
            <a:avLst/>
          </a:prstGeom>
          <a:solidFill>
            <a:srgbClr val="93C47D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60"/>
              <a:buFont typeface="Calibri"/>
              <a:buNone/>
            </a:pPr>
            <a:r>
              <a:rPr lang="en-US" sz="5407"/>
              <a:t>Communication Expert</a:t>
            </a:r>
            <a:endParaRPr sz="5407"/>
          </a:p>
        </p:txBody>
      </p:sp>
      <p:sp>
        <p:nvSpPr>
          <p:cNvPr id="123" name="Google Shape;123;p5"/>
          <p:cNvSpPr txBox="1">
            <a:spLocks noGrp="1"/>
          </p:cNvSpPr>
          <p:nvPr>
            <p:ph type="body" idx="1"/>
          </p:nvPr>
        </p:nvSpPr>
        <p:spPr>
          <a:xfrm>
            <a:off x="388620" y="6372225"/>
            <a:ext cx="6995160" cy="3484353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02930" lvl="0" indent="-50293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libri"/>
              <a:buChar char="•"/>
            </a:pPr>
            <a:r>
              <a:rPr lang="en-US" sz="2400"/>
              <a:t>Focus on presenting a clear and convincing message about how the business is meeting all three pieces of the triple bottom line.</a:t>
            </a:r>
            <a:endParaRPr sz="2400"/>
          </a:p>
          <a:p>
            <a:pPr marL="50293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Make sure people understand the three pieces of the triple bottom line.</a:t>
            </a:r>
            <a:endParaRPr sz="2400"/>
          </a:p>
          <a:p>
            <a:pPr marL="502930" lvl="0" indent="-50293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400"/>
              <a:buChar char="•"/>
            </a:pPr>
            <a:r>
              <a:rPr lang="en-US" sz="2400"/>
              <a:t>Ask questions to clarify our message about why our product is a sustainable design that is good for people, the planet and can make money.</a:t>
            </a:r>
            <a:endParaRPr sz="2400"/>
          </a:p>
        </p:txBody>
      </p:sp>
      <p:sp>
        <p:nvSpPr>
          <p:cNvPr id="124" name="Google Shape;124;p5"/>
          <p:cNvSpPr txBox="1"/>
          <p:nvPr/>
        </p:nvSpPr>
        <p:spPr>
          <a:xfrm rot="10800000">
            <a:off x="388620" y="3686175"/>
            <a:ext cx="6995160" cy="1089977"/>
          </a:xfrm>
          <a:prstGeom prst="rect">
            <a:avLst/>
          </a:prstGeom>
          <a:solidFill>
            <a:srgbClr val="93C47D"/>
          </a:solidFill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ctr" anchorCtr="0">
            <a:normAutofit fontScale="62500" lnSpcReduction="20000"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64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Questions/prompts for </a:t>
            </a:r>
            <a:br>
              <a:rPr lang="en-US" sz="6453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540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Communication Expert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5"/>
          <p:cNvSpPr txBox="1"/>
          <p:nvPr/>
        </p:nvSpPr>
        <p:spPr>
          <a:xfrm rot="10800000">
            <a:off x="388620" y="185735"/>
            <a:ext cx="6995160" cy="3239875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rgbClr val="BD4B4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862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 are the customers we want to reach and how can we communicate with them?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we tell people about the triple bottom line in a way everyone can understand?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a slogan or an image that can tell people about our sustainable product in a way they will remember? 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504</Words>
  <Application>Microsoft Macintosh PowerPoint</Application>
  <PresentationFormat>Custom</PresentationFormat>
  <Paragraphs>37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LaCuKnoS Sustainable Business Role Cards 2024</vt:lpstr>
      <vt:lpstr>Business Sustainability Expert focus on profit</vt:lpstr>
      <vt:lpstr>Environmental Sustainability Expert focus on Planet</vt:lpstr>
      <vt:lpstr>Social Sustainability Expert focus on People</vt:lpstr>
      <vt:lpstr>Communication Expert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LaCuKnoS Sustainable Business Role Cards 2024</dc:title>
  <dc:creator>Cory Buxton</dc:creator>
  <cp:lastModifiedBy>Kami Hammerschmith</cp:lastModifiedBy>
  <cp:revision>1</cp:revision>
  <dcterms:created xsi:type="dcterms:W3CDTF">2014-11-15T22:20:01Z</dcterms:created>
  <dcterms:modified xsi:type="dcterms:W3CDTF">2024-03-19T20:48:14Z</dcterms:modified>
</cp:coreProperties>
</file>