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2" r:id="rId1"/>
  </p:sldMasterIdLst>
  <p:notesMasterIdLst>
    <p:notesMasterId r:id="rId9"/>
  </p:notesMasterIdLst>
  <p:sldIdLst>
    <p:sldId id="256" r:id="rId2"/>
    <p:sldId id="257" r:id="rId3"/>
    <p:sldId id="258" r:id="rId4"/>
    <p:sldId id="259" r:id="rId5"/>
    <p:sldId id="260" r:id="rId6"/>
    <p:sldId id="261" r:id="rId7"/>
    <p:sldId id="263" r:id="rId8"/>
  </p:sldIdLst>
  <p:sldSz cx="6858000" cy="9144000" type="letter"/>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3045"/>
    <p:restoredTop sz="94549"/>
  </p:normalViewPr>
  <p:slideViewPr>
    <p:cSldViewPr snapToGrid="0" snapToObjects="1">
      <p:cViewPr>
        <p:scale>
          <a:sx n="60" d="100"/>
          <a:sy n="60" d="100"/>
        </p:scale>
        <p:origin x="1988" y="-3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6434"/>
          </a:xfrm>
          <a:prstGeom prst="rect">
            <a:avLst/>
          </a:prstGeom>
        </p:spPr>
        <p:txBody>
          <a:bodyPr vert="horz" lIns="93177" tIns="46589" rIns="93177" bIns="46589" rtlCol="0"/>
          <a:lstStyle>
            <a:lvl1pPr algn="l">
              <a:defRPr sz="1200"/>
            </a:lvl1pPr>
          </a:lstStyle>
          <a:p>
            <a:endParaRPr lang="en-US" dirty="0"/>
          </a:p>
        </p:txBody>
      </p:sp>
      <p:sp>
        <p:nvSpPr>
          <p:cNvPr id="3" name="Date Placeholder 2"/>
          <p:cNvSpPr>
            <a:spLocks noGrp="1"/>
          </p:cNvSpPr>
          <p:nvPr>
            <p:ph type="dt" idx="1"/>
          </p:nvPr>
        </p:nvSpPr>
        <p:spPr>
          <a:xfrm>
            <a:off x="3970938" y="0"/>
            <a:ext cx="3037840" cy="466434"/>
          </a:xfrm>
          <a:prstGeom prst="rect">
            <a:avLst/>
          </a:prstGeom>
        </p:spPr>
        <p:txBody>
          <a:bodyPr vert="horz" lIns="93177" tIns="46589" rIns="93177" bIns="46589" rtlCol="0"/>
          <a:lstStyle>
            <a:lvl1pPr algn="r">
              <a:defRPr sz="1200"/>
            </a:lvl1pPr>
          </a:lstStyle>
          <a:p>
            <a:fld id="{AC41753D-B1AA-FF42-9F70-53D5AC3E557A}" type="datetimeFigureOut">
              <a:rPr lang="en-US" smtClean="0"/>
              <a:t>7/18/2018</a:t>
            </a:fld>
            <a:endParaRPr lang="en-US" dirty="0"/>
          </a:p>
        </p:txBody>
      </p:sp>
      <p:sp>
        <p:nvSpPr>
          <p:cNvPr id="4" name="Slide Image Placeholder 3"/>
          <p:cNvSpPr>
            <a:spLocks noGrp="1" noRot="1" noChangeAspect="1"/>
          </p:cNvSpPr>
          <p:nvPr>
            <p:ph type="sldImg" idx="2"/>
          </p:nvPr>
        </p:nvSpPr>
        <p:spPr>
          <a:xfrm>
            <a:off x="2328863" y="1162050"/>
            <a:ext cx="2352675" cy="3136900"/>
          </a:xfrm>
          <a:prstGeom prst="rect">
            <a:avLst/>
          </a:prstGeom>
          <a:noFill/>
          <a:ln w="12700">
            <a:solidFill>
              <a:prstClr val="black"/>
            </a:solidFill>
          </a:ln>
        </p:spPr>
        <p:txBody>
          <a:bodyPr vert="horz" lIns="93177" tIns="46589" rIns="93177" bIns="46589" rtlCol="0" anchor="ctr"/>
          <a:lstStyle/>
          <a:p>
            <a:endParaRPr lang="en-US" dirty="0"/>
          </a:p>
        </p:txBody>
      </p:sp>
      <p:sp>
        <p:nvSpPr>
          <p:cNvPr id="5" name="Notes Placeholder 4"/>
          <p:cNvSpPr>
            <a:spLocks noGrp="1"/>
          </p:cNvSpPr>
          <p:nvPr>
            <p:ph type="body" sz="quarter" idx="3"/>
          </p:nvPr>
        </p:nvSpPr>
        <p:spPr>
          <a:xfrm>
            <a:off x="701040" y="4473892"/>
            <a:ext cx="5608320" cy="3660458"/>
          </a:xfrm>
          <a:prstGeom prst="rect">
            <a:avLst/>
          </a:prstGeom>
        </p:spPr>
        <p:txBody>
          <a:bodyPr vert="horz" lIns="93177" tIns="46589" rIns="93177" bIns="46589"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6433"/>
          </a:xfrm>
          <a:prstGeom prst="rect">
            <a:avLst/>
          </a:prstGeom>
        </p:spPr>
        <p:txBody>
          <a:bodyPr vert="horz" lIns="93177" tIns="46589" rIns="93177" bIns="46589" rtlCol="0" anchor="b"/>
          <a:lstStyle>
            <a:lvl1pPr algn="l">
              <a:defRPr sz="1200"/>
            </a:lvl1pPr>
          </a:lstStyle>
          <a:p>
            <a:endParaRPr lang="en-US" dirty="0"/>
          </a:p>
        </p:txBody>
      </p:sp>
      <p:sp>
        <p:nvSpPr>
          <p:cNvPr id="7" name="Slide Number Placeholder 6"/>
          <p:cNvSpPr>
            <a:spLocks noGrp="1"/>
          </p:cNvSpPr>
          <p:nvPr>
            <p:ph type="sldNum" sz="quarter" idx="5"/>
          </p:nvPr>
        </p:nvSpPr>
        <p:spPr>
          <a:xfrm>
            <a:off x="3970938" y="8829967"/>
            <a:ext cx="3037840" cy="466433"/>
          </a:xfrm>
          <a:prstGeom prst="rect">
            <a:avLst/>
          </a:prstGeom>
        </p:spPr>
        <p:txBody>
          <a:bodyPr vert="horz" lIns="93177" tIns="46589" rIns="93177" bIns="46589" rtlCol="0" anchor="b"/>
          <a:lstStyle>
            <a:lvl1pPr algn="r">
              <a:defRPr sz="1200"/>
            </a:lvl1pPr>
          </a:lstStyle>
          <a:p>
            <a:fld id="{C5EE9B2D-661C-084D-B4C4-4359B43E4684}" type="slidenum">
              <a:rPr lang="en-US" smtClean="0"/>
              <a:t>‹#›</a:t>
            </a:fld>
            <a:endParaRPr lang="en-US" dirty="0"/>
          </a:p>
        </p:txBody>
      </p:sp>
    </p:spTree>
    <p:extLst>
      <p:ext uri="{BB962C8B-B14F-4D97-AF65-F5344CB8AC3E}">
        <p14:creationId xmlns:p14="http://schemas.microsoft.com/office/powerpoint/2010/main" val="82590586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EE9B2D-661C-084D-B4C4-4359B43E4684}" type="slidenum">
              <a:rPr lang="en-US" smtClean="0"/>
              <a:t>2</a:t>
            </a:fld>
            <a:endParaRPr lang="en-US" dirty="0"/>
          </a:p>
        </p:txBody>
      </p:sp>
    </p:spTree>
    <p:extLst>
      <p:ext uri="{BB962C8B-B14F-4D97-AF65-F5344CB8AC3E}">
        <p14:creationId xmlns:p14="http://schemas.microsoft.com/office/powerpoint/2010/main" val="9582725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5EE9B2D-661C-084D-B4C4-4359B43E4684}" type="slidenum">
              <a:rPr lang="en-US" smtClean="0"/>
              <a:t>3</a:t>
            </a:fld>
            <a:endParaRPr lang="en-US" dirty="0"/>
          </a:p>
        </p:txBody>
      </p:sp>
    </p:spTree>
    <p:extLst>
      <p:ext uri="{BB962C8B-B14F-4D97-AF65-F5344CB8AC3E}">
        <p14:creationId xmlns:p14="http://schemas.microsoft.com/office/powerpoint/2010/main" val="149186568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496484"/>
            <a:ext cx="5829300" cy="3183467"/>
          </a:xfrm>
        </p:spPr>
        <p:txBody>
          <a:bodyPr anchor="b"/>
          <a:lstStyle>
            <a:lvl1pPr algn="ctr">
              <a:defRPr sz="4500"/>
            </a:lvl1pPr>
          </a:lstStyle>
          <a:p>
            <a:r>
              <a:rPr lang="en-US" smtClean="0"/>
              <a:t>Click to edit Master title style</a:t>
            </a:r>
            <a:endParaRPr lang="en-US" dirty="0"/>
          </a:p>
        </p:txBody>
      </p:sp>
      <p:sp>
        <p:nvSpPr>
          <p:cNvPr id="3" name="Subtitle 2"/>
          <p:cNvSpPr>
            <a:spLocks noGrp="1"/>
          </p:cNvSpPr>
          <p:nvPr>
            <p:ph type="subTitle" idx="1"/>
          </p:nvPr>
        </p:nvSpPr>
        <p:spPr>
          <a:xfrm>
            <a:off x="857250" y="4802717"/>
            <a:ext cx="5143500" cy="2207683"/>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392A7166-4A49-F441-AA98-7B945927618D}" type="datetimeFigureOut">
              <a:rPr lang="en-US" smtClean="0"/>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47E32C-A60C-6C43-8E55-D0B09919ACAF}" type="slidenum">
              <a:rPr lang="en-US" smtClean="0"/>
              <a:t>‹#›</a:t>
            </a:fld>
            <a:endParaRPr lang="en-US" dirty="0"/>
          </a:p>
        </p:txBody>
      </p:sp>
    </p:spTree>
    <p:extLst>
      <p:ext uri="{BB962C8B-B14F-4D97-AF65-F5344CB8AC3E}">
        <p14:creationId xmlns:p14="http://schemas.microsoft.com/office/powerpoint/2010/main" val="1825749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2A7166-4A49-F441-AA98-7B945927618D}" type="datetimeFigureOut">
              <a:rPr lang="en-US" smtClean="0"/>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47E32C-A60C-6C43-8E55-D0B09919ACAF}" type="slidenum">
              <a:rPr lang="en-US" smtClean="0"/>
              <a:t>‹#›</a:t>
            </a:fld>
            <a:endParaRPr lang="en-US" dirty="0"/>
          </a:p>
        </p:txBody>
      </p:sp>
    </p:spTree>
    <p:extLst>
      <p:ext uri="{BB962C8B-B14F-4D97-AF65-F5344CB8AC3E}">
        <p14:creationId xmlns:p14="http://schemas.microsoft.com/office/powerpoint/2010/main" val="103003309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486834"/>
            <a:ext cx="1478756" cy="7749117"/>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71488" y="486834"/>
            <a:ext cx="4350544" cy="774911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2A7166-4A49-F441-AA98-7B945927618D}" type="datetimeFigureOut">
              <a:rPr lang="en-US" smtClean="0"/>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47E32C-A60C-6C43-8E55-D0B09919ACAF}" type="slidenum">
              <a:rPr lang="en-US" smtClean="0"/>
              <a:t>‹#›</a:t>
            </a:fld>
            <a:endParaRPr lang="en-US" dirty="0"/>
          </a:p>
        </p:txBody>
      </p:sp>
    </p:spTree>
    <p:extLst>
      <p:ext uri="{BB962C8B-B14F-4D97-AF65-F5344CB8AC3E}">
        <p14:creationId xmlns:p14="http://schemas.microsoft.com/office/powerpoint/2010/main" val="9005323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392A7166-4A49-F441-AA98-7B945927618D}" type="datetimeFigureOut">
              <a:rPr lang="en-US" smtClean="0"/>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47E32C-A60C-6C43-8E55-D0B09919ACAF}" type="slidenum">
              <a:rPr lang="en-US" smtClean="0"/>
              <a:t>‹#›</a:t>
            </a:fld>
            <a:endParaRPr lang="en-US" dirty="0"/>
          </a:p>
        </p:txBody>
      </p:sp>
    </p:spTree>
    <p:extLst>
      <p:ext uri="{BB962C8B-B14F-4D97-AF65-F5344CB8AC3E}">
        <p14:creationId xmlns:p14="http://schemas.microsoft.com/office/powerpoint/2010/main" val="19298476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2279653"/>
            <a:ext cx="5915025" cy="3803649"/>
          </a:xfrm>
        </p:spPr>
        <p:txBody>
          <a:bodyPr anchor="b"/>
          <a:lstStyle>
            <a:lvl1pPr>
              <a:defRPr sz="4500"/>
            </a:lvl1pPr>
          </a:lstStyle>
          <a:p>
            <a:r>
              <a:rPr lang="en-US" smtClean="0"/>
              <a:t>Click to edit Master title style</a:t>
            </a:r>
            <a:endParaRPr lang="en-US" dirty="0"/>
          </a:p>
        </p:txBody>
      </p:sp>
      <p:sp>
        <p:nvSpPr>
          <p:cNvPr id="3" name="Text Placeholder 2"/>
          <p:cNvSpPr>
            <a:spLocks noGrp="1"/>
          </p:cNvSpPr>
          <p:nvPr>
            <p:ph type="body" idx="1"/>
          </p:nvPr>
        </p:nvSpPr>
        <p:spPr>
          <a:xfrm>
            <a:off x="467916" y="6119286"/>
            <a:ext cx="5915025" cy="2000249"/>
          </a:xfrm>
        </p:spPr>
        <p:txBody>
          <a:bodyPr/>
          <a:lstStyle>
            <a:lvl1pPr marL="0" indent="0">
              <a:buNone/>
              <a:defRPr sz="1800">
                <a:solidFill>
                  <a:schemeClr val="tx1"/>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92A7166-4A49-F441-AA98-7B945927618D}" type="datetimeFigureOut">
              <a:rPr lang="en-US" smtClean="0"/>
              <a:t>7/18/2018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347E32C-A60C-6C43-8E55-D0B09919ACAF}" type="slidenum">
              <a:rPr lang="en-US" smtClean="0"/>
              <a:t>‹#›</a:t>
            </a:fld>
            <a:endParaRPr lang="en-US" dirty="0"/>
          </a:p>
        </p:txBody>
      </p:sp>
    </p:spTree>
    <p:extLst>
      <p:ext uri="{BB962C8B-B14F-4D97-AF65-F5344CB8AC3E}">
        <p14:creationId xmlns:p14="http://schemas.microsoft.com/office/powerpoint/2010/main" val="15038824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471488"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3471863" y="2434167"/>
            <a:ext cx="2914650" cy="5801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392A7166-4A49-F441-AA98-7B945927618D}" type="datetimeFigureOut">
              <a:rPr lang="en-US" smtClean="0"/>
              <a:t>7/18/2018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347E32C-A60C-6C43-8E55-D0B09919ACAF}" type="slidenum">
              <a:rPr lang="en-US" smtClean="0"/>
              <a:t>‹#›</a:t>
            </a:fld>
            <a:endParaRPr lang="en-US" dirty="0"/>
          </a:p>
        </p:txBody>
      </p:sp>
    </p:spTree>
    <p:extLst>
      <p:ext uri="{BB962C8B-B14F-4D97-AF65-F5344CB8AC3E}">
        <p14:creationId xmlns:p14="http://schemas.microsoft.com/office/powerpoint/2010/main" val="201793427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486836"/>
            <a:ext cx="5915025" cy="1767417"/>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472381" y="2241551"/>
            <a:ext cx="2901255"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472381" y="3340100"/>
            <a:ext cx="2901255"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3471863" y="2241551"/>
            <a:ext cx="2915543" cy="1098549"/>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3471863" y="3340100"/>
            <a:ext cx="2915543" cy="4912784"/>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392A7166-4A49-F441-AA98-7B945927618D}" type="datetimeFigureOut">
              <a:rPr lang="en-US" smtClean="0"/>
              <a:t>7/18/2018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347E32C-A60C-6C43-8E55-D0B09919ACAF}" type="slidenum">
              <a:rPr lang="en-US" smtClean="0"/>
              <a:t>‹#›</a:t>
            </a:fld>
            <a:endParaRPr lang="en-US" dirty="0"/>
          </a:p>
        </p:txBody>
      </p:sp>
    </p:spTree>
    <p:extLst>
      <p:ext uri="{BB962C8B-B14F-4D97-AF65-F5344CB8AC3E}">
        <p14:creationId xmlns:p14="http://schemas.microsoft.com/office/powerpoint/2010/main" val="21208924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392A7166-4A49-F441-AA98-7B945927618D}" type="datetimeFigureOut">
              <a:rPr lang="en-US" smtClean="0"/>
              <a:t>7/18/2018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347E32C-A60C-6C43-8E55-D0B09919ACAF}" type="slidenum">
              <a:rPr lang="en-US" smtClean="0"/>
              <a:t>‹#›</a:t>
            </a:fld>
            <a:endParaRPr lang="en-US" dirty="0"/>
          </a:p>
        </p:txBody>
      </p:sp>
    </p:spTree>
    <p:extLst>
      <p:ext uri="{BB962C8B-B14F-4D97-AF65-F5344CB8AC3E}">
        <p14:creationId xmlns:p14="http://schemas.microsoft.com/office/powerpoint/2010/main" val="19084863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92A7166-4A49-F441-AA98-7B945927618D}" type="datetimeFigureOut">
              <a:rPr lang="en-US" smtClean="0"/>
              <a:t>7/18/2018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347E32C-A60C-6C43-8E55-D0B09919ACAF}" type="slidenum">
              <a:rPr lang="en-US" smtClean="0"/>
              <a:t>‹#›</a:t>
            </a:fld>
            <a:endParaRPr lang="en-US" dirty="0"/>
          </a:p>
        </p:txBody>
      </p:sp>
    </p:spTree>
    <p:extLst>
      <p:ext uri="{BB962C8B-B14F-4D97-AF65-F5344CB8AC3E}">
        <p14:creationId xmlns:p14="http://schemas.microsoft.com/office/powerpoint/2010/main" val="11136101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Content Placeholder 2"/>
          <p:cNvSpPr>
            <a:spLocks noGrp="1"/>
          </p:cNvSpPr>
          <p:nvPr>
            <p:ph idx="1"/>
          </p:nvPr>
        </p:nvSpPr>
        <p:spPr>
          <a:xfrm>
            <a:off x="2915543" y="1316569"/>
            <a:ext cx="3471863" cy="6498167"/>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2A7166-4A49-F441-AA98-7B945927618D}" type="datetimeFigureOut">
              <a:rPr lang="en-US" smtClean="0"/>
              <a:t>7/18/2018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347E32C-A60C-6C43-8E55-D0B09919ACAF}" type="slidenum">
              <a:rPr lang="en-US" smtClean="0"/>
              <a:t>‹#›</a:t>
            </a:fld>
            <a:endParaRPr lang="en-US" dirty="0"/>
          </a:p>
        </p:txBody>
      </p:sp>
    </p:spTree>
    <p:extLst>
      <p:ext uri="{BB962C8B-B14F-4D97-AF65-F5344CB8AC3E}">
        <p14:creationId xmlns:p14="http://schemas.microsoft.com/office/powerpoint/2010/main" val="11259250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609600"/>
            <a:ext cx="2211884" cy="2133600"/>
          </a:xfrm>
        </p:spPr>
        <p:txBody>
          <a:bodyPr anchor="b"/>
          <a:lstStyle>
            <a:lvl1pPr>
              <a:defRPr sz="24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2915543" y="1316569"/>
            <a:ext cx="3471863" cy="6498167"/>
          </a:xfrm>
        </p:spPr>
        <p:txBody>
          <a:bodyPr anchor="t"/>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r>
              <a:rPr lang="en-US" dirty="0" smtClean="0"/>
              <a:t>Drag picture to placeholder or click icon to add</a:t>
            </a:r>
            <a:endParaRPr lang="en-US" dirty="0"/>
          </a:p>
        </p:txBody>
      </p:sp>
      <p:sp>
        <p:nvSpPr>
          <p:cNvPr id="4" name="Text Placeholder 3"/>
          <p:cNvSpPr>
            <a:spLocks noGrp="1"/>
          </p:cNvSpPr>
          <p:nvPr>
            <p:ph type="body" sz="half" idx="2"/>
          </p:nvPr>
        </p:nvSpPr>
        <p:spPr>
          <a:xfrm>
            <a:off x="472381" y="2743200"/>
            <a:ext cx="2211884" cy="5082117"/>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92A7166-4A49-F441-AA98-7B945927618D}" type="datetimeFigureOut">
              <a:rPr lang="en-US" smtClean="0"/>
              <a:t>7/18/2018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347E32C-A60C-6C43-8E55-D0B09919ACAF}" type="slidenum">
              <a:rPr lang="en-US" smtClean="0"/>
              <a:t>‹#›</a:t>
            </a:fld>
            <a:endParaRPr lang="en-US" dirty="0"/>
          </a:p>
        </p:txBody>
      </p:sp>
    </p:spTree>
    <p:extLst>
      <p:ext uri="{BB962C8B-B14F-4D97-AF65-F5344CB8AC3E}">
        <p14:creationId xmlns:p14="http://schemas.microsoft.com/office/powerpoint/2010/main" val="194464114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486836"/>
            <a:ext cx="5915025" cy="1767417"/>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71488" y="2434167"/>
            <a:ext cx="5915025" cy="5801784"/>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471488" y="8475136"/>
            <a:ext cx="1543050" cy="486833"/>
          </a:xfrm>
          <a:prstGeom prst="rect">
            <a:avLst/>
          </a:prstGeom>
        </p:spPr>
        <p:txBody>
          <a:bodyPr vert="horz" lIns="91440" tIns="45720" rIns="91440" bIns="45720" rtlCol="0" anchor="ctr"/>
          <a:lstStyle>
            <a:lvl1pPr algn="l">
              <a:defRPr sz="900">
                <a:solidFill>
                  <a:schemeClr val="tx1">
                    <a:tint val="75000"/>
                  </a:schemeClr>
                </a:solidFill>
              </a:defRPr>
            </a:lvl1pPr>
          </a:lstStyle>
          <a:p>
            <a:fld id="{392A7166-4A49-F441-AA98-7B945927618D}" type="datetimeFigureOut">
              <a:rPr lang="en-US" smtClean="0"/>
              <a:t>7/18/2018</a:t>
            </a:fld>
            <a:endParaRPr lang="en-US" dirty="0"/>
          </a:p>
        </p:txBody>
      </p:sp>
      <p:sp>
        <p:nvSpPr>
          <p:cNvPr id="5" name="Footer Placeholder 4"/>
          <p:cNvSpPr>
            <a:spLocks noGrp="1"/>
          </p:cNvSpPr>
          <p:nvPr>
            <p:ph type="ftr" sz="quarter" idx="3"/>
          </p:nvPr>
        </p:nvSpPr>
        <p:spPr>
          <a:xfrm>
            <a:off x="2271713" y="8475136"/>
            <a:ext cx="2314575" cy="486833"/>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4843463" y="8475136"/>
            <a:ext cx="1543050" cy="486833"/>
          </a:xfrm>
          <a:prstGeom prst="rect">
            <a:avLst/>
          </a:prstGeom>
        </p:spPr>
        <p:txBody>
          <a:bodyPr vert="horz" lIns="91440" tIns="45720" rIns="91440" bIns="45720" rtlCol="0" anchor="ctr"/>
          <a:lstStyle>
            <a:lvl1pPr algn="r">
              <a:defRPr sz="900">
                <a:solidFill>
                  <a:schemeClr val="tx1">
                    <a:tint val="75000"/>
                  </a:schemeClr>
                </a:solidFill>
              </a:defRPr>
            </a:lvl1pPr>
          </a:lstStyle>
          <a:p>
            <a:fld id="{0347E32C-A60C-6C43-8E55-D0B09919ACAF}" type="slidenum">
              <a:rPr lang="en-US" smtClean="0"/>
              <a:t>‹#›</a:t>
            </a:fld>
            <a:endParaRPr lang="en-US" dirty="0"/>
          </a:p>
        </p:txBody>
      </p:sp>
    </p:spTree>
    <p:extLst>
      <p:ext uri="{BB962C8B-B14F-4D97-AF65-F5344CB8AC3E}">
        <p14:creationId xmlns:p14="http://schemas.microsoft.com/office/powerpoint/2010/main" val="1662850881"/>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jpg"/><Relationship Id="rId2" Type="http://schemas.openxmlformats.org/officeDocument/2006/relationships/image" Target="../media/image1.jpg"/><Relationship Id="rId1" Type="http://schemas.openxmlformats.org/officeDocument/2006/relationships/slideLayout" Target="../slideLayouts/slideLayout1.xml"/><Relationship Id="rId6" Type="http://schemas.openxmlformats.org/officeDocument/2006/relationships/image" Target="../media/image5.jpg"/><Relationship Id="rId5" Type="http://schemas.openxmlformats.org/officeDocument/2006/relationships/image" Target="../media/image4.jpeg"/><Relationship Id="rId4" Type="http://schemas.openxmlformats.org/officeDocument/2006/relationships/image" Target="../media/image3.jpg"/></Relationships>
</file>

<file path=ppt/slides/_rels/slide2.xml.rels><?xml version="1.0" encoding="UTF-8" standalone="yes"?>
<Relationships xmlns="http://schemas.openxmlformats.org/package/2006/relationships"><Relationship Id="rId8" Type="http://schemas.openxmlformats.org/officeDocument/2006/relationships/image" Target="../media/image13.jpg"/><Relationship Id="rId3" Type="http://schemas.openxmlformats.org/officeDocument/2006/relationships/image" Target="../media/image8.jpg"/><Relationship Id="rId7" Type="http://schemas.openxmlformats.org/officeDocument/2006/relationships/image" Target="../media/image12.jp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11.jpg"/><Relationship Id="rId5" Type="http://schemas.openxmlformats.org/officeDocument/2006/relationships/image" Target="../media/image10.jpg"/><Relationship Id="rId4" Type="http://schemas.openxmlformats.org/officeDocument/2006/relationships/image" Target="../media/image9.jpg"/></Relationships>
</file>

<file path=ppt/slides/_rels/slide3.xml.rels><?xml version="1.0" encoding="UTF-8" standalone="yes"?>
<Relationships xmlns="http://schemas.openxmlformats.org/package/2006/relationships"><Relationship Id="rId8" Type="http://schemas.openxmlformats.org/officeDocument/2006/relationships/image" Target="../media/image19.jpg"/><Relationship Id="rId3" Type="http://schemas.openxmlformats.org/officeDocument/2006/relationships/image" Target="../media/image14.jpg"/><Relationship Id="rId7" Type="http://schemas.openxmlformats.org/officeDocument/2006/relationships/image" Target="../media/image18.jp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7.jpg"/><Relationship Id="rId5" Type="http://schemas.openxmlformats.org/officeDocument/2006/relationships/image" Target="../media/image16.jpg"/><Relationship Id="rId4" Type="http://schemas.openxmlformats.org/officeDocument/2006/relationships/image" Target="../media/image15.jpg"/></Relationships>
</file>

<file path=ppt/slides/_rels/slide4.xml.rels><?xml version="1.0" encoding="UTF-8" standalone="yes"?>
<Relationships xmlns="http://schemas.openxmlformats.org/package/2006/relationships"><Relationship Id="rId3" Type="http://schemas.openxmlformats.org/officeDocument/2006/relationships/image" Target="../media/image21.jpg"/><Relationship Id="rId7" Type="http://schemas.openxmlformats.org/officeDocument/2006/relationships/image" Target="../media/image25.jpg"/><Relationship Id="rId2" Type="http://schemas.openxmlformats.org/officeDocument/2006/relationships/image" Target="../media/image20.jpg"/><Relationship Id="rId1" Type="http://schemas.openxmlformats.org/officeDocument/2006/relationships/slideLayout" Target="../slideLayouts/slideLayout1.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5.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6.jp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29.png"/><Relationship Id="rId4" Type="http://schemas.openxmlformats.org/officeDocument/2006/relationships/image" Target="../media/image28.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5769" y="285750"/>
            <a:ext cx="2713831" cy="27157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p:cNvGrpSpPr/>
          <p:nvPr/>
        </p:nvGrpSpPr>
        <p:grpSpPr>
          <a:xfrm>
            <a:off x="3532165" y="290419"/>
            <a:ext cx="2680858" cy="2713555"/>
            <a:chOff x="3225431" y="357632"/>
            <a:chExt cx="3150393" cy="2713555"/>
          </a:xfrm>
        </p:grpSpPr>
        <p:sp>
          <p:nvSpPr>
            <p:cNvPr id="24" name="TextBox 23"/>
            <p:cNvSpPr txBox="1"/>
            <p:nvPr/>
          </p:nvSpPr>
          <p:spPr>
            <a:xfrm>
              <a:off x="3553758" y="357632"/>
              <a:ext cx="2728912" cy="369332"/>
            </a:xfrm>
            <a:prstGeom prst="rect">
              <a:avLst/>
            </a:prstGeom>
            <a:noFill/>
          </p:spPr>
          <p:txBody>
            <a:bodyPr wrap="square" rtlCol="0">
              <a:spAutoFit/>
            </a:bodyPr>
            <a:lstStyle/>
            <a:p>
              <a:r>
                <a:rPr lang="en-US" b="1" dirty="0">
                  <a:latin typeface="Soho Std" charset="0"/>
                  <a:ea typeface="Soho Std" charset="0"/>
                  <a:cs typeface="Soho Std" charset="0"/>
                </a:rPr>
                <a:t>Pompeii </a:t>
              </a:r>
              <a:r>
                <a:rPr lang="en-US" b="1" dirty="0" smtClean="0">
                  <a:latin typeface="Soho Std" charset="0"/>
                  <a:ea typeface="Soho Std" charset="0"/>
                  <a:cs typeface="Soho Std" charset="0"/>
                </a:rPr>
                <a:t>worm</a:t>
              </a:r>
              <a:endParaRPr lang="en-US" b="1" dirty="0">
                <a:latin typeface="Soho Std" charset="0"/>
                <a:ea typeface="Soho Std" charset="0"/>
                <a:cs typeface="Soho Std" charset="0"/>
              </a:endParaRPr>
            </a:p>
          </p:txBody>
        </p:sp>
        <p:sp>
          <p:nvSpPr>
            <p:cNvPr id="25" name="TextBox 24"/>
            <p:cNvSpPr txBox="1"/>
            <p:nvPr/>
          </p:nvSpPr>
          <p:spPr>
            <a:xfrm>
              <a:off x="3225431" y="1887350"/>
              <a:ext cx="3047461" cy="1015663"/>
            </a:xfrm>
            <a:prstGeom prst="rect">
              <a:avLst/>
            </a:prstGeom>
            <a:noFill/>
          </p:spPr>
          <p:txBody>
            <a:bodyPr wrap="square" rtlCol="0">
              <a:spAutoFit/>
            </a:bodyPr>
            <a:lstStyle/>
            <a:p>
              <a:r>
                <a:rPr lang="en-US" sz="1000" dirty="0"/>
                <a:t>The most heat-tolerant animal on Earth, able </a:t>
              </a:r>
              <a:r>
                <a:rPr lang="en-US" sz="1000" dirty="0" smtClean="0"/>
                <a:t>to withstand </a:t>
              </a:r>
              <a:r>
                <a:rPr lang="en-US" sz="1000" dirty="0"/>
                <a:t>a bath as hot as 176°F. The </a:t>
              </a:r>
              <a:r>
                <a:rPr lang="en-US" sz="1000" dirty="0" smtClean="0"/>
                <a:t>gray “fleece</a:t>
              </a:r>
              <a:r>
                <a:rPr lang="en-US" sz="1000" dirty="0"/>
                <a:t>” on its back is actually bacteria which </a:t>
              </a:r>
              <a:r>
                <a:rPr lang="en-US" sz="1000" dirty="0" smtClean="0"/>
                <a:t>the worm </a:t>
              </a:r>
              <a:r>
                <a:rPr lang="en-US" sz="1000" dirty="0"/>
                <a:t>feeds upon</a:t>
              </a:r>
              <a:r>
                <a:rPr lang="en-US" sz="1000" dirty="0" smtClean="0"/>
                <a:t>. </a:t>
              </a:r>
              <a:r>
                <a:rPr lang="en-US" sz="1000" dirty="0"/>
                <a:t>How the Pompeii worm survives the nearly boiling water emanating from the vents is a mystery!</a:t>
              </a:r>
            </a:p>
          </p:txBody>
        </p:sp>
        <p:sp>
          <p:nvSpPr>
            <p:cNvPr id="26" name="TextBox 25"/>
            <p:cNvSpPr txBox="1"/>
            <p:nvPr/>
          </p:nvSpPr>
          <p:spPr>
            <a:xfrm>
              <a:off x="3225431" y="2886521"/>
              <a:ext cx="3150393" cy="184666"/>
            </a:xfrm>
            <a:prstGeom prst="rect">
              <a:avLst/>
            </a:prstGeom>
            <a:noFill/>
          </p:spPr>
          <p:txBody>
            <a:bodyPr wrap="square" rtlCol="0">
              <a:spAutoFit/>
            </a:bodyPr>
            <a:lstStyle/>
            <a:p>
              <a:r>
                <a:rPr lang="en-US" sz="600" i="1" dirty="0" smtClean="0">
                  <a:latin typeface="Leitura Sans Italic 1" charset="0"/>
                  <a:ea typeface="Leitura Sans Italic 1" charset="0"/>
                  <a:cs typeface="Leitura Sans Italic 1" charset="0"/>
                </a:rPr>
                <a:t>Image Source:  Wikipedia</a:t>
              </a:r>
              <a:endParaRPr lang="en-US" sz="600" i="1" dirty="0">
                <a:latin typeface="Leitura Sans Italic 1" charset="0"/>
                <a:ea typeface="Leitura Sans Italic 1" charset="0"/>
                <a:cs typeface="Leitura Sans Italic 1" charset="0"/>
              </a:endParaRPr>
            </a:p>
          </p:txBody>
        </p:sp>
      </p:grpSp>
      <p:grpSp>
        <p:nvGrpSpPr>
          <p:cNvPr id="12" name="Group 11"/>
          <p:cNvGrpSpPr/>
          <p:nvPr/>
        </p:nvGrpSpPr>
        <p:grpSpPr>
          <a:xfrm>
            <a:off x="482781" y="229556"/>
            <a:ext cx="2692214" cy="2801487"/>
            <a:chOff x="418835" y="244534"/>
            <a:chExt cx="2692214" cy="2801487"/>
          </a:xfrm>
        </p:grpSpPr>
        <p:grpSp>
          <p:nvGrpSpPr>
            <p:cNvPr id="11" name="Group 10"/>
            <p:cNvGrpSpPr/>
            <p:nvPr/>
          </p:nvGrpSpPr>
          <p:grpSpPr>
            <a:xfrm>
              <a:off x="418835" y="244534"/>
              <a:ext cx="2692214" cy="2801487"/>
              <a:chOff x="3042731" y="351427"/>
              <a:chExt cx="3163738" cy="2600937"/>
            </a:xfrm>
          </p:grpSpPr>
          <p:sp>
            <p:nvSpPr>
              <p:cNvPr id="7" name="TextBox 6"/>
              <p:cNvSpPr txBox="1"/>
              <p:nvPr/>
            </p:nvSpPr>
            <p:spPr>
              <a:xfrm>
                <a:off x="3293602" y="351427"/>
                <a:ext cx="2728912" cy="342893"/>
              </a:xfrm>
              <a:prstGeom prst="rect">
                <a:avLst/>
              </a:prstGeom>
              <a:noFill/>
            </p:spPr>
            <p:txBody>
              <a:bodyPr wrap="square" rtlCol="0">
                <a:spAutoFit/>
              </a:bodyPr>
              <a:lstStyle/>
              <a:p>
                <a:pPr algn="ctr"/>
                <a:r>
                  <a:rPr lang="en-US" b="1" dirty="0" smtClean="0">
                    <a:latin typeface="Soho Std" charset="0"/>
                    <a:ea typeface="Soho Std" charset="0"/>
                    <a:cs typeface="Soho Std" charset="0"/>
                  </a:rPr>
                  <a:t>Vent Tubeworm</a:t>
                </a:r>
              </a:p>
            </p:txBody>
          </p:sp>
          <p:sp>
            <p:nvSpPr>
              <p:cNvPr id="8" name="TextBox 7"/>
              <p:cNvSpPr txBox="1"/>
              <p:nvPr/>
            </p:nvSpPr>
            <p:spPr>
              <a:xfrm>
                <a:off x="3056740" y="1587938"/>
                <a:ext cx="3149729" cy="1364426"/>
              </a:xfrm>
              <a:prstGeom prst="rect">
                <a:avLst/>
              </a:prstGeom>
              <a:noFill/>
            </p:spPr>
            <p:txBody>
              <a:bodyPr wrap="square" rtlCol="0">
                <a:spAutoFit/>
              </a:bodyPr>
              <a:lstStyle/>
              <a:p>
                <a:r>
                  <a:rPr lang="en-US" sz="800" dirty="0"/>
                  <a:t>Tubeworms have no mouth, eyes, or stomach! Their survival depends on a </a:t>
                </a:r>
                <a:r>
                  <a:rPr lang="en-US" sz="800" i="1" dirty="0"/>
                  <a:t>symbiotic</a:t>
                </a:r>
                <a:r>
                  <a:rPr lang="en-US" sz="800" dirty="0"/>
                  <a:t> relationship with the billions of bacteria that live inside of them to produce food.   They have few predators, that include crabs, shrimp, mussels, and clams. </a:t>
                </a:r>
                <a:r>
                  <a:rPr lang="en-US" sz="800" dirty="0" smtClean="0"/>
                  <a:t>They spend most of their lives attached to </a:t>
                </a:r>
                <a:r>
                  <a:rPr lang="en-US" sz="800" dirty="0"/>
                  <a:t>hydrothermal </a:t>
                </a:r>
                <a:r>
                  <a:rPr lang="en-US" sz="800" dirty="0" smtClean="0"/>
                  <a:t>vents, as </a:t>
                </a:r>
                <a:r>
                  <a:rPr lang="en-US" sz="800" dirty="0"/>
                  <a:t>they live in high water temperatures and sulfide concentration. </a:t>
                </a:r>
                <a:r>
                  <a:rPr lang="en-US" sz="800" dirty="0" smtClean="0"/>
                  <a:t>“Black </a:t>
                </a:r>
                <a:r>
                  <a:rPr lang="en-US" sz="800" dirty="0"/>
                  <a:t>smoker” chimneys are often colonized by giant </a:t>
                </a:r>
                <a:r>
                  <a:rPr lang="en-US" sz="800" dirty="0" smtClean="0"/>
                  <a:t>tubeworms. As </a:t>
                </a:r>
                <a:r>
                  <a:rPr lang="en-US" sz="800" dirty="0"/>
                  <a:t>more hydrothermal vents are explored, more and more species of tube worms are being </a:t>
                </a:r>
                <a:r>
                  <a:rPr lang="en-US" sz="800" dirty="0" smtClean="0"/>
                  <a:t>discovered too.  </a:t>
                </a:r>
                <a:endParaRPr lang="en-US" sz="800" dirty="0"/>
              </a:p>
              <a:p>
                <a:endParaRPr lang="en-US" sz="950" dirty="0" smtClean="0"/>
              </a:p>
            </p:txBody>
          </p:sp>
          <p:sp>
            <p:nvSpPr>
              <p:cNvPr id="9" name="TextBox 8"/>
              <p:cNvSpPr txBox="1"/>
              <p:nvPr/>
            </p:nvSpPr>
            <p:spPr>
              <a:xfrm>
                <a:off x="3042731" y="2738457"/>
                <a:ext cx="3150394" cy="171446"/>
              </a:xfrm>
              <a:prstGeom prst="rect">
                <a:avLst/>
              </a:prstGeom>
              <a:noFill/>
            </p:spPr>
            <p:txBody>
              <a:bodyPr wrap="square" rtlCol="0">
                <a:spAutoFit/>
              </a:bodyPr>
              <a:lstStyle/>
              <a:p>
                <a:r>
                  <a:rPr lang="en-US" sz="600" i="1" dirty="0" smtClean="0">
                    <a:latin typeface="Leitura Sans Italic 1" charset="0"/>
                    <a:ea typeface="Leitura Sans Italic 1" charset="0"/>
                    <a:cs typeface="Leitura Sans Italic 1" charset="0"/>
                  </a:rPr>
                  <a:t>Image Source: Interactive Oceans</a:t>
                </a:r>
                <a:endParaRPr lang="en-US" sz="600" i="1" dirty="0">
                  <a:latin typeface="Leitura Sans Italic 1" charset="0"/>
                  <a:ea typeface="Leitura Sans Italic 1" charset="0"/>
                  <a:cs typeface="Leitura Sans Italic 1" charset="0"/>
                </a:endParaRPr>
              </a:p>
            </p:txBody>
          </p:sp>
        </p:gr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12219" y="558162"/>
              <a:ext cx="1865273" cy="1049882"/>
            </a:xfrm>
            <a:prstGeom prst="rect">
              <a:avLst/>
            </a:prstGeom>
          </p:spPr>
        </p:pic>
      </p:grpSp>
      <p:grpSp>
        <p:nvGrpSpPr>
          <p:cNvPr id="16" name="Group 15"/>
          <p:cNvGrpSpPr/>
          <p:nvPr/>
        </p:nvGrpSpPr>
        <p:grpSpPr>
          <a:xfrm>
            <a:off x="3536591" y="285750"/>
            <a:ext cx="2713831" cy="2715768"/>
            <a:chOff x="3536591" y="285750"/>
            <a:chExt cx="2713831" cy="2715768"/>
          </a:xfrm>
        </p:grpSpPr>
        <p:sp>
          <p:nvSpPr>
            <p:cNvPr id="27" name="Rectangle 26"/>
            <p:cNvSpPr/>
            <p:nvPr/>
          </p:nvSpPr>
          <p:spPr>
            <a:xfrm>
              <a:off x="3536591" y="285750"/>
              <a:ext cx="2713831" cy="27157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135483" y="643798"/>
              <a:ext cx="1291649" cy="1171291"/>
            </a:xfrm>
            <a:prstGeom prst="rect">
              <a:avLst/>
            </a:prstGeom>
          </p:spPr>
        </p:pic>
      </p:grpSp>
      <p:grpSp>
        <p:nvGrpSpPr>
          <p:cNvPr id="29" name="Group 28"/>
          <p:cNvGrpSpPr/>
          <p:nvPr/>
        </p:nvGrpSpPr>
        <p:grpSpPr>
          <a:xfrm>
            <a:off x="452703" y="3274494"/>
            <a:ext cx="2680858" cy="2646810"/>
            <a:chOff x="3062630" y="161736"/>
            <a:chExt cx="3150393" cy="2457331"/>
          </a:xfrm>
        </p:grpSpPr>
        <p:sp>
          <p:nvSpPr>
            <p:cNvPr id="31" name="TextBox 30"/>
            <p:cNvSpPr txBox="1"/>
            <p:nvPr/>
          </p:nvSpPr>
          <p:spPr>
            <a:xfrm>
              <a:off x="3468821" y="161736"/>
              <a:ext cx="2728912" cy="342893"/>
            </a:xfrm>
            <a:prstGeom prst="rect">
              <a:avLst/>
            </a:prstGeom>
            <a:noFill/>
          </p:spPr>
          <p:txBody>
            <a:bodyPr wrap="square" rtlCol="0">
              <a:spAutoFit/>
            </a:bodyPr>
            <a:lstStyle/>
            <a:p>
              <a:r>
                <a:rPr lang="en-US" b="1" dirty="0" smtClean="0">
                  <a:latin typeface="Soho Std" charset="0"/>
                  <a:ea typeface="Soho Std" charset="0"/>
                  <a:cs typeface="Soho Std" charset="0"/>
                </a:rPr>
                <a:t>Vent Bacteria</a:t>
              </a:r>
            </a:p>
          </p:txBody>
        </p:sp>
        <p:sp>
          <p:nvSpPr>
            <p:cNvPr id="32" name="TextBox 31"/>
            <p:cNvSpPr txBox="1"/>
            <p:nvPr/>
          </p:nvSpPr>
          <p:spPr>
            <a:xfrm>
              <a:off x="3097976" y="1327751"/>
              <a:ext cx="3075246" cy="942954"/>
            </a:xfrm>
            <a:prstGeom prst="rect">
              <a:avLst/>
            </a:prstGeom>
            <a:noFill/>
          </p:spPr>
          <p:txBody>
            <a:bodyPr wrap="square" rtlCol="0">
              <a:spAutoFit/>
            </a:bodyPr>
            <a:lstStyle/>
            <a:p>
              <a:r>
                <a:rPr lang="en-US" sz="1000" dirty="0" smtClean="0"/>
                <a:t>These bacteria use a process called </a:t>
              </a:r>
              <a:r>
                <a:rPr lang="en-US" sz="1000" dirty="0"/>
                <a:t>chemosynthesis to </a:t>
              </a:r>
              <a:r>
                <a:rPr lang="en-US" sz="1000" dirty="0" smtClean="0"/>
                <a:t>produce sugar </a:t>
              </a:r>
              <a:r>
                <a:rPr lang="en-US" sz="1000" dirty="0"/>
                <a:t>from </a:t>
              </a:r>
              <a:r>
                <a:rPr lang="en-US" sz="1000" dirty="0" smtClean="0"/>
                <a:t>the chemicals spewed out by hydrothermal vents. These bacteria, like plants or algae </a:t>
              </a:r>
              <a:r>
                <a:rPr lang="en-US" sz="1000" dirty="0"/>
                <a:t>in </a:t>
              </a:r>
              <a:r>
                <a:rPr lang="en-US" sz="1000" dirty="0" smtClean="0"/>
                <a:t>most other ecosystems</a:t>
              </a:r>
              <a:r>
                <a:rPr lang="en-US" sz="1000" dirty="0" smtClean="0"/>
                <a:t>, </a:t>
              </a:r>
              <a:r>
                <a:rPr lang="en-US" sz="1000" dirty="0" smtClean="0"/>
                <a:t>form </a:t>
              </a:r>
              <a:r>
                <a:rPr lang="en-US" sz="1000" dirty="0"/>
                <a:t>the base of the food </a:t>
              </a:r>
              <a:r>
                <a:rPr lang="en-US" sz="1000" dirty="0" smtClean="0"/>
                <a:t>web in </a:t>
              </a:r>
              <a:r>
                <a:rPr lang="en-US" sz="1000" dirty="0"/>
                <a:t>vents.</a:t>
              </a:r>
            </a:p>
          </p:txBody>
        </p:sp>
        <p:sp>
          <p:nvSpPr>
            <p:cNvPr id="33" name="TextBox 32"/>
            <p:cNvSpPr txBox="1"/>
            <p:nvPr/>
          </p:nvSpPr>
          <p:spPr>
            <a:xfrm>
              <a:off x="3062630" y="2447621"/>
              <a:ext cx="3150393" cy="171446"/>
            </a:xfrm>
            <a:prstGeom prst="rect">
              <a:avLst/>
            </a:prstGeom>
            <a:noFill/>
          </p:spPr>
          <p:txBody>
            <a:bodyPr wrap="square" rtlCol="0">
              <a:spAutoFit/>
            </a:bodyPr>
            <a:lstStyle/>
            <a:p>
              <a:r>
                <a:rPr lang="en-US" sz="600" i="1" dirty="0" smtClean="0">
                  <a:latin typeface="Leitura Sans Italic 1" charset="0"/>
                  <a:ea typeface="Leitura Sans Italic 1" charset="0"/>
                  <a:cs typeface="Leitura Sans Italic 1" charset="0"/>
                </a:rPr>
                <a:t>Image Source: Interactive Oceans</a:t>
              </a:r>
              <a:endParaRPr lang="en-US" sz="600" i="1" dirty="0">
                <a:latin typeface="Leitura Sans Italic 1" charset="0"/>
                <a:ea typeface="Leitura Sans Italic 1" charset="0"/>
                <a:cs typeface="Leitura Sans Italic 1" charset="0"/>
              </a:endParaRPr>
            </a:p>
          </p:txBody>
        </p:sp>
      </p:grpSp>
      <p:sp>
        <p:nvSpPr>
          <p:cNvPr id="35" name="Rectangle 34"/>
          <p:cNvSpPr/>
          <p:nvPr/>
        </p:nvSpPr>
        <p:spPr>
          <a:xfrm>
            <a:off x="3545276" y="3223692"/>
            <a:ext cx="2713831" cy="2715763"/>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p:cNvGrpSpPr/>
          <p:nvPr/>
        </p:nvGrpSpPr>
        <p:grpSpPr>
          <a:xfrm>
            <a:off x="439692" y="6298037"/>
            <a:ext cx="2797799" cy="2642359"/>
            <a:chOff x="3077192" y="477026"/>
            <a:chExt cx="3287814" cy="2453202"/>
          </a:xfrm>
        </p:grpSpPr>
        <p:sp>
          <p:nvSpPr>
            <p:cNvPr id="40" name="TextBox 39"/>
            <p:cNvSpPr txBox="1"/>
            <p:nvPr/>
          </p:nvSpPr>
          <p:spPr>
            <a:xfrm>
              <a:off x="3248490" y="477026"/>
              <a:ext cx="3116516" cy="314318"/>
            </a:xfrm>
            <a:prstGeom prst="rect">
              <a:avLst/>
            </a:prstGeom>
            <a:noFill/>
          </p:spPr>
          <p:txBody>
            <a:bodyPr wrap="square" rtlCol="0">
              <a:spAutoFit/>
            </a:bodyPr>
            <a:lstStyle/>
            <a:p>
              <a:pPr algn="ctr"/>
              <a:r>
                <a:rPr lang="en-US" sz="1600" b="1" dirty="0">
                  <a:latin typeface="Soho Std" charset="0"/>
                  <a:ea typeface="Soho Std" charset="0"/>
                  <a:cs typeface="Soho Std" charset="0"/>
                </a:rPr>
                <a:t>Blind </a:t>
              </a:r>
              <a:r>
                <a:rPr lang="en-US" sz="1600" b="1" dirty="0" smtClean="0">
                  <a:latin typeface="Soho Std" charset="0"/>
                  <a:ea typeface="Soho Std" charset="0"/>
                  <a:cs typeface="Soho Std" charset="0"/>
                </a:rPr>
                <a:t>Brachyuran Crab</a:t>
              </a:r>
              <a:endParaRPr lang="en-US" sz="1600" b="1" dirty="0">
                <a:latin typeface="Soho Std" charset="0"/>
                <a:ea typeface="Soho Std" charset="0"/>
                <a:cs typeface="Soho Std" charset="0"/>
              </a:endParaRPr>
            </a:p>
          </p:txBody>
        </p:sp>
        <p:sp>
          <p:nvSpPr>
            <p:cNvPr id="41" name="TextBox 40"/>
            <p:cNvSpPr txBox="1"/>
            <p:nvPr/>
          </p:nvSpPr>
          <p:spPr>
            <a:xfrm>
              <a:off x="3126357" y="2044423"/>
              <a:ext cx="3075246" cy="800083"/>
            </a:xfrm>
            <a:prstGeom prst="rect">
              <a:avLst/>
            </a:prstGeom>
            <a:noFill/>
          </p:spPr>
          <p:txBody>
            <a:bodyPr wrap="square" rtlCol="0">
              <a:spAutoFit/>
            </a:bodyPr>
            <a:lstStyle/>
            <a:p>
              <a:r>
                <a:rPr lang="en-US" sz="1000" dirty="0"/>
                <a:t>These crabs live around vent sites in the Pacific</a:t>
              </a:r>
            </a:p>
            <a:p>
              <a:r>
                <a:rPr lang="en-US" sz="1000" dirty="0"/>
                <a:t>Ocean. These round white crabs are fierce</a:t>
              </a:r>
            </a:p>
            <a:p>
              <a:r>
                <a:rPr lang="en-US" sz="1000" dirty="0"/>
                <a:t>predators. They eat bacteria, shrimp, mussels,</a:t>
              </a:r>
            </a:p>
            <a:p>
              <a:r>
                <a:rPr lang="en-US" sz="1000" dirty="0"/>
                <a:t>clams, tubeworms, and even each other</a:t>
              </a:r>
              <a:r>
                <a:rPr lang="en-US" sz="1000" dirty="0" smtClean="0"/>
                <a:t>. They only fear other top carnivores.</a:t>
              </a:r>
              <a:endParaRPr lang="en-US" sz="1000" dirty="0"/>
            </a:p>
          </p:txBody>
        </p:sp>
        <p:sp>
          <p:nvSpPr>
            <p:cNvPr id="42" name="TextBox 41"/>
            <p:cNvSpPr txBox="1"/>
            <p:nvPr/>
          </p:nvSpPr>
          <p:spPr>
            <a:xfrm>
              <a:off x="3077192" y="2758782"/>
              <a:ext cx="3150392" cy="171446"/>
            </a:xfrm>
            <a:prstGeom prst="rect">
              <a:avLst/>
            </a:prstGeom>
            <a:noFill/>
          </p:spPr>
          <p:txBody>
            <a:bodyPr wrap="square" rtlCol="0">
              <a:spAutoFit/>
            </a:bodyPr>
            <a:lstStyle/>
            <a:p>
              <a:r>
                <a:rPr lang="en-US" sz="600" i="1" dirty="0" smtClean="0">
                  <a:latin typeface="Leitura Sans Italic 1" charset="0"/>
                  <a:ea typeface="Leitura Sans Italic 1" charset="0"/>
                  <a:cs typeface="Leitura Sans Italic 1" charset="0"/>
                </a:rPr>
                <a:t>Image Source: Discovery Zone Blue Planet</a:t>
              </a:r>
              <a:endParaRPr lang="en-US" sz="600" i="1" dirty="0">
                <a:latin typeface="Leitura Sans Italic 1" charset="0"/>
                <a:ea typeface="Leitura Sans Italic 1" charset="0"/>
                <a:cs typeface="Leitura Sans Italic 1" charset="0"/>
              </a:endParaRPr>
            </a:p>
          </p:txBody>
        </p:sp>
      </p:grpSp>
      <p:sp>
        <p:nvSpPr>
          <p:cNvPr id="44" name="Rectangle 43"/>
          <p:cNvSpPr/>
          <p:nvPr/>
        </p:nvSpPr>
        <p:spPr>
          <a:xfrm>
            <a:off x="3570453" y="6195502"/>
            <a:ext cx="2713831" cy="27157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p:cNvSpPr/>
          <p:nvPr/>
        </p:nvSpPr>
        <p:spPr>
          <a:xfrm>
            <a:off x="469632" y="6195487"/>
            <a:ext cx="2713831" cy="27157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p:cNvSpPr/>
          <p:nvPr/>
        </p:nvSpPr>
        <p:spPr>
          <a:xfrm>
            <a:off x="461164" y="3223687"/>
            <a:ext cx="2713831" cy="27157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3777688" y="6238522"/>
            <a:ext cx="2322195" cy="369332"/>
          </a:xfrm>
          <a:prstGeom prst="rect">
            <a:avLst/>
          </a:prstGeom>
          <a:noFill/>
        </p:spPr>
        <p:txBody>
          <a:bodyPr wrap="square" rtlCol="0">
            <a:spAutoFit/>
          </a:bodyPr>
          <a:lstStyle/>
          <a:p>
            <a:pPr algn="ctr"/>
            <a:r>
              <a:rPr lang="en-US" b="1" dirty="0" smtClean="0">
                <a:latin typeface="Soho Std" charset="0"/>
                <a:ea typeface="Soho Std" charset="0"/>
                <a:cs typeface="Soho Std" charset="0"/>
              </a:rPr>
              <a:t>Vent </a:t>
            </a:r>
            <a:r>
              <a:rPr lang="en-US" b="1" dirty="0">
                <a:latin typeface="Soho Std" charset="0"/>
                <a:ea typeface="Soho Std" charset="0"/>
                <a:cs typeface="Soho Std" charset="0"/>
              </a:rPr>
              <a:t>Amphipod</a:t>
            </a:r>
          </a:p>
        </p:txBody>
      </p:sp>
      <p:sp>
        <p:nvSpPr>
          <p:cNvPr id="55" name="TextBox 54"/>
          <p:cNvSpPr txBox="1"/>
          <p:nvPr/>
        </p:nvSpPr>
        <p:spPr>
          <a:xfrm>
            <a:off x="3625150" y="7985230"/>
            <a:ext cx="2593267" cy="707886"/>
          </a:xfrm>
          <a:prstGeom prst="rect">
            <a:avLst/>
          </a:prstGeom>
          <a:noFill/>
        </p:spPr>
        <p:txBody>
          <a:bodyPr wrap="square" rtlCol="0">
            <a:spAutoFit/>
          </a:bodyPr>
          <a:lstStyle/>
          <a:p>
            <a:r>
              <a:rPr lang="en-US" sz="1000" dirty="0"/>
              <a:t>A small crustacean, related to crabs and</a:t>
            </a:r>
          </a:p>
          <a:p>
            <a:r>
              <a:rPr lang="en-US" sz="1000" dirty="0"/>
              <a:t>lobsters, found embedded in bacterial mats</a:t>
            </a:r>
          </a:p>
          <a:p>
            <a:r>
              <a:rPr lang="en-US" sz="1000" dirty="0"/>
              <a:t>around the vents. </a:t>
            </a:r>
            <a:r>
              <a:rPr lang="en-US" sz="1000" dirty="0" smtClean="0"/>
              <a:t>They feed directly on </a:t>
            </a:r>
            <a:r>
              <a:rPr lang="en-US" sz="1000" dirty="0" smtClean="0"/>
              <a:t>bacterial </a:t>
            </a:r>
            <a:r>
              <a:rPr lang="en-US" sz="1000" dirty="0"/>
              <a:t>mats.</a:t>
            </a:r>
          </a:p>
        </p:txBody>
      </p:sp>
      <p:sp>
        <p:nvSpPr>
          <p:cNvPr id="56" name="TextBox 55"/>
          <p:cNvSpPr txBox="1"/>
          <p:nvPr/>
        </p:nvSpPr>
        <p:spPr>
          <a:xfrm>
            <a:off x="3598357" y="8693116"/>
            <a:ext cx="2680858" cy="184666"/>
          </a:xfrm>
          <a:prstGeom prst="rect">
            <a:avLst/>
          </a:prstGeom>
          <a:noFill/>
        </p:spPr>
        <p:txBody>
          <a:bodyPr wrap="square" rtlCol="0">
            <a:spAutoFit/>
          </a:bodyPr>
          <a:lstStyle/>
          <a:p>
            <a:r>
              <a:rPr lang="en-US" sz="600" i="1" dirty="0" smtClean="0">
                <a:latin typeface="Leitura Sans Italic 1" charset="0"/>
                <a:ea typeface="Leitura Sans Italic 1" charset="0"/>
                <a:cs typeface="Leitura Sans Italic 1" charset="0"/>
              </a:rPr>
              <a:t>Image Source: Weebly</a:t>
            </a:r>
            <a:endParaRPr lang="en-US" sz="600" i="1" dirty="0">
              <a:latin typeface="Leitura Sans Italic 1" charset="0"/>
              <a:ea typeface="Leitura Sans Italic 1" charset="0"/>
              <a:cs typeface="Leitura Sans Italic 1" charset="0"/>
            </a:endParaRPr>
          </a:p>
        </p:txBody>
      </p:sp>
      <p:sp>
        <p:nvSpPr>
          <p:cNvPr id="57" name="TextBox 56"/>
          <p:cNvSpPr txBox="1"/>
          <p:nvPr/>
        </p:nvSpPr>
        <p:spPr>
          <a:xfrm>
            <a:off x="3717646" y="3257837"/>
            <a:ext cx="2510017" cy="369332"/>
          </a:xfrm>
          <a:prstGeom prst="rect">
            <a:avLst/>
          </a:prstGeom>
          <a:noFill/>
        </p:spPr>
        <p:txBody>
          <a:bodyPr wrap="square" rtlCol="0">
            <a:spAutoFit/>
          </a:bodyPr>
          <a:lstStyle/>
          <a:p>
            <a:r>
              <a:rPr lang="en-US" b="1" dirty="0" smtClean="0">
                <a:latin typeface="Soho Std" charset="0"/>
                <a:ea typeface="Soho Std" charset="0"/>
                <a:cs typeface="Soho Std" charset="0"/>
              </a:rPr>
              <a:t>Blind Vent Shrimp</a:t>
            </a:r>
          </a:p>
        </p:txBody>
      </p:sp>
      <p:sp>
        <p:nvSpPr>
          <p:cNvPr id="58" name="TextBox 57"/>
          <p:cNvSpPr txBox="1"/>
          <p:nvPr/>
        </p:nvSpPr>
        <p:spPr>
          <a:xfrm>
            <a:off x="3650552" y="4924435"/>
            <a:ext cx="2500282" cy="861774"/>
          </a:xfrm>
          <a:prstGeom prst="rect">
            <a:avLst/>
          </a:prstGeom>
          <a:noFill/>
        </p:spPr>
        <p:txBody>
          <a:bodyPr wrap="square" rtlCol="0">
            <a:spAutoFit/>
          </a:bodyPr>
          <a:lstStyle/>
          <a:p>
            <a:r>
              <a:rPr lang="en-US" sz="1000" dirty="0" smtClean="0"/>
              <a:t>Blind Vent Shrimp swarm the </a:t>
            </a:r>
            <a:r>
              <a:rPr lang="en-US" sz="1000" dirty="0"/>
              <a:t>black smoker chimneys, feeding on </a:t>
            </a:r>
            <a:r>
              <a:rPr lang="en-US" sz="1000" dirty="0" smtClean="0"/>
              <a:t>the bacteria </a:t>
            </a:r>
            <a:r>
              <a:rPr lang="en-US" sz="1000" dirty="0"/>
              <a:t>that live there</a:t>
            </a:r>
            <a:r>
              <a:rPr lang="en-US" sz="1000" dirty="0" smtClean="0"/>
              <a:t>. They survive in the mineral-laden </a:t>
            </a:r>
            <a:r>
              <a:rPr lang="en-US" sz="1000" dirty="0"/>
              <a:t>water gushing from </a:t>
            </a:r>
            <a:r>
              <a:rPr lang="en-US" sz="1000" dirty="0" smtClean="0"/>
              <a:t>cracks </a:t>
            </a:r>
            <a:r>
              <a:rPr lang="en-US" sz="1000" dirty="0"/>
              <a:t>in the deep-sea floor </a:t>
            </a:r>
            <a:r>
              <a:rPr lang="en-US" sz="1000" dirty="0" smtClean="0"/>
              <a:t>that is 350</a:t>
            </a:r>
            <a:r>
              <a:rPr lang="en-US" sz="1000" dirty="0"/>
              <a:t>°-</a:t>
            </a:r>
            <a:r>
              <a:rPr lang="en-US" sz="1000" dirty="0" smtClean="0"/>
              <a:t>400°C</a:t>
            </a:r>
            <a:r>
              <a:rPr lang="en-US" sz="1000" dirty="0"/>
              <a:t>.</a:t>
            </a:r>
          </a:p>
        </p:txBody>
      </p:sp>
      <p:sp>
        <p:nvSpPr>
          <p:cNvPr id="59" name="TextBox 58"/>
          <p:cNvSpPr txBox="1"/>
          <p:nvPr/>
        </p:nvSpPr>
        <p:spPr>
          <a:xfrm>
            <a:off x="3578249" y="5735268"/>
            <a:ext cx="2680858" cy="184666"/>
          </a:xfrm>
          <a:prstGeom prst="rect">
            <a:avLst/>
          </a:prstGeom>
          <a:noFill/>
        </p:spPr>
        <p:txBody>
          <a:bodyPr wrap="square" rtlCol="0">
            <a:spAutoFit/>
          </a:bodyPr>
          <a:lstStyle/>
          <a:p>
            <a:r>
              <a:rPr lang="en-US" sz="600" i="1" dirty="0" smtClean="0">
                <a:latin typeface="Leitura Sans Italic 1" charset="0"/>
                <a:ea typeface="Leitura Sans Italic 1" charset="0"/>
                <a:cs typeface="Leitura Sans Italic 1" charset="0"/>
              </a:rPr>
              <a:t>Image Source: Live Science</a:t>
            </a:r>
            <a:endParaRPr lang="en-US" sz="600" i="1" dirty="0">
              <a:latin typeface="Leitura Sans Italic 1" charset="0"/>
              <a:ea typeface="Leitura Sans Italic 1" charset="0"/>
              <a:cs typeface="Leitura Sans Italic 1" charset="0"/>
            </a:endParaRPr>
          </a:p>
        </p:txBody>
      </p:sp>
      <p:pic>
        <p:nvPicPr>
          <p:cNvPr id="64" name="Picture 6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1250" y="3630271"/>
            <a:ext cx="1202342" cy="799819"/>
          </a:xfrm>
          <a:prstGeom prst="rect">
            <a:avLst/>
          </a:prstGeom>
        </p:spPr>
      </p:pic>
      <p:pic>
        <p:nvPicPr>
          <p:cNvPr id="65"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839254" y="3612355"/>
            <a:ext cx="1272637" cy="8343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6" name="Picture 65"/>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3824062" y="3643827"/>
            <a:ext cx="2138888" cy="1250926"/>
          </a:xfrm>
          <a:prstGeom prst="rect">
            <a:avLst/>
          </a:prstGeom>
        </p:spPr>
      </p:pic>
      <p:pic>
        <p:nvPicPr>
          <p:cNvPr id="67" name="Picture 66"/>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947786" y="6673248"/>
            <a:ext cx="1740585" cy="1243275"/>
          </a:xfrm>
          <a:prstGeom prst="rect">
            <a:avLst/>
          </a:prstGeom>
        </p:spPr>
      </p:pic>
      <p:pic>
        <p:nvPicPr>
          <p:cNvPr id="68" name="Picture 6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3901262" y="6650873"/>
            <a:ext cx="2075049" cy="1288645"/>
          </a:xfrm>
          <a:prstGeom prst="rect">
            <a:avLst/>
          </a:prstGeom>
        </p:spPr>
      </p:pic>
    </p:spTree>
    <p:extLst>
      <p:ext uri="{BB962C8B-B14F-4D97-AF65-F5344CB8AC3E}">
        <p14:creationId xmlns:p14="http://schemas.microsoft.com/office/powerpoint/2010/main" val="107911424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5769" y="285750"/>
            <a:ext cx="2713831" cy="27157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p:cNvGrpSpPr/>
          <p:nvPr/>
        </p:nvGrpSpPr>
        <p:grpSpPr>
          <a:xfrm>
            <a:off x="3545937" y="273315"/>
            <a:ext cx="2750678" cy="2718175"/>
            <a:chOff x="3241615" y="340528"/>
            <a:chExt cx="3232442" cy="2718175"/>
          </a:xfrm>
        </p:grpSpPr>
        <p:sp>
          <p:nvSpPr>
            <p:cNvPr id="24" name="TextBox 23"/>
            <p:cNvSpPr txBox="1"/>
            <p:nvPr/>
          </p:nvSpPr>
          <p:spPr>
            <a:xfrm>
              <a:off x="3745145" y="340528"/>
              <a:ext cx="2728912" cy="369332"/>
            </a:xfrm>
            <a:prstGeom prst="rect">
              <a:avLst/>
            </a:prstGeom>
            <a:noFill/>
          </p:spPr>
          <p:txBody>
            <a:bodyPr wrap="square" rtlCol="0">
              <a:spAutoFit/>
            </a:bodyPr>
            <a:lstStyle/>
            <a:p>
              <a:r>
                <a:rPr lang="en-US" b="1" dirty="0" smtClean="0">
                  <a:latin typeface="Soho Std" charset="0"/>
                  <a:ea typeface="Soho Std" charset="0"/>
                  <a:cs typeface="Soho Std" charset="0"/>
                </a:rPr>
                <a:t>Squat Lobster</a:t>
              </a:r>
              <a:endParaRPr lang="en-US" b="1" dirty="0">
                <a:latin typeface="Soho Std" charset="0"/>
                <a:ea typeface="Soho Std" charset="0"/>
                <a:cs typeface="Soho Std" charset="0"/>
              </a:endParaRPr>
            </a:p>
          </p:txBody>
        </p:sp>
        <p:sp>
          <p:nvSpPr>
            <p:cNvPr id="25" name="TextBox 24"/>
            <p:cNvSpPr txBox="1"/>
            <p:nvPr/>
          </p:nvSpPr>
          <p:spPr>
            <a:xfrm>
              <a:off x="3305962" y="2096341"/>
              <a:ext cx="3047461" cy="861774"/>
            </a:xfrm>
            <a:prstGeom prst="rect">
              <a:avLst/>
            </a:prstGeom>
            <a:noFill/>
          </p:spPr>
          <p:txBody>
            <a:bodyPr wrap="square" rtlCol="0">
              <a:spAutoFit/>
            </a:bodyPr>
            <a:lstStyle/>
            <a:p>
              <a:r>
                <a:rPr lang="en-US" sz="1000" dirty="0"/>
                <a:t>Squat lobsters are small crustaceans that</a:t>
              </a:r>
            </a:p>
            <a:p>
              <a:r>
                <a:rPr lang="en-US" sz="1000" dirty="0"/>
                <a:t>roam about the vent ecosystem feeding</a:t>
              </a:r>
            </a:p>
            <a:p>
              <a:r>
                <a:rPr lang="en-US" sz="1000" dirty="0"/>
                <a:t>on small animals and debris</a:t>
              </a:r>
              <a:r>
                <a:rPr lang="en-US" sz="1000" dirty="0" smtClean="0"/>
                <a:t>. They get predated upon by large fish, octopi, blind crabs and squids. </a:t>
              </a:r>
              <a:endParaRPr lang="en-US" sz="1000" dirty="0"/>
            </a:p>
          </p:txBody>
        </p:sp>
        <p:sp>
          <p:nvSpPr>
            <p:cNvPr id="26" name="TextBox 25"/>
            <p:cNvSpPr txBox="1"/>
            <p:nvPr/>
          </p:nvSpPr>
          <p:spPr>
            <a:xfrm>
              <a:off x="3241615" y="2874037"/>
              <a:ext cx="3150393" cy="184666"/>
            </a:xfrm>
            <a:prstGeom prst="rect">
              <a:avLst/>
            </a:prstGeom>
            <a:noFill/>
          </p:spPr>
          <p:txBody>
            <a:bodyPr wrap="square" rtlCol="0">
              <a:spAutoFit/>
            </a:bodyPr>
            <a:lstStyle/>
            <a:p>
              <a:r>
                <a:rPr lang="en-US" sz="600" i="1" dirty="0" smtClean="0">
                  <a:latin typeface="Leitura Sans Italic 1" charset="0"/>
                  <a:ea typeface="Leitura Sans Italic 1" charset="0"/>
                  <a:cs typeface="Leitura Sans Italic 1" charset="0"/>
                </a:rPr>
                <a:t>Image Source:  Mother Nature Network</a:t>
              </a:r>
              <a:endParaRPr lang="en-US" sz="600" i="1" dirty="0">
                <a:latin typeface="Leitura Sans Italic 1" charset="0"/>
                <a:ea typeface="Leitura Sans Italic 1" charset="0"/>
                <a:cs typeface="Leitura Sans Italic 1" charset="0"/>
              </a:endParaRPr>
            </a:p>
          </p:txBody>
        </p:sp>
      </p:grpSp>
      <p:grpSp>
        <p:nvGrpSpPr>
          <p:cNvPr id="11" name="Group 10"/>
          <p:cNvGrpSpPr/>
          <p:nvPr/>
        </p:nvGrpSpPr>
        <p:grpSpPr>
          <a:xfrm>
            <a:off x="435769" y="285750"/>
            <a:ext cx="2916672" cy="2731475"/>
            <a:chOff x="3062630" y="389692"/>
            <a:chExt cx="3427512" cy="2535938"/>
          </a:xfrm>
        </p:grpSpPr>
        <p:sp>
          <p:nvSpPr>
            <p:cNvPr id="7" name="TextBox 6"/>
            <p:cNvSpPr txBox="1"/>
            <p:nvPr/>
          </p:nvSpPr>
          <p:spPr>
            <a:xfrm>
              <a:off x="3361121" y="389692"/>
              <a:ext cx="3129021" cy="600062"/>
            </a:xfrm>
            <a:prstGeom prst="rect">
              <a:avLst/>
            </a:prstGeom>
            <a:noFill/>
          </p:spPr>
          <p:txBody>
            <a:bodyPr wrap="square" rtlCol="0">
              <a:spAutoFit/>
            </a:bodyPr>
            <a:lstStyle/>
            <a:p>
              <a:r>
                <a:rPr lang="en-US" b="1" dirty="0" smtClean="0">
                  <a:latin typeface="Soho Std" charset="0"/>
                  <a:ea typeface="Soho Std" charset="0"/>
                  <a:cs typeface="Soho Std" charset="0"/>
                </a:rPr>
                <a:t>Dumbo Octopus</a:t>
              </a:r>
              <a:endParaRPr lang="en-US" b="1" dirty="0">
                <a:latin typeface="Soho Std" charset="0"/>
                <a:ea typeface="Soho Std" charset="0"/>
                <a:cs typeface="Soho Std" charset="0"/>
              </a:endParaRPr>
            </a:p>
            <a:p>
              <a:endParaRPr lang="en-US" b="1" dirty="0">
                <a:latin typeface="Soho Std" charset="0"/>
                <a:ea typeface="Soho Std" charset="0"/>
                <a:cs typeface="Soho Std" charset="0"/>
              </a:endParaRPr>
            </a:p>
          </p:txBody>
        </p:sp>
        <p:sp>
          <p:nvSpPr>
            <p:cNvPr id="8" name="TextBox 7"/>
            <p:cNvSpPr txBox="1"/>
            <p:nvPr/>
          </p:nvSpPr>
          <p:spPr>
            <a:xfrm>
              <a:off x="3082530" y="1781144"/>
              <a:ext cx="3075246" cy="1085827"/>
            </a:xfrm>
            <a:prstGeom prst="rect">
              <a:avLst/>
            </a:prstGeom>
            <a:noFill/>
          </p:spPr>
          <p:txBody>
            <a:bodyPr wrap="square" rtlCol="0">
              <a:spAutoFit/>
            </a:bodyPr>
            <a:lstStyle/>
            <a:p>
              <a:r>
                <a:rPr lang="en-US" sz="1000" dirty="0" smtClean="0"/>
                <a:t>Dumbo octopus </a:t>
              </a:r>
              <a:r>
                <a:rPr lang="en-US" sz="1000" dirty="0"/>
                <a:t>are named for the large, ear-like fins on the sides of their heads, which are used for swimming through the water column. Not having the ability to chew their food, the octopuses are forced to hunt small prey, which can include crustaceans, bivalves, and </a:t>
              </a:r>
              <a:r>
                <a:rPr lang="en-US" sz="1000" dirty="0" smtClean="0"/>
                <a:t>worms, but sit at the top trophic level.</a:t>
              </a:r>
              <a:r>
                <a:rPr lang="en-US" sz="1000" dirty="0"/>
                <a:t> </a:t>
              </a:r>
            </a:p>
          </p:txBody>
        </p:sp>
        <p:sp>
          <p:nvSpPr>
            <p:cNvPr id="9" name="TextBox 8"/>
            <p:cNvSpPr txBox="1"/>
            <p:nvPr/>
          </p:nvSpPr>
          <p:spPr>
            <a:xfrm>
              <a:off x="3062630" y="2754184"/>
              <a:ext cx="3150393" cy="171446"/>
            </a:xfrm>
            <a:prstGeom prst="rect">
              <a:avLst/>
            </a:prstGeom>
            <a:noFill/>
          </p:spPr>
          <p:txBody>
            <a:bodyPr wrap="square" rtlCol="0">
              <a:spAutoFit/>
            </a:bodyPr>
            <a:lstStyle/>
            <a:p>
              <a:r>
                <a:rPr lang="en-US" sz="600" i="1" dirty="0" smtClean="0">
                  <a:latin typeface="Leitura Sans Italic 1" charset="0"/>
                  <a:ea typeface="Leitura Sans Italic 1" charset="0"/>
                  <a:cs typeface="Leitura Sans Italic 1" charset="0"/>
                </a:rPr>
                <a:t>Image Source: NOVAE</a:t>
              </a:r>
              <a:endParaRPr lang="en-US" sz="600" i="1" dirty="0">
                <a:latin typeface="Leitura Sans Italic 1" charset="0"/>
                <a:ea typeface="Leitura Sans Italic 1" charset="0"/>
                <a:cs typeface="Leitura Sans Italic 1" charset="0"/>
              </a:endParaRPr>
            </a:p>
          </p:txBody>
        </p:sp>
      </p:grpSp>
      <p:sp>
        <p:nvSpPr>
          <p:cNvPr id="27" name="Rectangle 26"/>
          <p:cNvSpPr/>
          <p:nvPr/>
        </p:nvSpPr>
        <p:spPr>
          <a:xfrm>
            <a:off x="3536591" y="285750"/>
            <a:ext cx="2713831" cy="27157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p:cNvGrpSpPr/>
          <p:nvPr/>
        </p:nvGrpSpPr>
        <p:grpSpPr>
          <a:xfrm>
            <a:off x="464597" y="3267921"/>
            <a:ext cx="2804182" cy="2658934"/>
            <a:chOff x="3076607" y="155632"/>
            <a:chExt cx="3295317" cy="2468588"/>
          </a:xfrm>
        </p:grpSpPr>
        <p:sp>
          <p:nvSpPr>
            <p:cNvPr id="31" name="TextBox 30"/>
            <p:cNvSpPr txBox="1"/>
            <p:nvPr/>
          </p:nvSpPr>
          <p:spPr>
            <a:xfrm>
              <a:off x="3307856" y="155632"/>
              <a:ext cx="2728913" cy="342893"/>
            </a:xfrm>
            <a:prstGeom prst="rect">
              <a:avLst/>
            </a:prstGeom>
            <a:noFill/>
          </p:spPr>
          <p:txBody>
            <a:bodyPr wrap="square" rtlCol="0">
              <a:spAutoFit/>
            </a:bodyPr>
            <a:lstStyle/>
            <a:p>
              <a:pPr algn="ctr"/>
              <a:r>
                <a:rPr lang="en-US" b="1" dirty="0" smtClean="0">
                  <a:latin typeface="Soho Std" charset="0"/>
                  <a:ea typeface="Soho Std" charset="0"/>
                  <a:cs typeface="Soho Std" charset="0"/>
                </a:rPr>
                <a:t>Vent Clams</a:t>
              </a:r>
            </a:p>
          </p:txBody>
        </p:sp>
        <p:sp>
          <p:nvSpPr>
            <p:cNvPr id="32" name="TextBox 31"/>
            <p:cNvSpPr txBox="1"/>
            <p:nvPr/>
          </p:nvSpPr>
          <p:spPr>
            <a:xfrm>
              <a:off x="3076607" y="1767641"/>
              <a:ext cx="3295317" cy="657210"/>
            </a:xfrm>
            <a:prstGeom prst="rect">
              <a:avLst/>
            </a:prstGeom>
            <a:noFill/>
          </p:spPr>
          <p:txBody>
            <a:bodyPr wrap="square" rtlCol="0">
              <a:spAutoFit/>
            </a:bodyPr>
            <a:lstStyle/>
            <a:p>
              <a:r>
                <a:rPr lang="en-US" sz="1000" dirty="0" smtClean="0"/>
                <a:t>Vent clams have </a:t>
              </a:r>
              <a:r>
                <a:rPr lang="en-US" sz="1000" dirty="0"/>
                <a:t>a big muscular foot that </a:t>
              </a:r>
              <a:r>
                <a:rPr lang="en-US" sz="1000" dirty="0" smtClean="0"/>
                <a:t>they wedge </a:t>
              </a:r>
              <a:r>
                <a:rPr lang="en-US" sz="1000" dirty="0"/>
                <a:t>into cracks </a:t>
              </a:r>
              <a:r>
                <a:rPr lang="en-US" sz="1000" dirty="0" smtClean="0"/>
                <a:t>that form in the lava. These clams use their </a:t>
              </a:r>
              <a:r>
                <a:rPr lang="en-US" sz="1000" dirty="0"/>
                <a:t>foot to move </a:t>
              </a:r>
              <a:r>
                <a:rPr lang="en-US" sz="1000" dirty="0" smtClean="0"/>
                <a:t>around. They </a:t>
              </a:r>
              <a:r>
                <a:rPr lang="en-US" sz="1000" dirty="0"/>
                <a:t>thrive on the bacteria which live </a:t>
              </a:r>
              <a:r>
                <a:rPr lang="en-US" sz="1000" dirty="0" smtClean="0"/>
                <a:t>inside their </a:t>
              </a:r>
              <a:r>
                <a:rPr lang="en-US" sz="1000" dirty="0"/>
                <a:t>tissues. </a:t>
              </a:r>
            </a:p>
          </p:txBody>
        </p:sp>
        <p:sp>
          <p:nvSpPr>
            <p:cNvPr id="33" name="TextBox 32"/>
            <p:cNvSpPr txBox="1"/>
            <p:nvPr/>
          </p:nvSpPr>
          <p:spPr>
            <a:xfrm>
              <a:off x="3076607" y="2452774"/>
              <a:ext cx="3150393" cy="171446"/>
            </a:xfrm>
            <a:prstGeom prst="rect">
              <a:avLst/>
            </a:prstGeom>
            <a:noFill/>
          </p:spPr>
          <p:txBody>
            <a:bodyPr wrap="square" rtlCol="0">
              <a:spAutoFit/>
            </a:bodyPr>
            <a:lstStyle/>
            <a:p>
              <a:r>
                <a:rPr lang="en-US" sz="600" i="1" dirty="0" smtClean="0">
                  <a:latin typeface="Leitura Sans Italic 1" charset="0"/>
                  <a:ea typeface="Leitura Sans Italic 1" charset="0"/>
                  <a:cs typeface="Leitura Sans Italic 1" charset="0"/>
                </a:rPr>
                <a:t>Image Source: NOAA Ocean Explorer</a:t>
              </a:r>
              <a:endParaRPr lang="en-US" sz="600" i="1" dirty="0">
                <a:latin typeface="Leitura Sans Italic 1" charset="0"/>
                <a:ea typeface="Leitura Sans Italic 1" charset="0"/>
                <a:cs typeface="Leitura Sans Italic 1" charset="0"/>
              </a:endParaRPr>
            </a:p>
          </p:txBody>
        </p:sp>
      </p:grpSp>
      <p:sp>
        <p:nvSpPr>
          <p:cNvPr id="35" name="Rectangle 34"/>
          <p:cNvSpPr/>
          <p:nvPr/>
        </p:nvSpPr>
        <p:spPr>
          <a:xfrm>
            <a:off x="3553525" y="3223692"/>
            <a:ext cx="2713831" cy="27157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p:cNvGrpSpPr/>
          <p:nvPr/>
        </p:nvGrpSpPr>
        <p:grpSpPr>
          <a:xfrm>
            <a:off x="432623" y="6195194"/>
            <a:ext cx="2760081" cy="2756256"/>
            <a:chOff x="3068883" y="381546"/>
            <a:chExt cx="3243491" cy="2558944"/>
          </a:xfrm>
        </p:grpSpPr>
        <p:sp>
          <p:nvSpPr>
            <p:cNvPr id="40" name="TextBox 39"/>
            <p:cNvSpPr txBox="1"/>
            <p:nvPr/>
          </p:nvSpPr>
          <p:spPr>
            <a:xfrm>
              <a:off x="3195858" y="381546"/>
              <a:ext cx="3116516" cy="314318"/>
            </a:xfrm>
            <a:prstGeom prst="rect">
              <a:avLst/>
            </a:prstGeom>
            <a:noFill/>
          </p:spPr>
          <p:txBody>
            <a:bodyPr wrap="square" rtlCol="0">
              <a:spAutoFit/>
            </a:bodyPr>
            <a:lstStyle/>
            <a:p>
              <a:pPr algn="ctr"/>
              <a:r>
                <a:rPr lang="en-US" sz="1600" b="1" dirty="0" smtClean="0">
                  <a:latin typeface="Soho Std" charset="0"/>
                  <a:ea typeface="Soho Std" charset="0"/>
                  <a:cs typeface="Soho Std" charset="0"/>
                </a:rPr>
                <a:t>Vent </a:t>
              </a:r>
              <a:r>
                <a:rPr lang="en-US" sz="1600" b="1" dirty="0">
                  <a:latin typeface="Soho Std" charset="0"/>
                  <a:ea typeface="Soho Std" charset="0"/>
                  <a:cs typeface="Soho Std" charset="0"/>
                </a:rPr>
                <a:t>Anemones</a:t>
              </a:r>
            </a:p>
          </p:txBody>
        </p:sp>
        <p:sp>
          <p:nvSpPr>
            <p:cNvPr id="41" name="TextBox 40"/>
            <p:cNvSpPr txBox="1"/>
            <p:nvPr/>
          </p:nvSpPr>
          <p:spPr>
            <a:xfrm>
              <a:off x="3172075" y="1731060"/>
              <a:ext cx="3075246" cy="1114401"/>
            </a:xfrm>
            <a:prstGeom prst="rect">
              <a:avLst/>
            </a:prstGeom>
            <a:noFill/>
          </p:spPr>
          <p:txBody>
            <a:bodyPr wrap="square" rtlCol="0">
              <a:spAutoFit/>
            </a:bodyPr>
            <a:lstStyle/>
            <a:p>
              <a:r>
                <a:rPr lang="en-US" sz="900" dirty="0"/>
                <a:t>Tube anemones </a:t>
              </a:r>
              <a:r>
                <a:rPr lang="en-US" sz="900" dirty="0" smtClean="0"/>
                <a:t>attach themselves </a:t>
              </a:r>
              <a:r>
                <a:rPr lang="en-US" sz="900" dirty="0"/>
                <a:t>to the sea floor and </a:t>
              </a:r>
              <a:r>
                <a:rPr lang="en-US" sz="900" dirty="0" smtClean="0"/>
                <a:t>use poisonous tentacles to capture prey</a:t>
              </a:r>
              <a:r>
                <a:rPr lang="en-US" sz="900" dirty="0" smtClean="0"/>
                <a:t>. </a:t>
              </a:r>
              <a:r>
                <a:rPr lang="en-US" sz="900" dirty="0"/>
                <a:t>Most are found </a:t>
              </a:r>
              <a:r>
                <a:rPr lang="en-US" sz="900" dirty="0" smtClean="0"/>
                <a:t>in shallow </a:t>
              </a:r>
              <a:r>
                <a:rPr lang="en-US" sz="900" dirty="0"/>
                <a:t>waters, </a:t>
              </a:r>
              <a:r>
                <a:rPr lang="en-US" sz="900" dirty="0" smtClean="0"/>
                <a:t>but this </a:t>
              </a:r>
              <a:r>
                <a:rPr lang="en-US" sz="900" dirty="0"/>
                <a:t>vent species thrives </a:t>
              </a:r>
              <a:r>
                <a:rPr lang="en-US" sz="900" dirty="0" smtClean="0"/>
                <a:t>1.5 miles </a:t>
              </a:r>
              <a:r>
                <a:rPr lang="en-US" sz="900" dirty="0"/>
                <a:t>below the surface</a:t>
              </a:r>
              <a:r>
                <a:rPr lang="en-US" sz="900" dirty="0" smtClean="0"/>
                <a:t>. </a:t>
              </a:r>
              <a:r>
                <a:rPr lang="en-US" sz="900" dirty="0" smtClean="0"/>
                <a:t>They are first order predators and scavengers, </a:t>
              </a:r>
              <a:r>
                <a:rPr lang="en-US" sz="900" dirty="0" smtClean="0"/>
                <a:t>feeding on shrimp and debris that comes within its reach. </a:t>
              </a:r>
              <a:r>
                <a:rPr lang="en-US" sz="900" dirty="0"/>
                <a:t> </a:t>
              </a:r>
              <a:r>
                <a:rPr lang="en-US" sz="900" dirty="0" smtClean="0"/>
                <a:t>Although not a top order carnivore, they do not seem to have common predators at vent sites. </a:t>
              </a:r>
              <a:endParaRPr lang="en-US" sz="900" dirty="0"/>
            </a:p>
          </p:txBody>
        </p:sp>
        <p:sp>
          <p:nvSpPr>
            <p:cNvPr id="42" name="TextBox 41"/>
            <p:cNvSpPr txBox="1"/>
            <p:nvPr/>
          </p:nvSpPr>
          <p:spPr>
            <a:xfrm>
              <a:off x="3068883" y="2769044"/>
              <a:ext cx="3150393" cy="171446"/>
            </a:xfrm>
            <a:prstGeom prst="rect">
              <a:avLst/>
            </a:prstGeom>
            <a:noFill/>
          </p:spPr>
          <p:txBody>
            <a:bodyPr wrap="square" rtlCol="0">
              <a:spAutoFit/>
            </a:bodyPr>
            <a:lstStyle/>
            <a:p>
              <a:r>
                <a:rPr lang="en-US" sz="600" i="1" dirty="0" smtClean="0">
                  <a:latin typeface="Leitura Sans Italic 1" charset="0"/>
                  <a:ea typeface="Leitura Sans Italic 1" charset="0"/>
                  <a:cs typeface="Leitura Sans Italic 1" charset="0"/>
                </a:rPr>
                <a:t>Image Source: Insteractive Oceans</a:t>
              </a:r>
              <a:endParaRPr lang="en-US" sz="600" i="1" dirty="0">
                <a:latin typeface="Leitura Sans Italic 1" charset="0"/>
                <a:ea typeface="Leitura Sans Italic 1" charset="0"/>
                <a:cs typeface="Leitura Sans Italic 1" charset="0"/>
              </a:endParaRPr>
            </a:p>
          </p:txBody>
        </p:sp>
      </p:grpSp>
      <p:sp>
        <p:nvSpPr>
          <p:cNvPr id="44" name="Rectangle 43"/>
          <p:cNvSpPr/>
          <p:nvPr/>
        </p:nvSpPr>
        <p:spPr>
          <a:xfrm>
            <a:off x="3570453" y="6195502"/>
            <a:ext cx="2713831" cy="27157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p:cNvSpPr/>
          <p:nvPr/>
        </p:nvSpPr>
        <p:spPr>
          <a:xfrm>
            <a:off x="469632" y="6195487"/>
            <a:ext cx="2713831" cy="27157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p:cNvSpPr/>
          <p:nvPr/>
        </p:nvSpPr>
        <p:spPr>
          <a:xfrm>
            <a:off x="452703" y="3232561"/>
            <a:ext cx="2713831" cy="27157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3625800" y="6148027"/>
            <a:ext cx="2564339" cy="646331"/>
          </a:xfrm>
          <a:prstGeom prst="rect">
            <a:avLst/>
          </a:prstGeom>
          <a:noFill/>
        </p:spPr>
        <p:txBody>
          <a:bodyPr wrap="square" rtlCol="0">
            <a:spAutoFit/>
          </a:bodyPr>
          <a:lstStyle/>
          <a:p>
            <a:pPr algn="ctr"/>
            <a:r>
              <a:rPr lang="en-US" b="1" dirty="0" smtClean="0">
                <a:latin typeface="Soho Std" charset="0"/>
                <a:ea typeface="Soho Std" charset="0"/>
                <a:cs typeface="Soho Std" charset="0"/>
              </a:rPr>
              <a:t>Vent </a:t>
            </a:r>
            <a:r>
              <a:rPr lang="en-US" b="1" dirty="0">
                <a:latin typeface="Soho Std" charset="0"/>
                <a:ea typeface="Soho Std" charset="0"/>
                <a:cs typeface="Soho Std" charset="0"/>
              </a:rPr>
              <a:t>Zooplankton</a:t>
            </a:r>
          </a:p>
          <a:p>
            <a:endParaRPr lang="en-US" b="1" dirty="0">
              <a:latin typeface="Soho Std" charset="0"/>
              <a:ea typeface="Soho Std" charset="0"/>
              <a:cs typeface="Soho Std" charset="0"/>
            </a:endParaRPr>
          </a:p>
        </p:txBody>
      </p:sp>
      <p:sp>
        <p:nvSpPr>
          <p:cNvPr id="55" name="TextBox 54"/>
          <p:cNvSpPr txBox="1"/>
          <p:nvPr/>
        </p:nvSpPr>
        <p:spPr>
          <a:xfrm>
            <a:off x="3589733" y="7558816"/>
            <a:ext cx="2593267" cy="1215717"/>
          </a:xfrm>
          <a:prstGeom prst="rect">
            <a:avLst/>
          </a:prstGeom>
          <a:noFill/>
        </p:spPr>
        <p:txBody>
          <a:bodyPr wrap="square" rtlCol="0">
            <a:spAutoFit/>
          </a:bodyPr>
          <a:lstStyle/>
          <a:p>
            <a:r>
              <a:rPr lang="en-US" sz="900" dirty="0"/>
              <a:t>The vent zooplankton </a:t>
            </a:r>
            <a:r>
              <a:rPr lang="en-US" sz="900" dirty="0" smtClean="0"/>
              <a:t>is </a:t>
            </a:r>
            <a:r>
              <a:rPr lang="en-US" sz="900" dirty="0"/>
              <a:t>one of </a:t>
            </a:r>
            <a:r>
              <a:rPr lang="en-US" sz="900" dirty="0" smtClean="0"/>
              <a:t>the </a:t>
            </a:r>
            <a:r>
              <a:rPr lang="en-US" sz="900" dirty="0"/>
              <a:t>most important  animals in the </a:t>
            </a:r>
            <a:r>
              <a:rPr lang="en-US" sz="900" dirty="0" smtClean="0"/>
              <a:t>food chain. These drifting </a:t>
            </a:r>
            <a:r>
              <a:rPr lang="en-US" sz="900" dirty="0"/>
              <a:t>animals in the water column find</a:t>
            </a:r>
          </a:p>
          <a:p>
            <a:r>
              <a:rPr lang="en-US" sz="900" dirty="0"/>
              <a:t>plenty of food in the form of the</a:t>
            </a:r>
          </a:p>
          <a:p>
            <a:r>
              <a:rPr lang="en-US" sz="900" dirty="0"/>
              <a:t>chemosynthetic bacteria which thrive</a:t>
            </a:r>
          </a:p>
          <a:p>
            <a:r>
              <a:rPr lang="en-US" sz="900" dirty="0"/>
              <a:t>in the hot sulfide water</a:t>
            </a:r>
            <a:r>
              <a:rPr lang="en-US" sz="900" dirty="0" smtClean="0"/>
              <a:t>.  They are predated upon by many creatures in vent communities, such as crabs, dandelions, and zoarcid fish</a:t>
            </a:r>
            <a:r>
              <a:rPr lang="en-US" sz="1000" dirty="0" smtClean="0"/>
              <a:t>. </a:t>
            </a:r>
            <a:endParaRPr lang="en-US" sz="1000" dirty="0"/>
          </a:p>
        </p:txBody>
      </p:sp>
      <p:sp>
        <p:nvSpPr>
          <p:cNvPr id="56" name="TextBox 55"/>
          <p:cNvSpPr txBox="1"/>
          <p:nvPr/>
        </p:nvSpPr>
        <p:spPr>
          <a:xfrm>
            <a:off x="3574494" y="8712118"/>
            <a:ext cx="2680858" cy="184666"/>
          </a:xfrm>
          <a:prstGeom prst="rect">
            <a:avLst/>
          </a:prstGeom>
          <a:noFill/>
        </p:spPr>
        <p:txBody>
          <a:bodyPr wrap="square" rtlCol="0">
            <a:spAutoFit/>
          </a:bodyPr>
          <a:lstStyle/>
          <a:p>
            <a:r>
              <a:rPr lang="en-US" sz="600" i="1" dirty="0" smtClean="0">
                <a:latin typeface="Leitura Sans Italic 1" charset="0"/>
                <a:ea typeface="Leitura Sans Italic 1" charset="0"/>
                <a:cs typeface="Leitura Sans Italic 1" charset="0"/>
              </a:rPr>
              <a:t>Image Source: Britannica </a:t>
            </a:r>
            <a:endParaRPr lang="en-US" sz="600" i="1" dirty="0">
              <a:latin typeface="Leitura Sans Italic 1" charset="0"/>
              <a:ea typeface="Leitura Sans Italic 1" charset="0"/>
              <a:cs typeface="Leitura Sans Italic 1" charset="0"/>
            </a:endParaRPr>
          </a:p>
        </p:txBody>
      </p:sp>
      <p:sp>
        <p:nvSpPr>
          <p:cNvPr id="57" name="TextBox 56"/>
          <p:cNvSpPr txBox="1"/>
          <p:nvPr/>
        </p:nvSpPr>
        <p:spPr>
          <a:xfrm>
            <a:off x="3693105" y="3180077"/>
            <a:ext cx="2355153" cy="369332"/>
          </a:xfrm>
          <a:prstGeom prst="rect">
            <a:avLst/>
          </a:prstGeom>
          <a:noFill/>
        </p:spPr>
        <p:txBody>
          <a:bodyPr wrap="square" rtlCol="0">
            <a:spAutoFit/>
          </a:bodyPr>
          <a:lstStyle/>
          <a:p>
            <a:pPr algn="ctr"/>
            <a:r>
              <a:rPr lang="en-US" b="1" dirty="0">
                <a:latin typeface="Soho Std" charset="0"/>
                <a:ea typeface="Soho Std" charset="0"/>
                <a:cs typeface="Soho Std" charset="0"/>
              </a:rPr>
              <a:t>Vent Octopus</a:t>
            </a:r>
          </a:p>
        </p:txBody>
      </p:sp>
      <p:sp>
        <p:nvSpPr>
          <p:cNvPr id="58" name="TextBox 57"/>
          <p:cNvSpPr txBox="1"/>
          <p:nvPr/>
        </p:nvSpPr>
        <p:spPr>
          <a:xfrm>
            <a:off x="3625800" y="4450483"/>
            <a:ext cx="2706035" cy="1477328"/>
          </a:xfrm>
          <a:prstGeom prst="rect">
            <a:avLst/>
          </a:prstGeom>
          <a:noFill/>
        </p:spPr>
        <p:txBody>
          <a:bodyPr wrap="square" rtlCol="0">
            <a:spAutoFit/>
          </a:bodyPr>
          <a:lstStyle/>
          <a:p>
            <a:r>
              <a:rPr lang="en-US" sz="1000" dirty="0"/>
              <a:t>The largest octopus observed at </a:t>
            </a:r>
            <a:r>
              <a:rPr lang="en-US" sz="1000" dirty="0" smtClean="0"/>
              <a:t>Axial Seamount,</a:t>
            </a:r>
            <a:r>
              <a:rPr lang="en-US" sz="1000" i="1" dirty="0"/>
              <a:t> Graneledone pacifica</a:t>
            </a:r>
            <a:r>
              <a:rPr lang="en-US" sz="1000" dirty="0"/>
              <a:t>, is </a:t>
            </a:r>
            <a:r>
              <a:rPr lang="en-US" sz="1000" dirty="0" smtClean="0"/>
              <a:t>fairly </a:t>
            </a:r>
            <a:r>
              <a:rPr lang="en-US" sz="1000" dirty="0"/>
              <a:t>common on the lava rocks and at </a:t>
            </a:r>
            <a:r>
              <a:rPr lang="en-US" sz="1000" dirty="0" smtClean="0"/>
              <a:t>vent </a:t>
            </a:r>
            <a:r>
              <a:rPr lang="en-US" sz="1000" dirty="0"/>
              <a:t>fields. </a:t>
            </a:r>
            <a:r>
              <a:rPr lang="en-US" sz="1000" dirty="0" smtClean="0"/>
              <a:t>At </a:t>
            </a:r>
            <a:r>
              <a:rPr lang="en-US" sz="1000" dirty="0"/>
              <a:t>Axial, these octopods seem to be attracted to the abundant </a:t>
            </a:r>
            <a:r>
              <a:rPr lang="en-US" sz="1000" dirty="0" smtClean="0"/>
              <a:t>crabs, shrimp, and muscles on </a:t>
            </a:r>
            <a:r>
              <a:rPr lang="en-US" sz="1000" dirty="0"/>
              <a:t>which they prey. The octopus may also use the hard lava rock substrate found at Axial for laying their eggs</a:t>
            </a:r>
            <a:r>
              <a:rPr lang="en-US" sz="1000" dirty="0" smtClean="0"/>
              <a:t>.  They may not have any predators at vent sites. </a:t>
            </a:r>
            <a:endParaRPr lang="en-US" sz="1000" dirty="0"/>
          </a:p>
        </p:txBody>
      </p:sp>
      <p:sp>
        <p:nvSpPr>
          <p:cNvPr id="59" name="TextBox 58"/>
          <p:cNvSpPr txBox="1"/>
          <p:nvPr/>
        </p:nvSpPr>
        <p:spPr>
          <a:xfrm>
            <a:off x="3570453" y="5777964"/>
            <a:ext cx="2680858" cy="184666"/>
          </a:xfrm>
          <a:prstGeom prst="rect">
            <a:avLst/>
          </a:prstGeom>
          <a:noFill/>
        </p:spPr>
        <p:txBody>
          <a:bodyPr wrap="square" rtlCol="0">
            <a:spAutoFit/>
          </a:bodyPr>
          <a:lstStyle/>
          <a:p>
            <a:r>
              <a:rPr lang="en-US" sz="600" i="1" dirty="0" smtClean="0">
                <a:latin typeface="Leitura Sans Italic 1" charset="0"/>
                <a:ea typeface="Leitura Sans Italic 1" charset="0"/>
                <a:cs typeface="Leitura Sans Italic 1" charset="0"/>
              </a:rPr>
              <a:t>Image Source: Interactive Oceans</a:t>
            </a:r>
            <a:endParaRPr lang="en-US" sz="600" i="1" dirty="0">
              <a:latin typeface="Leitura Sans Italic 1" charset="0"/>
              <a:ea typeface="Leitura Sans Italic 1" charset="0"/>
              <a:cs typeface="Leitura Sans Italic 1" charset="0"/>
            </a:endParaRPr>
          </a:p>
        </p:txBody>
      </p:sp>
      <p:pic>
        <p:nvPicPr>
          <p:cNvPr id="5" name="Picture 4"/>
          <p:cNvPicPr>
            <a:picLocks noChangeAspect="1"/>
          </p:cNvPicPr>
          <p:nvPr/>
        </p:nvPicPr>
        <p:blipFill rotWithShape="1">
          <a:blip r:embed="rId3">
            <a:extLst>
              <a:ext uri="{28A0092B-C50C-407E-A947-70E740481C1C}">
                <a14:useLocalDpi xmlns:a14="http://schemas.microsoft.com/office/drawing/2010/main" val="0"/>
              </a:ext>
            </a:extLst>
          </a:blip>
          <a:srcRect l="16791" t="10861" r="18598"/>
          <a:stretch/>
        </p:blipFill>
        <p:spPr>
          <a:xfrm>
            <a:off x="1099633" y="642647"/>
            <a:ext cx="1236416" cy="1136054"/>
          </a:xfrm>
          <a:prstGeom prst="rect">
            <a:avLst/>
          </a:prstGeom>
        </p:spPr>
      </p:pic>
      <p:pic>
        <p:nvPicPr>
          <p:cNvPr id="6" name="Picture 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93061" y="6491537"/>
            <a:ext cx="1559639" cy="1089520"/>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7373" y="3643985"/>
            <a:ext cx="2030213" cy="1360243"/>
          </a:xfrm>
          <a:prstGeom prst="rect">
            <a:avLst/>
          </a:prstGeom>
        </p:spPr>
      </p:pic>
      <p:pic>
        <p:nvPicPr>
          <p:cNvPr id="15" name="Picture 14"/>
          <p:cNvPicPr>
            <a:picLocks noChangeAspect="1"/>
          </p:cNvPicPr>
          <p:nvPr/>
        </p:nvPicPr>
        <p:blipFill rotWithShape="1">
          <a:blip r:embed="rId6">
            <a:extLst>
              <a:ext uri="{28A0092B-C50C-407E-A947-70E740481C1C}">
                <a14:useLocalDpi xmlns:a14="http://schemas.microsoft.com/office/drawing/2010/main" val="0"/>
              </a:ext>
            </a:extLst>
          </a:blip>
          <a:srcRect l="26294" r="6567"/>
          <a:stretch/>
        </p:blipFill>
        <p:spPr>
          <a:xfrm>
            <a:off x="4016305" y="652848"/>
            <a:ext cx="1708754" cy="1376280"/>
          </a:xfrm>
          <a:prstGeom prst="rect">
            <a:avLst/>
          </a:prstGeom>
        </p:spPr>
      </p:pic>
      <p:pic>
        <p:nvPicPr>
          <p:cNvPr id="17" name="Picture 16"/>
          <p:cNvPicPr>
            <a:picLocks noChangeAspect="1"/>
          </p:cNvPicPr>
          <p:nvPr/>
        </p:nvPicPr>
        <p:blipFill rotWithShape="1">
          <a:blip r:embed="rId7">
            <a:extLst>
              <a:ext uri="{28A0092B-C50C-407E-A947-70E740481C1C}">
                <a14:useLocalDpi xmlns:a14="http://schemas.microsoft.com/office/drawing/2010/main" val="0"/>
              </a:ext>
            </a:extLst>
          </a:blip>
          <a:srcRect l="29152" t="18542" r="16632" b="20266"/>
          <a:stretch/>
        </p:blipFill>
        <p:spPr>
          <a:xfrm>
            <a:off x="4135226" y="3521699"/>
            <a:ext cx="1470910" cy="986590"/>
          </a:xfrm>
          <a:prstGeom prst="rect">
            <a:avLst/>
          </a:prstGeom>
        </p:spPr>
      </p:pic>
      <p:pic>
        <p:nvPicPr>
          <p:cNvPr id="18" name="Picture 17"/>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4244605" y="6478637"/>
            <a:ext cx="1365523" cy="1065108"/>
          </a:xfrm>
          <a:prstGeom prst="rect">
            <a:avLst/>
          </a:prstGeom>
        </p:spPr>
      </p:pic>
    </p:spTree>
    <p:extLst>
      <p:ext uri="{BB962C8B-B14F-4D97-AF65-F5344CB8AC3E}">
        <p14:creationId xmlns:p14="http://schemas.microsoft.com/office/powerpoint/2010/main" val="18130456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5769" y="285750"/>
            <a:ext cx="2713831" cy="27157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p:cNvGrpSpPr/>
          <p:nvPr/>
        </p:nvGrpSpPr>
        <p:grpSpPr>
          <a:xfrm>
            <a:off x="3532165" y="252228"/>
            <a:ext cx="2680858" cy="2768680"/>
            <a:chOff x="3225431" y="319441"/>
            <a:chExt cx="3150393" cy="2768680"/>
          </a:xfrm>
        </p:grpSpPr>
        <p:sp>
          <p:nvSpPr>
            <p:cNvPr id="24" name="TextBox 23"/>
            <p:cNvSpPr txBox="1"/>
            <p:nvPr/>
          </p:nvSpPr>
          <p:spPr>
            <a:xfrm>
              <a:off x="3561790" y="319441"/>
              <a:ext cx="2728912" cy="523220"/>
            </a:xfrm>
            <a:prstGeom prst="rect">
              <a:avLst/>
            </a:prstGeom>
            <a:noFill/>
          </p:spPr>
          <p:txBody>
            <a:bodyPr wrap="square" rtlCol="0">
              <a:spAutoFit/>
            </a:bodyPr>
            <a:lstStyle/>
            <a:p>
              <a:pPr algn="ctr"/>
              <a:r>
                <a:rPr lang="en-US" sz="1400" b="1" dirty="0" smtClean="0">
                  <a:latin typeface="Soho Std" charset="0"/>
                  <a:ea typeface="Soho Std" charset="0"/>
                  <a:cs typeface="Soho Std" charset="0"/>
                </a:rPr>
                <a:t>Dandelion </a:t>
              </a:r>
              <a:r>
                <a:rPr lang="en-US" sz="1400" b="1" dirty="0">
                  <a:latin typeface="Soho Std" charset="0"/>
                  <a:ea typeface="Soho Std" charset="0"/>
                  <a:cs typeface="Soho Std" charset="0"/>
                </a:rPr>
                <a:t>Siphonophores</a:t>
              </a:r>
            </a:p>
          </p:txBody>
        </p:sp>
        <p:sp>
          <p:nvSpPr>
            <p:cNvPr id="25" name="TextBox 24"/>
            <p:cNvSpPr txBox="1"/>
            <p:nvPr/>
          </p:nvSpPr>
          <p:spPr>
            <a:xfrm>
              <a:off x="3279586" y="1806264"/>
              <a:ext cx="3047461" cy="1169551"/>
            </a:xfrm>
            <a:prstGeom prst="rect">
              <a:avLst/>
            </a:prstGeom>
            <a:noFill/>
          </p:spPr>
          <p:txBody>
            <a:bodyPr wrap="square" rtlCol="0">
              <a:spAutoFit/>
            </a:bodyPr>
            <a:lstStyle/>
            <a:p>
              <a:r>
                <a:rPr lang="en-US" sz="1000" dirty="0"/>
                <a:t>The animals in these colonies are related to </a:t>
              </a:r>
              <a:r>
                <a:rPr lang="en-US" sz="1000" dirty="0" smtClean="0"/>
                <a:t>jellyfish. They </a:t>
              </a:r>
              <a:r>
                <a:rPr lang="en-US" sz="1000" dirty="0"/>
                <a:t>use long whisker-like tentacles to </a:t>
              </a:r>
              <a:r>
                <a:rPr lang="en-US" sz="1000" dirty="0" smtClean="0"/>
                <a:t>anchor themselves </a:t>
              </a:r>
              <a:r>
                <a:rPr lang="en-US" sz="1000" dirty="0"/>
                <a:t>on rocks and to move around. </a:t>
              </a:r>
              <a:r>
                <a:rPr lang="en-US" sz="1000" dirty="0" smtClean="0"/>
                <a:t>They sting </a:t>
              </a:r>
              <a:r>
                <a:rPr lang="en-US" sz="1000" dirty="0"/>
                <a:t>and eat shrimp and other animals and </a:t>
              </a:r>
              <a:r>
                <a:rPr lang="en-US" sz="1000" dirty="0" smtClean="0"/>
                <a:t>it may </a:t>
              </a:r>
              <a:r>
                <a:rPr lang="en-US" sz="1000" dirty="0"/>
                <a:t>also be that the </a:t>
              </a:r>
              <a:r>
                <a:rPr lang="en-US" sz="1000" dirty="0" smtClean="0"/>
                <a:t>dandelions are scavengers</a:t>
              </a:r>
              <a:r>
                <a:rPr lang="en-US" sz="1000" dirty="0" smtClean="0"/>
                <a:t>.  They are known to be eaten by blind crabs. </a:t>
              </a:r>
              <a:endParaRPr lang="en-US" sz="1000" dirty="0"/>
            </a:p>
          </p:txBody>
        </p:sp>
        <p:sp>
          <p:nvSpPr>
            <p:cNvPr id="26" name="TextBox 25"/>
            <p:cNvSpPr txBox="1"/>
            <p:nvPr/>
          </p:nvSpPr>
          <p:spPr>
            <a:xfrm>
              <a:off x="3225431" y="2903455"/>
              <a:ext cx="3150393" cy="184666"/>
            </a:xfrm>
            <a:prstGeom prst="rect">
              <a:avLst/>
            </a:prstGeom>
            <a:noFill/>
          </p:spPr>
          <p:txBody>
            <a:bodyPr wrap="square" rtlCol="0">
              <a:spAutoFit/>
            </a:bodyPr>
            <a:lstStyle/>
            <a:p>
              <a:r>
                <a:rPr lang="en-US" sz="600" i="1" dirty="0" smtClean="0">
                  <a:latin typeface="Leitura Sans Italic 1" charset="0"/>
                  <a:ea typeface="Leitura Sans Italic 1" charset="0"/>
                  <a:cs typeface="Leitura Sans Italic 1" charset="0"/>
                </a:rPr>
                <a:t>Image Source: NOAA Okeanos Explorer</a:t>
              </a:r>
              <a:endParaRPr lang="en-US" sz="600" i="1" dirty="0">
                <a:latin typeface="Leitura Sans Italic 1" charset="0"/>
                <a:ea typeface="Leitura Sans Italic 1" charset="0"/>
                <a:cs typeface="Leitura Sans Italic 1" charset="0"/>
              </a:endParaRPr>
            </a:p>
          </p:txBody>
        </p:sp>
      </p:grpSp>
      <p:grpSp>
        <p:nvGrpSpPr>
          <p:cNvPr id="11" name="Group 10"/>
          <p:cNvGrpSpPr/>
          <p:nvPr/>
        </p:nvGrpSpPr>
        <p:grpSpPr>
          <a:xfrm>
            <a:off x="418835" y="247354"/>
            <a:ext cx="2723192" cy="2761405"/>
            <a:chOff x="3042730" y="354045"/>
            <a:chExt cx="3200141" cy="2563725"/>
          </a:xfrm>
        </p:grpSpPr>
        <p:sp>
          <p:nvSpPr>
            <p:cNvPr id="7" name="TextBox 6"/>
            <p:cNvSpPr txBox="1"/>
            <p:nvPr/>
          </p:nvSpPr>
          <p:spPr>
            <a:xfrm>
              <a:off x="3684600" y="354045"/>
              <a:ext cx="2457117" cy="342893"/>
            </a:xfrm>
            <a:prstGeom prst="rect">
              <a:avLst/>
            </a:prstGeom>
            <a:noFill/>
          </p:spPr>
          <p:txBody>
            <a:bodyPr wrap="square" rtlCol="0">
              <a:spAutoFit/>
            </a:bodyPr>
            <a:lstStyle/>
            <a:p>
              <a:r>
                <a:rPr lang="en-US" b="1" dirty="0" smtClean="0">
                  <a:latin typeface="Soho Std" charset="0"/>
                  <a:ea typeface="Soho Std" charset="0"/>
                  <a:cs typeface="Soho Std" charset="0"/>
                </a:rPr>
                <a:t>Zoarcid </a:t>
              </a:r>
              <a:r>
                <a:rPr lang="en-US" b="1" dirty="0">
                  <a:latin typeface="Soho Std" charset="0"/>
                  <a:ea typeface="Soho Std" charset="0"/>
                  <a:cs typeface="Soho Std" charset="0"/>
                </a:rPr>
                <a:t>fish</a:t>
              </a:r>
            </a:p>
          </p:txBody>
        </p:sp>
        <p:sp>
          <p:nvSpPr>
            <p:cNvPr id="8" name="TextBox 7"/>
            <p:cNvSpPr txBox="1"/>
            <p:nvPr/>
          </p:nvSpPr>
          <p:spPr>
            <a:xfrm>
              <a:off x="3167625" y="1719826"/>
              <a:ext cx="3075246" cy="1085827"/>
            </a:xfrm>
            <a:prstGeom prst="rect">
              <a:avLst/>
            </a:prstGeom>
            <a:noFill/>
          </p:spPr>
          <p:txBody>
            <a:bodyPr wrap="square" rtlCol="0">
              <a:spAutoFit/>
            </a:bodyPr>
            <a:lstStyle/>
            <a:p>
              <a:r>
                <a:rPr lang="en-US" sz="1000" dirty="0" smtClean="0"/>
                <a:t>These two-foot long white fish </a:t>
              </a:r>
              <a:r>
                <a:rPr lang="en-US" sz="1000" dirty="0"/>
                <a:t>are top </a:t>
              </a:r>
              <a:r>
                <a:rPr lang="en-US" sz="1000" dirty="0" smtClean="0"/>
                <a:t>predators around </a:t>
              </a:r>
              <a:r>
                <a:rPr lang="en-US" sz="1000" dirty="0"/>
                <a:t>vents. They eat everything </a:t>
              </a:r>
              <a:r>
                <a:rPr lang="en-US" sz="1000" dirty="0" smtClean="0"/>
                <a:t>from tubeworms </a:t>
              </a:r>
              <a:r>
                <a:rPr lang="en-US" sz="1000" dirty="0"/>
                <a:t>to shrimp. </a:t>
              </a:r>
              <a:r>
                <a:rPr lang="en-US" sz="1000" dirty="0" smtClean="0"/>
                <a:t>Despite their huge</a:t>
              </a:r>
            </a:p>
            <a:p>
              <a:r>
                <a:rPr lang="en-US" sz="1000" dirty="0" smtClean="0"/>
                <a:t>appetites, these fish are slow and lethargic.</a:t>
              </a:r>
            </a:p>
            <a:p>
              <a:r>
                <a:rPr lang="en-US" sz="1000" dirty="0" smtClean="0"/>
                <a:t>They spend a lot of time floating around clumps of tube worms and </a:t>
              </a:r>
              <a:r>
                <a:rPr lang="en-US" sz="1000" dirty="0" smtClean="0"/>
                <a:t>mussels, while avoiding the vent octopi who eat them. </a:t>
              </a:r>
              <a:endParaRPr lang="en-US" sz="1000" dirty="0"/>
            </a:p>
          </p:txBody>
        </p:sp>
        <p:sp>
          <p:nvSpPr>
            <p:cNvPr id="9" name="TextBox 8"/>
            <p:cNvSpPr txBox="1"/>
            <p:nvPr/>
          </p:nvSpPr>
          <p:spPr>
            <a:xfrm>
              <a:off x="3042730" y="2746324"/>
              <a:ext cx="3150393" cy="171446"/>
            </a:xfrm>
            <a:prstGeom prst="rect">
              <a:avLst/>
            </a:prstGeom>
            <a:noFill/>
          </p:spPr>
          <p:txBody>
            <a:bodyPr wrap="square" rtlCol="0">
              <a:spAutoFit/>
            </a:bodyPr>
            <a:lstStyle/>
            <a:p>
              <a:r>
                <a:rPr lang="en-US" sz="600" i="1" dirty="0" smtClean="0">
                  <a:latin typeface="Leitura Sans Italic 1" charset="0"/>
                  <a:ea typeface="Leitura Sans Italic 1" charset="0"/>
                  <a:cs typeface="Leitura Sans Italic 1" charset="0"/>
                </a:rPr>
                <a:t>Image Source: National Science Foundation</a:t>
              </a:r>
              <a:endParaRPr lang="en-US" sz="600" i="1" dirty="0">
                <a:latin typeface="Leitura Sans Italic 1" charset="0"/>
                <a:ea typeface="Leitura Sans Italic 1" charset="0"/>
                <a:cs typeface="Leitura Sans Italic 1" charset="0"/>
              </a:endParaRPr>
            </a:p>
          </p:txBody>
        </p:sp>
      </p:grpSp>
      <p:sp>
        <p:nvSpPr>
          <p:cNvPr id="27" name="Rectangle 26"/>
          <p:cNvSpPr/>
          <p:nvPr/>
        </p:nvSpPr>
        <p:spPr>
          <a:xfrm>
            <a:off x="3536591" y="285750"/>
            <a:ext cx="2713831" cy="27157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p:cNvGrpSpPr/>
          <p:nvPr/>
        </p:nvGrpSpPr>
        <p:grpSpPr>
          <a:xfrm>
            <a:off x="435769" y="3198394"/>
            <a:ext cx="2808325" cy="2697509"/>
            <a:chOff x="3042730" y="91083"/>
            <a:chExt cx="3300186" cy="2504401"/>
          </a:xfrm>
        </p:grpSpPr>
        <p:sp>
          <p:nvSpPr>
            <p:cNvPr id="31" name="TextBox 30"/>
            <p:cNvSpPr txBox="1"/>
            <p:nvPr/>
          </p:nvSpPr>
          <p:spPr>
            <a:xfrm>
              <a:off x="3614004" y="91083"/>
              <a:ext cx="2728912" cy="342893"/>
            </a:xfrm>
            <a:prstGeom prst="rect">
              <a:avLst/>
            </a:prstGeom>
            <a:noFill/>
          </p:spPr>
          <p:txBody>
            <a:bodyPr wrap="square" rtlCol="0">
              <a:spAutoFit/>
            </a:bodyPr>
            <a:lstStyle/>
            <a:p>
              <a:r>
                <a:rPr lang="en-US" b="1" dirty="0" smtClean="0">
                  <a:latin typeface="Soho Std" charset="0"/>
                  <a:ea typeface="Soho Std" charset="0"/>
                  <a:cs typeface="Soho Std" charset="0"/>
                </a:rPr>
                <a:t>Vent Mussel</a:t>
              </a:r>
            </a:p>
          </p:txBody>
        </p:sp>
        <p:sp>
          <p:nvSpPr>
            <p:cNvPr id="32" name="TextBox 31"/>
            <p:cNvSpPr txBox="1"/>
            <p:nvPr/>
          </p:nvSpPr>
          <p:spPr>
            <a:xfrm>
              <a:off x="3095257" y="1435722"/>
              <a:ext cx="3195511" cy="1035821"/>
            </a:xfrm>
            <a:prstGeom prst="rect">
              <a:avLst/>
            </a:prstGeom>
            <a:noFill/>
          </p:spPr>
          <p:txBody>
            <a:bodyPr wrap="square" rtlCol="0">
              <a:spAutoFit/>
            </a:bodyPr>
            <a:lstStyle/>
            <a:p>
              <a:r>
                <a:rPr lang="en-US" sz="950" dirty="0"/>
                <a:t>Mussels are very late to colonize </a:t>
              </a:r>
              <a:r>
                <a:rPr lang="en-US" sz="950" dirty="0" smtClean="0"/>
                <a:t>vent </a:t>
              </a:r>
              <a:r>
                <a:rPr lang="en-US" sz="950" dirty="0"/>
                <a:t>sites. They clump together in </a:t>
              </a:r>
              <a:r>
                <a:rPr lang="en-US" sz="950" dirty="0" smtClean="0"/>
                <a:t>the cracks </a:t>
              </a:r>
              <a:r>
                <a:rPr lang="en-US" sz="950" dirty="0"/>
                <a:t>in </a:t>
              </a:r>
              <a:r>
                <a:rPr lang="en-US" sz="950" dirty="0" smtClean="0"/>
                <a:t>lava rock. </a:t>
              </a:r>
              <a:r>
                <a:rPr lang="en-US" sz="950" dirty="0"/>
                <a:t>Symbiotic bacteria live in the mussels’ gills. </a:t>
              </a:r>
              <a:r>
                <a:rPr lang="en-US" sz="950" dirty="0" smtClean="0"/>
                <a:t>These </a:t>
              </a:r>
              <a:r>
                <a:rPr lang="en-US" sz="950" dirty="0"/>
                <a:t>bacteria use energy from chemicals in the vent fluids to produce </a:t>
              </a:r>
              <a:r>
                <a:rPr lang="en-US" sz="950" dirty="0" smtClean="0"/>
                <a:t>sugars that provide </a:t>
              </a:r>
              <a:r>
                <a:rPr lang="en-US" sz="950" dirty="0"/>
                <a:t>nourishment for both the mussels and the bacteria. Mussels can also filter food from the </a:t>
              </a:r>
              <a:r>
                <a:rPr lang="en-US" sz="950" dirty="0" smtClean="0"/>
                <a:t>water.</a:t>
              </a:r>
              <a:endParaRPr lang="en-US" sz="950" dirty="0"/>
            </a:p>
          </p:txBody>
        </p:sp>
        <p:sp>
          <p:nvSpPr>
            <p:cNvPr id="33" name="TextBox 32"/>
            <p:cNvSpPr txBox="1"/>
            <p:nvPr/>
          </p:nvSpPr>
          <p:spPr>
            <a:xfrm>
              <a:off x="3042730" y="2424038"/>
              <a:ext cx="3150393" cy="171446"/>
            </a:xfrm>
            <a:prstGeom prst="rect">
              <a:avLst/>
            </a:prstGeom>
            <a:noFill/>
          </p:spPr>
          <p:txBody>
            <a:bodyPr wrap="square" rtlCol="0">
              <a:spAutoFit/>
            </a:bodyPr>
            <a:lstStyle/>
            <a:p>
              <a:r>
                <a:rPr lang="en-US" sz="600" i="1" dirty="0" smtClean="0">
                  <a:latin typeface="Leitura Sans Italic 1" charset="0"/>
                  <a:ea typeface="Leitura Sans Italic 1" charset="0"/>
                  <a:cs typeface="Leitura Sans Italic 1" charset="0"/>
                </a:rPr>
                <a:t>Image Source: NOAA</a:t>
              </a:r>
              <a:endParaRPr lang="en-US" sz="600" i="1" dirty="0">
                <a:latin typeface="Leitura Sans Italic 1" charset="0"/>
                <a:ea typeface="Leitura Sans Italic 1" charset="0"/>
                <a:cs typeface="Leitura Sans Italic 1" charset="0"/>
              </a:endParaRPr>
            </a:p>
          </p:txBody>
        </p:sp>
      </p:grpSp>
      <p:sp>
        <p:nvSpPr>
          <p:cNvPr id="35" name="Rectangle 34"/>
          <p:cNvSpPr/>
          <p:nvPr/>
        </p:nvSpPr>
        <p:spPr>
          <a:xfrm>
            <a:off x="3553525" y="3223692"/>
            <a:ext cx="2713831" cy="27157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p:cNvGrpSpPr/>
          <p:nvPr/>
        </p:nvGrpSpPr>
        <p:grpSpPr>
          <a:xfrm>
            <a:off x="461168" y="6298037"/>
            <a:ext cx="2680859" cy="2620477"/>
            <a:chOff x="3102427" y="477026"/>
            <a:chExt cx="3150393" cy="2432885"/>
          </a:xfrm>
        </p:grpSpPr>
        <p:sp>
          <p:nvSpPr>
            <p:cNvPr id="40" name="TextBox 39"/>
            <p:cNvSpPr txBox="1"/>
            <p:nvPr/>
          </p:nvSpPr>
          <p:spPr>
            <a:xfrm>
              <a:off x="3784280" y="477026"/>
              <a:ext cx="2448056" cy="342893"/>
            </a:xfrm>
            <a:prstGeom prst="rect">
              <a:avLst/>
            </a:prstGeom>
            <a:noFill/>
          </p:spPr>
          <p:txBody>
            <a:bodyPr wrap="square" rtlCol="0">
              <a:spAutoFit/>
            </a:bodyPr>
            <a:lstStyle/>
            <a:p>
              <a:r>
                <a:rPr lang="en-US" b="1" dirty="0" smtClean="0">
                  <a:latin typeface="Soho Std" charset="0"/>
                  <a:ea typeface="Soho Std" charset="0"/>
                  <a:cs typeface="Soho Std" charset="0"/>
                </a:rPr>
                <a:t>Glob Snail</a:t>
              </a:r>
              <a:endParaRPr lang="en-US" b="1" dirty="0">
                <a:latin typeface="Soho Std" charset="0"/>
                <a:ea typeface="Soho Std" charset="0"/>
                <a:cs typeface="Soho Std" charset="0"/>
              </a:endParaRPr>
            </a:p>
          </p:txBody>
        </p:sp>
        <p:sp>
          <p:nvSpPr>
            <p:cNvPr id="41" name="TextBox 40"/>
            <p:cNvSpPr txBox="1"/>
            <p:nvPr/>
          </p:nvSpPr>
          <p:spPr>
            <a:xfrm>
              <a:off x="3159369" y="1898285"/>
              <a:ext cx="3075246" cy="800082"/>
            </a:xfrm>
            <a:prstGeom prst="rect">
              <a:avLst/>
            </a:prstGeom>
            <a:noFill/>
          </p:spPr>
          <p:txBody>
            <a:bodyPr wrap="square" rtlCol="0">
              <a:spAutoFit/>
            </a:bodyPr>
            <a:lstStyle/>
            <a:p>
              <a:r>
                <a:rPr lang="en-US" sz="1000" dirty="0"/>
                <a:t>The second most dominant species of Gastropod at Axial Seamount is the Glob Snail. It is tiny with a brown high-spiral shell.  It is found living among the limpets and tube worms on hydrothermal vents.</a:t>
              </a:r>
            </a:p>
          </p:txBody>
        </p:sp>
        <p:sp>
          <p:nvSpPr>
            <p:cNvPr id="42" name="TextBox 41"/>
            <p:cNvSpPr txBox="1"/>
            <p:nvPr/>
          </p:nvSpPr>
          <p:spPr>
            <a:xfrm>
              <a:off x="3102427" y="2738465"/>
              <a:ext cx="3150393" cy="171446"/>
            </a:xfrm>
            <a:prstGeom prst="rect">
              <a:avLst/>
            </a:prstGeom>
            <a:noFill/>
          </p:spPr>
          <p:txBody>
            <a:bodyPr wrap="square" rtlCol="0">
              <a:spAutoFit/>
            </a:bodyPr>
            <a:lstStyle/>
            <a:p>
              <a:r>
                <a:rPr lang="en-US" sz="600" i="1" dirty="0" smtClean="0">
                  <a:latin typeface="Leitura Sans Italic 1" charset="0"/>
                  <a:ea typeface="Leitura Sans Italic 1" charset="0"/>
                  <a:cs typeface="Leitura Sans Italic 1" charset="0"/>
                </a:rPr>
                <a:t>Image Source: NOVAE</a:t>
              </a:r>
              <a:endParaRPr lang="en-US" sz="600" i="1" dirty="0">
                <a:latin typeface="Leitura Sans Italic 1" charset="0"/>
                <a:ea typeface="Leitura Sans Italic 1" charset="0"/>
                <a:cs typeface="Leitura Sans Italic 1" charset="0"/>
              </a:endParaRPr>
            </a:p>
          </p:txBody>
        </p:sp>
      </p:grpSp>
      <p:sp>
        <p:nvSpPr>
          <p:cNvPr id="44" name="Rectangle 43"/>
          <p:cNvSpPr/>
          <p:nvPr/>
        </p:nvSpPr>
        <p:spPr>
          <a:xfrm>
            <a:off x="3570453" y="6195502"/>
            <a:ext cx="2713831" cy="27157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p:cNvSpPr/>
          <p:nvPr/>
        </p:nvSpPr>
        <p:spPr>
          <a:xfrm>
            <a:off x="469632" y="6195487"/>
            <a:ext cx="2713831" cy="27157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p:cNvSpPr/>
          <p:nvPr/>
        </p:nvSpPr>
        <p:spPr>
          <a:xfrm>
            <a:off x="461164" y="3164418"/>
            <a:ext cx="2713831" cy="27157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3818393" y="6195160"/>
            <a:ext cx="2290029" cy="646331"/>
          </a:xfrm>
          <a:prstGeom prst="rect">
            <a:avLst/>
          </a:prstGeom>
          <a:noFill/>
        </p:spPr>
        <p:txBody>
          <a:bodyPr wrap="square" rtlCol="0">
            <a:spAutoFit/>
          </a:bodyPr>
          <a:lstStyle/>
          <a:p>
            <a:pPr algn="ctr"/>
            <a:r>
              <a:rPr lang="en-US" b="1" dirty="0" smtClean="0">
                <a:latin typeface="Soho Std" charset="0"/>
                <a:ea typeface="Soho Std" charset="0"/>
                <a:cs typeface="Soho Std" charset="0"/>
              </a:rPr>
              <a:t>Vent Limpets</a:t>
            </a:r>
            <a:endParaRPr lang="en-US" b="1" dirty="0">
              <a:latin typeface="Soho Std" charset="0"/>
              <a:ea typeface="Soho Std" charset="0"/>
              <a:cs typeface="Soho Std" charset="0"/>
            </a:endParaRPr>
          </a:p>
          <a:p>
            <a:endParaRPr lang="en-US" b="1" dirty="0">
              <a:latin typeface="Soho Std" charset="0"/>
              <a:ea typeface="Soho Std" charset="0"/>
              <a:cs typeface="Soho Std" charset="0"/>
            </a:endParaRPr>
          </a:p>
        </p:txBody>
      </p:sp>
      <p:sp>
        <p:nvSpPr>
          <p:cNvPr id="55" name="TextBox 54"/>
          <p:cNvSpPr txBox="1"/>
          <p:nvPr/>
        </p:nvSpPr>
        <p:spPr>
          <a:xfrm>
            <a:off x="3611889" y="7502742"/>
            <a:ext cx="2653550" cy="1323439"/>
          </a:xfrm>
          <a:prstGeom prst="rect">
            <a:avLst/>
          </a:prstGeom>
          <a:noFill/>
        </p:spPr>
        <p:txBody>
          <a:bodyPr wrap="square" rtlCol="0">
            <a:spAutoFit/>
          </a:bodyPr>
          <a:lstStyle/>
          <a:p>
            <a:r>
              <a:rPr lang="en-US" sz="1000" dirty="0"/>
              <a:t>Limpets are a group of marine </a:t>
            </a:r>
            <a:r>
              <a:rPr lang="en-US" sz="1000" dirty="0" smtClean="0"/>
              <a:t>snails and are the </a:t>
            </a:r>
            <a:r>
              <a:rPr lang="en-US" sz="1000" dirty="0"/>
              <a:t>most abundant macrofaunal organism found on Axial's hydrothermal </a:t>
            </a:r>
            <a:r>
              <a:rPr lang="en-US" sz="1000" dirty="0" smtClean="0"/>
              <a:t>vents. </a:t>
            </a:r>
            <a:r>
              <a:rPr lang="en-US" sz="1000" dirty="0"/>
              <a:t>They are most abundant on sulfide chimneys, and are often attached to the abundant tube worms. </a:t>
            </a:r>
            <a:r>
              <a:rPr lang="en-US" sz="1000" dirty="0" smtClean="0"/>
              <a:t>They </a:t>
            </a:r>
            <a:r>
              <a:rPr lang="en-US" sz="1000" dirty="0"/>
              <a:t>are also found occasionally on basalt lava surfaces</a:t>
            </a:r>
            <a:r>
              <a:rPr lang="en-US" sz="1000" dirty="0" smtClean="0"/>
              <a:t>. Like other snails at Axial, limpets feed directly off of the bacteria. </a:t>
            </a:r>
            <a:endParaRPr lang="en-US" sz="1000" dirty="0"/>
          </a:p>
        </p:txBody>
      </p:sp>
      <p:sp>
        <p:nvSpPr>
          <p:cNvPr id="56" name="TextBox 55"/>
          <p:cNvSpPr txBox="1"/>
          <p:nvPr/>
        </p:nvSpPr>
        <p:spPr>
          <a:xfrm>
            <a:off x="3582961" y="8737519"/>
            <a:ext cx="2680858" cy="184666"/>
          </a:xfrm>
          <a:prstGeom prst="rect">
            <a:avLst/>
          </a:prstGeom>
          <a:noFill/>
        </p:spPr>
        <p:txBody>
          <a:bodyPr wrap="square" rtlCol="0">
            <a:spAutoFit/>
          </a:bodyPr>
          <a:lstStyle/>
          <a:p>
            <a:r>
              <a:rPr lang="en-US" sz="600" i="1" dirty="0" smtClean="0">
                <a:latin typeface="Leitura Sans Italic 1" charset="0"/>
                <a:ea typeface="Leitura Sans Italic 1" charset="0"/>
                <a:cs typeface="Leitura Sans Italic 1" charset="0"/>
              </a:rPr>
              <a:t>Image Source:  NOVAE</a:t>
            </a:r>
            <a:endParaRPr lang="en-US" sz="600" i="1" dirty="0">
              <a:latin typeface="Leitura Sans Italic 1" charset="0"/>
              <a:ea typeface="Leitura Sans Italic 1" charset="0"/>
              <a:cs typeface="Leitura Sans Italic 1" charset="0"/>
            </a:endParaRPr>
          </a:p>
        </p:txBody>
      </p:sp>
      <p:sp>
        <p:nvSpPr>
          <p:cNvPr id="57" name="TextBox 56"/>
          <p:cNvSpPr txBox="1"/>
          <p:nvPr/>
        </p:nvSpPr>
        <p:spPr>
          <a:xfrm>
            <a:off x="3911600" y="3219120"/>
            <a:ext cx="2510017" cy="369332"/>
          </a:xfrm>
          <a:prstGeom prst="rect">
            <a:avLst/>
          </a:prstGeom>
          <a:noFill/>
        </p:spPr>
        <p:txBody>
          <a:bodyPr wrap="square" rtlCol="0">
            <a:spAutoFit/>
          </a:bodyPr>
          <a:lstStyle/>
          <a:p>
            <a:r>
              <a:rPr lang="en-US" b="1" dirty="0">
                <a:latin typeface="Soho Std" charset="0"/>
                <a:ea typeface="Soho Std" charset="0"/>
                <a:cs typeface="Soho Std" charset="0"/>
              </a:rPr>
              <a:t>Vent </a:t>
            </a:r>
            <a:r>
              <a:rPr lang="en-US" b="1" dirty="0" smtClean="0">
                <a:latin typeface="Soho Std" charset="0"/>
                <a:ea typeface="Soho Std" charset="0"/>
                <a:cs typeface="Soho Std" charset="0"/>
              </a:rPr>
              <a:t>Rattail fish</a:t>
            </a:r>
            <a:endParaRPr lang="en-US" b="1" dirty="0">
              <a:latin typeface="Soho Std" charset="0"/>
              <a:ea typeface="Soho Std" charset="0"/>
              <a:cs typeface="Soho Std" charset="0"/>
            </a:endParaRPr>
          </a:p>
        </p:txBody>
      </p:sp>
      <p:sp>
        <p:nvSpPr>
          <p:cNvPr id="59" name="TextBox 58"/>
          <p:cNvSpPr txBox="1"/>
          <p:nvPr/>
        </p:nvSpPr>
        <p:spPr>
          <a:xfrm>
            <a:off x="3578249" y="5743735"/>
            <a:ext cx="2680858" cy="184666"/>
          </a:xfrm>
          <a:prstGeom prst="rect">
            <a:avLst/>
          </a:prstGeom>
          <a:noFill/>
        </p:spPr>
        <p:txBody>
          <a:bodyPr wrap="square" rtlCol="0">
            <a:spAutoFit/>
          </a:bodyPr>
          <a:lstStyle/>
          <a:p>
            <a:r>
              <a:rPr lang="en-US" sz="600" i="1" dirty="0" smtClean="0">
                <a:latin typeface="Leitura Sans Italic 1" charset="0"/>
                <a:ea typeface="Leitura Sans Italic 1" charset="0"/>
                <a:cs typeface="Leitura Sans Italic 1" charset="0"/>
              </a:rPr>
              <a:t>Image Source: NOVAE</a:t>
            </a:r>
            <a:endParaRPr lang="en-US" sz="600" i="1" dirty="0">
              <a:latin typeface="Leitura Sans Italic 1" charset="0"/>
              <a:ea typeface="Leitura Sans Italic 1" charset="0"/>
              <a:cs typeface="Leitura Sans Italic 1" charset="0"/>
            </a:endParaRPr>
          </a:p>
        </p:txBody>
      </p:sp>
      <p:pic>
        <p:nvPicPr>
          <p:cNvPr id="3" name="Picture 2"/>
          <p:cNvPicPr>
            <a:picLocks noChangeAspect="1"/>
          </p:cNvPicPr>
          <p:nvPr/>
        </p:nvPicPr>
        <p:blipFill rotWithShape="1">
          <a:blip r:embed="rId3">
            <a:extLst>
              <a:ext uri="{28A0092B-C50C-407E-A947-70E740481C1C}">
                <a14:useLocalDpi xmlns:a14="http://schemas.microsoft.com/office/drawing/2010/main" val="0"/>
              </a:ext>
            </a:extLst>
          </a:blip>
          <a:srcRect r="23123"/>
          <a:stretch/>
        </p:blipFill>
        <p:spPr>
          <a:xfrm>
            <a:off x="4284349" y="6553304"/>
            <a:ext cx="1286038" cy="989378"/>
          </a:xfrm>
          <a:prstGeom prst="rect">
            <a:avLst/>
          </a:prstGeom>
        </p:spPr>
      </p:pic>
      <p:pic>
        <p:nvPicPr>
          <p:cNvPr id="5" name="Pictur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5906" y="6640691"/>
            <a:ext cx="1714291" cy="1175514"/>
          </a:xfrm>
          <a:prstGeom prst="rect">
            <a:avLst/>
          </a:prstGeom>
        </p:spPr>
      </p:pic>
      <p:sp>
        <p:nvSpPr>
          <p:cNvPr id="37" name="TextBox 36"/>
          <p:cNvSpPr txBox="1"/>
          <p:nvPr/>
        </p:nvSpPr>
        <p:spPr>
          <a:xfrm>
            <a:off x="3594959" y="4777630"/>
            <a:ext cx="2616911" cy="923330"/>
          </a:xfrm>
          <a:prstGeom prst="rect">
            <a:avLst/>
          </a:prstGeom>
          <a:noFill/>
        </p:spPr>
        <p:txBody>
          <a:bodyPr wrap="square" rtlCol="0">
            <a:spAutoFit/>
          </a:bodyPr>
          <a:lstStyle/>
          <a:p>
            <a:r>
              <a:rPr lang="en-US" sz="900" dirty="0"/>
              <a:t>Rattail fish are </a:t>
            </a:r>
            <a:r>
              <a:rPr lang="en-US" sz="900" dirty="0" smtClean="0"/>
              <a:t>common </a:t>
            </a:r>
            <a:r>
              <a:rPr lang="en-US" sz="900" dirty="0"/>
              <a:t>at Axial Seamount, and can be seen near the vents and in the surrounding </a:t>
            </a:r>
            <a:r>
              <a:rPr lang="en-US" sz="900" dirty="0" smtClean="0"/>
              <a:t>areas. </a:t>
            </a:r>
            <a:r>
              <a:rPr lang="en-US" sz="900" dirty="0"/>
              <a:t>The  vent rattail is a carnivore and feeds on </a:t>
            </a:r>
            <a:r>
              <a:rPr lang="en-US" sz="900" dirty="0" smtClean="0"/>
              <a:t>a variety </a:t>
            </a:r>
            <a:r>
              <a:rPr lang="en-US" sz="900" dirty="0"/>
              <a:t>of animals smaller than itself. It </a:t>
            </a:r>
            <a:r>
              <a:rPr lang="en-US" sz="900" dirty="0" smtClean="0"/>
              <a:t>eats crabs</a:t>
            </a:r>
            <a:r>
              <a:rPr lang="en-US" sz="900" dirty="0"/>
              <a:t>, shrimps, smaller fish and </a:t>
            </a:r>
            <a:r>
              <a:rPr lang="en-US" sz="900" dirty="0" smtClean="0"/>
              <a:t>mussels, while not having to fear other predators at vent sites.</a:t>
            </a:r>
            <a:endParaRPr lang="en-US" sz="900" dirty="0"/>
          </a:p>
        </p:txBody>
      </p:sp>
      <p:pic>
        <p:nvPicPr>
          <p:cNvPr id="6" name="Picture 5"/>
          <p:cNvPicPr>
            <a:picLocks noChangeAspect="1"/>
          </p:cNvPicPr>
          <p:nvPr/>
        </p:nvPicPr>
        <p:blipFill rotWithShape="1">
          <a:blip r:embed="rId5">
            <a:extLst>
              <a:ext uri="{28A0092B-C50C-407E-A947-70E740481C1C}">
                <a14:useLocalDpi xmlns:a14="http://schemas.microsoft.com/office/drawing/2010/main" val="0"/>
              </a:ext>
            </a:extLst>
          </a:blip>
          <a:srcRect l="25333" r="22349"/>
          <a:stretch/>
        </p:blipFill>
        <p:spPr>
          <a:xfrm>
            <a:off x="4376440" y="3562222"/>
            <a:ext cx="974058" cy="1188906"/>
          </a:xfrm>
          <a:prstGeom prst="rect">
            <a:avLst/>
          </a:prstGeom>
        </p:spPr>
      </p:pic>
      <p:pic>
        <p:nvPicPr>
          <p:cNvPr id="10" name="Picture 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65041" y="576364"/>
            <a:ext cx="1616019" cy="1098893"/>
          </a:xfrm>
          <a:prstGeom prst="rect">
            <a:avLst/>
          </a:prstGeom>
        </p:spPr>
      </p:pic>
      <p:pic>
        <p:nvPicPr>
          <p:cNvPr id="12" name="Picture 11"/>
          <p:cNvPicPr>
            <a:picLocks noChangeAspect="1"/>
          </p:cNvPicPr>
          <p:nvPr/>
        </p:nvPicPr>
        <p:blipFill rotWithShape="1">
          <a:blip r:embed="rId7">
            <a:extLst>
              <a:ext uri="{28A0092B-C50C-407E-A947-70E740481C1C}">
                <a14:useLocalDpi xmlns:a14="http://schemas.microsoft.com/office/drawing/2010/main" val="0"/>
              </a:ext>
            </a:extLst>
          </a:blip>
          <a:srcRect l="36285"/>
          <a:stretch/>
        </p:blipFill>
        <p:spPr>
          <a:xfrm>
            <a:off x="4398383" y="762219"/>
            <a:ext cx="1130048" cy="997652"/>
          </a:xfrm>
          <a:prstGeom prst="rect">
            <a:avLst/>
          </a:prstGeom>
        </p:spPr>
      </p:pic>
      <p:pic>
        <p:nvPicPr>
          <p:cNvPr id="13" name="Picture 12"/>
          <p:cNvPicPr>
            <a:picLocks noChangeAspect="1"/>
          </p:cNvPicPr>
          <p:nvPr/>
        </p:nvPicPr>
        <p:blipFill>
          <a:blip r:embed="rId8">
            <a:extLst>
              <a:ext uri="{28A0092B-C50C-407E-A947-70E740481C1C}">
                <a14:useLocalDpi xmlns:a14="http://schemas.microsoft.com/office/drawing/2010/main" val="0"/>
              </a:ext>
            </a:extLst>
          </a:blip>
          <a:stretch>
            <a:fillRect/>
          </a:stretch>
        </p:blipFill>
        <p:spPr>
          <a:xfrm>
            <a:off x="1025933" y="3527786"/>
            <a:ext cx="1454356" cy="1106575"/>
          </a:xfrm>
          <a:prstGeom prst="rect">
            <a:avLst/>
          </a:prstGeom>
        </p:spPr>
      </p:pic>
    </p:spTree>
    <p:extLst>
      <p:ext uri="{BB962C8B-B14F-4D97-AF65-F5344CB8AC3E}">
        <p14:creationId xmlns:p14="http://schemas.microsoft.com/office/powerpoint/2010/main" val="111131055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5769" y="285750"/>
            <a:ext cx="2713831" cy="27157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p:cNvGrpSpPr/>
          <p:nvPr/>
        </p:nvGrpSpPr>
        <p:grpSpPr>
          <a:xfrm>
            <a:off x="3532167" y="324287"/>
            <a:ext cx="2680858" cy="2671220"/>
            <a:chOff x="3225431" y="391500"/>
            <a:chExt cx="3150393" cy="2671220"/>
          </a:xfrm>
        </p:grpSpPr>
        <p:sp>
          <p:nvSpPr>
            <p:cNvPr id="24" name="TextBox 23"/>
            <p:cNvSpPr txBox="1"/>
            <p:nvPr/>
          </p:nvSpPr>
          <p:spPr>
            <a:xfrm>
              <a:off x="3480644" y="391500"/>
              <a:ext cx="2728912" cy="646331"/>
            </a:xfrm>
            <a:prstGeom prst="rect">
              <a:avLst/>
            </a:prstGeom>
            <a:noFill/>
          </p:spPr>
          <p:txBody>
            <a:bodyPr wrap="square" rtlCol="0">
              <a:spAutoFit/>
            </a:bodyPr>
            <a:lstStyle/>
            <a:p>
              <a:pPr algn="ctr"/>
              <a:r>
                <a:rPr lang="en-US" b="1" dirty="0" smtClean="0">
                  <a:latin typeface="Soho Std" charset="0"/>
                  <a:ea typeface="Soho Std" charset="0"/>
                  <a:cs typeface="Soho Std" charset="0"/>
                </a:rPr>
                <a:t>Sea Cucumbers</a:t>
              </a:r>
              <a:endParaRPr lang="en-US" b="1" dirty="0">
                <a:latin typeface="Soho Std" charset="0"/>
                <a:ea typeface="Soho Std" charset="0"/>
                <a:cs typeface="Soho Std" charset="0"/>
              </a:endParaRPr>
            </a:p>
            <a:p>
              <a:endParaRPr lang="en-US" b="1" dirty="0">
                <a:latin typeface="Soho Std" charset="0"/>
                <a:ea typeface="Soho Std" charset="0"/>
                <a:cs typeface="Soho Std" charset="0"/>
              </a:endParaRPr>
            </a:p>
          </p:txBody>
        </p:sp>
        <p:sp>
          <p:nvSpPr>
            <p:cNvPr id="25" name="TextBox 24"/>
            <p:cNvSpPr txBox="1"/>
            <p:nvPr/>
          </p:nvSpPr>
          <p:spPr>
            <a:xfrm>
              <a:off x="3287373" y="793378"/>
              <a:ext cx="1503266" cy="2169825"/>
            </a:xfrm>
            <a:prstGeom prst="rect">
              <a:avLst/>
            </a:prstGeom>
            <a:noFill/>
          </p:spPr>
          <p:txBody>
            <a:bodyPr wrap="square" rtlCol="0">
              <a:spAutoFit/>
            </a:bodyPr>
            <a:lstStyle/>
            <a:p>
              <a:r>
                <a:rPr lang="en-US" sz="900" dirty="0" smtClean="0"/>
                <a:t>A number of deep sea cucumbers can be found at Axial Seamount.  Sea cucumbers can be found </a:t>
              </a:r>
              <a:r>
                <a:rPr lang="en-US" sz="900" dirty="0"/>
                <a:t>In the hottest habitat around the black </a:t>
              </a:r>
              <a:r>
                <a:rPr lang="en-US" sz="900" dirty="0" smtClean="0"/>
                <a:t>smokers. These </a:t>
              </a:r>
              <a:r>
                <a:rPr lang="en-US" sz="900" dirty="0" smtClean="0"/>
                <a:t>first order carnivores feed </a:t>
              </a:r>
              <a:r>
                <a:rPr lang="en-US" sz="900" dirty="0" smtClean="0"/>
                <a:t>on </a:t>
              </a:r>
              <a:r>
                <a:rPr lang="en-US" sz="900" dirty="0" smtClean="0"/>
                <a:t>plankton, and scavenge for detritus.  </a:t>
              </a:r>
              <a:r>
                <a:rPr lang="en-US" sz="900" dirty="0" smtClean="0"/>
                <a:t>They are predated upon by large fish, crabs, and possibly others.</a:t>
              </a:r>
              <a:endParaRPr lang="en-US" sz="900" dirty="0"/>
            </a:p>
          </p:txBody>
        </p:sp>
        <p:sp>
          <p:nvSpPr>
            <p:cNvPr id="26" name="TextBox 25"/>
            <p:cNvSpPr txBox="1"/>
            <p:nvPr/>
          </p:nvSpPr>
          <p:spPr>
            <a:xfrm>
              <a:off x="3225431" y="2878054"/>
              <a:ext cx="3150393" cy="184666"/>
            </a:xfrm>
            <a:prstGeom prst="rect">
              <a:avLst/>
            </a:prstGeom>
            <a:noFill/>
          </p:spPr>
          <p:txBody>
            <a:bodyPr wrap="square" rtlCol="0">
              <a:spAutoFit/>
            </a:bodyPr>
            <a:lstStyle/>
            <a:p>
              <a:r>
                <a:rPr lang="en-US" sz="600" i="1" dirty="0" smtClean="0">
                  <a:latin typeface="Leitura Sans Italic 1" charset="0"/>
                  <a:ea typeface="Leitura Sans Italic 1" charset="0"/>
                  <a:cs typeface="Leitura Sans Italic 1" charset="0"/>
                </a:rPr>
                <a:t>Image Source:  NOVAE</a:t>
              </a:r>
              <a:endParaRPr lang="en-US" sz="600" i="1" dirty="0">
                <a:latin typeface="Leitura Sans Italic 1" charset="0"/>
                <a:ea typeface="Leitura Sans Italic 1" charset="0"/>
                <a:cs typeface="Leitura Sans Italic 1" charset="0"/>
              </a:endParaRPr>
            </a:p>
          </p:txBody>
        </p:sp>
      </p:grpSp>
      <p:grpSp>
        <p:nvGrpSpPr>
          <p:cNvPr id="11" name="Group 10"/>
          <p:cNvGrpSpPr/>
          <p:nvPr/>
        </p:nvGrpSpPr>
        <p:grpSpPr>
          <a:xfrm>
            <a:off x="427638" y="214336"/>
            <a:ext cx="2721945" cy="2791945"/>
            <a:chOff x="3053075" y="323391"/>
            <a:chExt cx="3198676" cy="2592079"/>
          </a:xfrm>
        </p:grpSpPr>
        <p:sp>
          <p:nvSpPr>
            <p:cNvPr id="7" name="TextBox 6"/>
            <p:cNvSpPr txBox="1"/>
            <p:nvPr/>
          </p:nvSpPr>
          <p:spPr>
            <a:xfrm>
              <a:off x="3244570" y="323391"/>
              <a:ext cx="2904847" cy="342893"/>
            </a:xfrm>
            <a:prstGeom prst="rect">
              <a:avLst/>
            </a:prstGeom>
            <a:noFill/>
          </p:spPr>
          <p:txBody>
            <a:bodyPr wrap="square" rtlCol="0">
              <a:spAutoFit/>
            </a:bodyPr>
            <a:lstStyle/>
            <a:p>
              <a:pPr algn="ctr"/>
              <a:r>
                <a:rPr lang="en-US" b="1" dirty="0" smtClean="0">
                  <a:latin typeface="Soho Std" charset="0"/>
                  <a:ea typeface="Soho Std" charset="0"/>
                  <a:cs typeface="Soho Std" charset="0"/>
                </a:rPr>
                <a:t>Vent Sea Urchins</a:t>
              </a:r>
              <a:endParaRPr lang="en-US" b="1" dirty="0">
                <a:latin typeface="Soho Std" charset="0"/>
                <a:ea typeface="Soho Std" charset="0"/>
                <a:cs typeface="Soho Std" charset="0"/>
              </a:endParaRPr>
            </a:p>
          </p:txBody>
        </p:sp>
        <p:sp>
          <p:nvSpPr>
            <p:cNvPr id="8" name="TextBox 7"/>
            <p:cNvSpPr txBox="1"/>
            <p:nvPr/>
          </p:nvSpPr>
          <p:spPr>
            <a:xfrm>
              <a:off x="3176505" y="1586470"/>
              <a:ext cx="3075246" cy="1242986"/>
            </a:xfrm>
            <a:prstGeom prst="rect">
              <a:avLst/>
            </a:prstGeom>
            <a:noFill/>
          </p:spPr>
          <p:txBody>
            <a:bodyPr wrap="square" rtlCol="0">
              <a:spAutoFit/>
            </a:bodyPr>
            <a:lstStyle/>
            <a:p>
              <a:r>
                <a:rPr lang="en-US" sz="900" dirty="0" smtClean="0"/>
                <a:t>There are a couple of unidentified sea urchins found at Axial Seamount. Above is </a:t>
              </a:r>
              <a:r>
                <a:rPr lang="en-US" sz="900" dirty="0"/>
                <a:t>the most common sea urchin found on Axial.  </a:t>
              </a:r>
              <a:r>
                <a:rPr lang="en-US" sz="900" dirty="0" smtClean="0"/>
                <a:t>Sea </a:t>
              </a:r>
              <a:r>
                <a:rPr lang="en-US" sz="900" dirty="0" smtClean="0"/>
                <a:t>Urchins have been known </a:t>
              </a:r>
              <a:r>
                <a:rPr lang="en-US" sz="900" dirty="0" smtClean="0"/>
                <a:t>to be herbivorous in other environments, but here it is a decomposer feeding on the detritus of the sea floor –  or maybe something more</a:t>
              </a:r>
              <a:r>
                <a:rPr lang="en-US" sz="900" dirty="0"/>
                <a:t>? Currently, there is still much to learn about these Sea </a:t>
              </a:r>
              <a:r>
                <a:rPr lang="en-US" sz="900" dirty="0" smtClean="0"/>
                <a:t>Urchins.  Their main </a:t>
              </a:r>
              <a:r>
                <a:rPr lang="en-US" sz="900" dirty="0" smtClean="0"/>
                <a:t>predators </a:t>
              </a:r>
              <a:r>
                <a:rPr lang="en-US" sz="900" dirty="0" smtClean="0"/>
                <a:t>are top order carnivores, like </a:t>
              </a:r>
              <a:r>
                <a:rPr lang="en-US" sz="900" dirty="0" smtClean="0"/>
                <a:t>crabs and large fish.  </a:t>
              </a:r>
              <a:endParaRPr lang="en-US" sz="900" dirty="0"/>
            </a:p>
          </p:txBody>
        </p:sp>
        <p:sp>
          <p:nvSpPr>
            <p:cNvPr id="9" name="TextBox 8"/>
            <p:cNvSpPr txBox="1"/>
            <p:nvPr/>
          </p:nvSpPr>
          <p:spPr>
            <a:xfrm>
              <a:off x="3053075" y="2744024"/>
              <a:ext cx="3150393" cy="171446"/>
            </a:xfrm>
            <a:prstGeom prst="rect">
              <a:avLst/>
            </a:prstGeom>
            <a:noFill/>
          </p:spPr>
          <p:txBody>
            <a:bodyPr wrap="square" rtlCol="0">
              <a:spAutoFit/>
            </a:bodyPr>
            <a:lstStyle/>
            <a:p>
              <a:r>
                <a:rPr lang="en-US" sz="600" i="1" dirty="0" smtClean="0">
                  <a:latin typeface="Leitura Sans Italic 1" charset="0"/>
                  <a:ea typeface="Leitura Sans Italic 1" charset="0"/>
                  <a:cs typeface="Leitura Sans Italic 1" charset="0"/>
                </a:rPr>
                <a:t>Image Source: NOVAE</a:t>
              </a:r>
              <a:endParaRPr lang="en-US" sz="600" i="1" dirty="0">
                <a:latin typeface="Leitura Sans Italic 1" charset="0"/>
                <a:ea typeface="Leitura Sans Italic 1" charset="0"/>
                <a:cs typeface="Leitura Sans Italic 1" charset="0"/>
              </a:endParaRPr>
            </a:p>
          </p:txBody>
        </p:sp>
      </p:grpSp>
      <p:sp>
        <p:nvSpPr>
          <p:cNvPr id="27" name="Rectangle 26"/>
          <p:cNvSpPr/>
          <p:nvPr/>
        </p:nvSpPr>
        <p:spPr>
          <a:xfrm>
            <a:off x="3536591" y="285750"/>
            <a:ext cx="2713831" cy="27157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p:cNvGrpSpPr/>
          <p:nvPr/>
        </p:nvGrpSpPr>
        <p:grpSpPr>
          <a:xfrm>
            <a:off x="452703" y="3189824"/>
            <a:ext cx="2828709" cy="2706079"/>
            <a:chOff x="3062630" y="83126"/>
            <a:chExt cx="3324141" cy="2512358"/>
          </a:xfrm>
        </p:grpSpPr>
        <p:sp>
          <p:nvSpPr>
            <p:cNvPr id="31" name="TextBox 30"/>
            <p:cNvSpPr txBox="1"/>
            <p:nvPr/>
          </p:nvSpPr>
          <p:spPr>
            <a:xfrm>
              <a:off x="3657859" y="83126"/>
              <a:ext cx="2728912" cy="600062"/>
            </a:xfrm>
            <a:prstGeom prst="rect">
              <a:avLst/>
            </a:prstGeom>
            <a:noFill/>
          </p:spPr>
          <p:txBody>
            <a:bodyPr wrap="square" rtlCol="0">
              <a:spAutoFit/>
            </a:bodyPr>
            <a:lstStyle/>
            <a:p>
              <a:r>
                <a:rPr lang="en-US" b="1" dirty="0">
                  <a:latin typeface="Soho Std" charset="0"/>
                  <a:ea typeface="Soho Std" charset="0"/>
                  <a:cs typeface="Soho Std" charset="0"/>
                </a:rPr>
                <a:t>Brittle </a:t>
              </a:r>
              <a:r>
                <a:rPr lang="en-US" b="1" dirty="0" smtClean="0">
                  <a:latin typeface="Soho Std" charset="0"/>
                  <a:ea typeface="Soho Std" charset="0"/>
                  <a:cs typeface="Soho Std" charset="0"/>
                </a:rPr>
                <a:t>Star</a:t>
              </a:r>
              <a:endParaRPr lang="en-US" b="1" dirty="0">
                <a:latin typeface="Soho Std" charset="0"/>
                <a:ea typeface="Soho Std" charset="0"/>
                <a:cs typeface="Soho Std" charset="0"/>
              </a:endParaRPr>
            </a:p>
            <a:p>
              <a:endParaRPr lang="en-US" b="1" dirty="0">
                <a:latin typeface="Soho Std" charset="0"/>
                <a:ea typeface="Soho Std" charset="0"/>
                <a:cs typeface="Soho Std" charset="0"/>
              </a:endParaRPr>
            </a:p>
          </p:txBody>
        </p:sp>
        <p:sp>
          <p:nvSpPr>
            <p:cNvPr id="32" name="TextBox 31"/>
            <p:cNvSpPr txBox="1"/>
            <p:nvPr/>
          </p:nvSpPr>
          <p:spPr>
            <a:xfrm>
              <a:off x="3129520" y="1367090"/>
              <a:ext cx="3075245" cy="1114401"/>
            </a:xfrm>
            <a:prstGeom prst="rect">
              <a:avLst/>
            </a:prstGeom>
            <a:noFill/>
          </p:spPr>
          <p:txBody>
            <a:bodyPr wrap="square" rtlCol="0">
              <a:spAutoFit/>
            </a:bodyPr>
            <a:lstStyle/>
            <a:p>
              <a:r>
                <a:rPr lang="en-US" sz="900" dirty="0"/>
                <a:t>The lava rocks at Axial Seamount are </a:t>
              </a:r>
              <a:r>
                <a:rPr lang="en-US" sz="900" dirty="0" smtClean="0"/>
                <a:t>covered </a:t>
              </a:r>
              <a:r>
                <a:rPr lang="en-US" sz="900" dirty="0"/>
                <a:t>with many </a:t>
              </a:r>
              <a:r>
                <a:rPr lang="en-US" sz="900" dirty="0" smtClean="0"/>
                <a:t>species of </a:t>
              </a:r>
              <a:r>
                <a:rPr lang="en-US" sz="900" dirty="0"/>
                <a:t>brittle </a:t>
              </a:r>
              <a:r>
                <a:rPr lang="en-US" sz="900" dirty="0" smtClean="0"/>
                <a:t>stars. </a:t>
              </a:r>
              <a:r>
                <a:rPr lang="en-US" sz="900" dirty="0"/>
                <a:t>They move </a:t>
              </a:r>
              <a:r>
                <a:rPr lang="en-US" sz="900" dirty="0" smtClean="0"/>
                <a:t>rapidly, as brittle </a:t>
              </a:r>
              <a:r>
                <a:rPr lang="en-US" sz="900" dirty="0"/>
                <a:t>stars use their arms to quickly propel themselves along the </a:t>
              </a:r>
              <a:r>
                <a:rPr lang="en-US" sz="900" dirty="0" smtClean="0"/>
                <a:t>lava rock.  They </a:t>
              </a:r>
              <a:r>
                <a:rPr lang="en-US" sz="900" dirty="0" smtClean="0"/>
                <a:t>feed </a:t>
              </a:r>
              <a:r>
                <a:rPr lang="en-US" sz="900" dirty="0" smtClean="0"/>
                <a:t>on small </a:t>
              </a:r>
              <a:r>
                <a:rPr lang="en-US" sz="900" dirty="0" smtClean="0"/>
                <a:t>primary consumers like crustaceans </a:t>
              </a:r>
              <a:r>
                <a:rPr lang="en-US" sz="900" dirty="0" smtClean="0"/>
                <a:t>and </a:t>
              </a:r>
              <a:r>
                <a:rPr lang="en-US" sz="900" dirty="0" smtClean="0"/>
                <a:t>plankton, but will also scavenge on detritus.  </a:t>
              </a:r>
              <a:r>
                <a:rPr lang="en-US" sz="900" dirty="0" smtClean="0"/>
                <a:t>They are predated upon by many species, such as crabs, fish, and even sea stars. </a:t>
              </a:r>
              <a:endParaRPr lang="en-US" sz="900" dirty="0"/>
            </a:p>
          </p:txBody>
        </p:sp>
        <p:sp>
          <p:nvSpPr>
            <p:cNvPr id="33" name="TextBox 32"/>
            <p:cNvSpPr txBox="1"/>
            <p:nvPr/>
          </p:nvSpPr>
          <p:spPr>
            <a:xfrm>
              <a:off x="3062630" y="2424038"/>
              <a:ext cx="3150394" cy="171446"/>
            </a:xfrm>
            <a:prstGeom prst="rect">
              <a:avLst/>
            </a:prstGeom>
            <a:noFill/>
          </p:spPr>
          <p:txBody>
            <a:bodyPr wrap="square" rtlCol="0">
              <a:spAutoFit/>
            </a:bodyPr>
            <a:lstStyle/>
            <a:p>
              <a:r>
                <a:rPr lang="en-US" sz="600" i="1" dirty="0" smtClean="0">
                  <a:latin typeface="Leitura Sans Italic 1" charset="0"/>
                  <a:ea typeface="Leitura Sans Italic 1" charset="0"/>
                  <a:cs typeface="Leitura Sans Italic 1" charset="0"/>
                </a:rPr>
                <a:t>Image Source: Interactive Oceans</a:t>
              </a:r>
              <a:endParaRPr lang="en-US" sz="600" i="1" dirty="0">
                <a:latin typeface="Leitura Sans Italic 1" charset="0"/>
                <a:ea typeface="Leitura Sans Italic 1" charset="0"/>
                <a:cs typeface="Leitura Sans Italic 1" charset="0"/>
              </a:endParaRPr>
            </a:p>
          </p:txBody>
        </p:sp>
      </p:grpSp>
      <p:sp>
        <p:nvSpPr>
          <p:cNvPr id="35" name="Rectangle 34"/>
          <p:cNvSpPr/>
          <p:nvPr/>
        </p:nvSpPr>
        <p:spPr>
          <a:xfrm>
            <a:off x="3553525" y="3223692"/>
            <a:ext cx="2713831" cy="27157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p:cNvGrpSpPr/>
          <p:nvPr/>
        </p:nvGrpSpPr>
        <p:grpSpPr>
          <a:xfrm>
            <a:off x="461168" y="6211205"/>
            <a:ext cx="2691092" cy="2707309"/>
            <a:chOff x="3102427" y="396410"/>
            <a:chExt cx="3162418" cy="2513501"/>
          </a:xfrm>
        </p:grpSpPr>
        <p:sp>
          <p:nvSpPr>
            <p:cNvPr id="40" name="TextBox 39"/>
            <p:cNvSpPr txBox="1"/>
            <p:nvPr/>
          </p:nvSpPr>
          <p:spPr>
            <a:xfrm>
              <a:off x="3202736" y="396410"/>
              <a:ext cx="2870969" cy="600062"/>
            </a:xfrm>
            <a:prstGeom prst="rect">
              <a:avLst/>
            </a:prstGeom>
            <a:noFill/>
          </p:spPr>
          <p:txBody>
            <a:bodyPr wrap="square" rtlCol="0">
              <a:spAutoFit/>
            </a:bodyPr>
            <a:lstStyle/>
            <a:p>
              <a:pPr algn="ctr"/>
              <a:r>
                <a:rPr lang="en-US" b="1" dirty="0" smtClean="0">
                  <a:latin typeface="Soho Std" charset="0"/>
                  <a:ea typeface="Soho Std" charset="0"/>
                  <a:cs typeface="Soho Std" charset="0"/>
                </a:rPr>
                <a:t>Cockatoo </a:t>
              </a:r>
              <a:r>
                <a:rPr lang="en-US" b="1" dirty="0" smtClean="0">
                  <a:latin typeface="Soho Std" charset="0"/>
                  <a:ea typeface="Soho Std" charset="0"/>
                  <a:cs typeface="Soho Std" charset="0"/>
                </a:rPr>
                <a:t>Squid</a:t>
              </a:r>
              <a:endParaRPr lang="en-US" b="1" dirty="0">
                <a:latin typeface="Soho Std" charset="0"/>
                <a:ea typeface="Soho Std" charset="0"/>
                <a:cs typeface="Soho Std" charset="0"/>
              </a:endParaRPr>
            </a:p>
            <a:p>
              <a:endParaRPr lang="en-US" b="1" dirty="0">
                <a:latin typeface="Soho Std" charset="0"/>
                <a:ea typeface="Soho Std" charset="0"/>
                <a:cs typeface="Soho Std" charset="0"/>
              </a:endParaRPr>
            </a:p>
          </p:txBody>
        </p:sp>
        <p:sp>
          <p:nvSpPr>
            <p:cNvPr id="41" name="TextBox 40"/>
            <p:cNvSpPr txBox="1"/>
            <p:nvPr/>
          </p:nvSpPr>
          <p:spPr>
            <a:xfrm>
              <a:off x="3189599" y="1500439"/>
              <a:ext cx="3075246" cy="1242985"/>
            </a:xfrm>
            <a:prstGeom prst="rect">
              <a:avLst/>
            </a:prstGeom>
            <a:noFill/>
          </p:spPr>
          <p:txBody>
            <a:bodyPr wrap="square" rtlCol="0">
              <a:spAutoFit/>
            </a:bodyPr>
            <a:lstStyle/>
            <a:p>
              <a:r>
                <a:rPr lang="en-US" sz="900" dirty="0"/>
                <a:t>The Cockatoo Squid </a:t>
              </a:r>
              <a:r>
                <a:rPr lang="en-US" sz="900" dirty="0" smtClean="0"/>
                <a:t>is </a:t>
              </a:r>
              <a:r>
                <a:rPr lang="en-US" sz="900" dirty="0"/>
                <a:t>found in the waters above Axial Seamount. These squid have sac-like bodies filled with ammonia to aid in their buoyancy. They also have a mass of tentacles above their heads that resemble a cocatiel's </a:t>
              </a:r>
              <a:r>
                <a:rPr lang="en-US" sz="900" dirty="0" smtClean="0"/>
                <a:t>crest. </a:t>
              </a:r>
              <a:r>
                <a:rPr lang="en-US" sz="900" dirty="0"/>
                <a:t>The Cockatoo Squid has large eyes that are capable of moving from a forward looking direction to either side of its head</a:t>
              </a:r>
              <a:r>
                <a:rPr lang="en-US" sz="900" dirty="0" smtClean="0"/>
                <a:t>. As a top carnivore, they feed on fish, crabs, lobsters, and even other squid. </a:t>
              </a:r>
              <a:endParaRPr lang="en-US" sz="900" dirty="0"/>
            </a:p>
          </p:txBody>
        </p:sp>
        <p:sp>
          <p:nvSpPr>
            <p:cNvPr id="42" name="TextBox 41"/>
            <p:cNvSpPr txBox="1"/>
            <p:nvPr/>
          </p:nvSpPr>
          <p:spPr>
            <a:xfrm>
              <a:off x="3102427" y="2738465"/>
              <a:ext cx="3150393" cy="171446"/>
            </a:xfrm>
            <a:prstGeom prst="rect">
              <a:avLst/>
            </a:prstGeom>
            <a:noFill/>
          </p:spPr>
          <p:txBody>
            <a:bodyPr wrap="square" rtlCol="0">
              <a:spAutoFit/>
            </a:bodyPr>
            <a:lstStyle/>
            <a:p>
              <a:r>
                <a:rPr lang="en-US" sz="600" i="1" dirty="0" smtClean="0">
                  <a:latin typeface="Leitura Sans Italic 1" charset="0"/>
                  <a:ea typeface="Leitura Sans Italic 1" charset="0"/>
                  <a:cs typeface="Leitura Sans Italic 1" charset="0"/>
                </a:rPr>
                <a:t>Image Source: NOVAE</a:t>
              </a:r>
              <a:endParaRPr lang="en-US" sz="600" i="1" dirty="0">
                <a:latin typeface="Leitura Sans Italic 1" charset="0"/>
                <a:ea typeface="Leitura Sans Italic 1" charset="0"/>
                <a:cs typeface="Leitura Sans Italic 1" charset="0"/>
              </a:endParaRPr>
            </a:p>
          </p:txBody>
        </p:sp>
      </p:grpSp>
      <p:sp>
        <p:nvSpPr>
          <p:cNvPr id="44" name="Rectangle 43"/>
          <p:cNvSpPr/>
          <p:nvPr/>
        </p:nvSpPr>
        <p:spPr>
          <a:xfrm>
            <a:off x="3570453" y="6195502"/>
            <a:ext cx="2713831" cy="27157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Rectangle 51"/>
          <p:cNvSpPr/>
          <p:nvPr/>
        </p:nvSpPr>
        <p:spPr>
          <a:xfrm>
            <a:off x="469632" y="6195487"/>
            <a:ext cx="2713831" cy="27157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p:cNvSpPr/>
          <p:nvPr/>
        </p:nvSpPr>
        <p:spPr>
          <a:xfrm>
            <a:off x="461164" y="3164418"/>
            <a:ext cx="2713831" cy="27157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4157133" y="6231389"/>
            <a:ext cx="2052963" cy="646331"/>
          </a:xfrm>
          <a:prstGeom prst="rect">
            <a:avLst/>
          </a:prstGeom>
          <a:noFill/>
        </p:spPr>
        <p:txBody>
          <a:bodyPr wrap="square" rtlCol="0">
            <a:spAutoFit/>
          </a:bodyPr>
          <a:lstStyle/>
          <a:p>
            <a:r>
              <a:rPr lang="en-US" b="1" dirty="0" err="1" smtClean="0">
                <a:latin typeface="Soho Std" charset="0"/>
                <a:ea typeface="Soho Std" charset="0"/>
                <a:cs typeface="Soho Std" charset="0"/>
              </a:rPr>
              <a:t>Zoanthids</a:t>
            </a:r>
            <a:r>
              <a:rPr lang="en-US" b="1" dirty="0" smtClean="0">
                <a:latin typeface="Soho Std" charset="0"/>
                <a:ea typeface="Soho Std" charset="0"/>
                <a:cs typeface="Soho Std" charset="0"/>
              </a:rPr>
              <a:t> </a:t>
            </a:r>
            <a:endParaRPr lang="en-US" b="1" dirty="0">
              <a:latin typeface="Soho Std" charset="0"/>
              <a:ea typeface="Soho Std" charset="0"/>
              <a:cs typeface="Soho Std" charset="0"/>
            </a:endParaRPr>
          </a:p>
          <a:p>
            <a:endParaRPr lang="en-US" b="1" dirty="0">
              <a:latin typeface="Soho Std" charset="0"/>
              <a:ea typeface="Soho Std" charset="0"/>
              <a:cs typeface="Soho Std" charset="0"/>
            </a:endParaRPr>
          </a:p>
        </p:txBody>
      </p:sp>
      <p:sp>
        <p:nvSpPr>
          <p:cNvPr id="55" name="TextBox 54"/>
          <p:cNvSpPr txBox="1"/>
          <p:nvPr/>
        </p:nvSpPr>
        <p:spPr>
          <a:xfrm>
            <a:off x="3613806" y="7767991"/>
            <a:ext cx="2653550" cy="1015663"/>
          </a:xfrm>
          <a:prstGeom prst="rect">
            <a:avLst/>
          </a:prstGeom>
          <a:noFill/>
        </p:spPr>
        <p:txBody>
          <a:bodyPr wrap="square" rtlCol="0">
            <a:spAutoFit/>
          </a:bodyPr>
          <a:lstStyle/>
          <a:p>
            <a:r>
              <a:rPr lang="en-US" sz="1000" dirty="0" smtClean="0"/>
              <a:t>These are flower-like </a:t>
            </a:r>
            <a:r>
              <a:rPr lang="en-US" sz="1000" dirty="0"/>
              <a:t>zoanthids, relatives of coral, </a:t>
            </a:r>
            <a:r>
              <a:rPr lang="en-US" sz="1000" dirty="0" smtClean="0"/>
              <a:t>and they form a “carpet” on the </a:t>
            </a:r>
            <a:r>
              <a:rPr lang="en-US" sz="1000" dirty="0"/>
              <a:t>hydrothermal </a:t>
            </a:r>
            <a:r>
              <a:rPr lang="en-US" sz="1000" dirty="0" smtClean="0"/>
              <a:t>vent sites. </a:t>
            </a:r>
            <a:r>
              <a:rPr lang="en-US" sz="1000" smtClean="0"/>
              <a:t>As </a:t>
            </a:r>
            <a:r>
              <a:rPr lang="en-US" sz="1000" dirty="0" smtClean="0"/>
              <a:t>a first order carnivore, they </a:t>
            </a:r>
            <a:r>
              <a:rPr lang="en-US" sz="1000" dirty="0" smtClean="0"/>
              <a:t>mainly feed on plankton and detritus, but are capable of eating worms and small crustaceans. </a:t>
            </a:r>
            <a:endParaRPr lang="en-US" sz="1000" dirty="0"/>
          </a:p>
        </p:txBody>
      </p:sp>
      <p:sp>
        <p:nvSpPr>
          <p:cNvPr id="56" name="TextBox 55"/>
          <p:cNvSpPr txBox="1"/>
          <p:nvPr/>
        </p:nvSpPr>
        <p:spPr>
          <a:xfrm>
            <a:off x="3582961" y="8729052"/>
            <a:ext cx="2680858" cy="184666"/>
          </a:xfrm>
          <a:prstGeom prst="rect">
            <a:avLst/>
          </a:prstGeom>
          <a:noFill/>
        </p:spPr>
        <p:txBody>
          <a:bodyPr wrap="square" rtlCol="0">
            <a:spAutoFit/>
          </a:bodyPr>
          <a:lstStyle/>
          <a:p>
            <a:r>
              <a:rPr lang="en-US" sz="600" i="1" dirty="0" smtClean="0">
                <a:latin typeface="Leitura Sans Italic 1" charset="0"/>
                <a:ea typeface="Leitura Sans Italic 1" charset="0"/>
                <a:cs typeface="Leitura Sans Italic 1" charset="0"/>
              </a:rPr>
              <a:t>Image Source: Smithsonian</a:t>
            </a:r>
            <a:endParaRPr lang="en-US" sz="600" i="1" dirty="0">
              <a:latin typeface="Leitura Sans Italic 1" charset="0"/>
              <a:ea typeface="Leitura Sans Italic 1" charset="0"/>
              <a:cs typeface="Leitura Sans Italic 1" charset="0"/>
            </a:endParaRPr>
          </a:p>
        </p:txBody>
      </p:sp>
      <p:sp>
        <p:nvSpPr>
          <p:cNvPr id="57" name="TextBox 56"/>
          <p:cNvSpPr txBox="1"/>
          <p:nvPr/>
        </p:nvSpPr>
        <p:spPr>
          <a:xfrm>
            <a:off x="3919694" y="3209224"/>
            <a:ext cx="1997967" cy="646331"/>
          </a:xfrm>
          <a:prstGeom prst="rect">
            <a:avLst/>
          </a:prstGeom>
          <a:noFill/>
        </p:spPr>
        <p:txBody>
          <a:bodyPr wrap="square" rtlCol="0">
            <a:spAutoFit/>
          </a:bodyPr>
          <a:lstStyle/>
          <a:p>
            <a:pPr algn="ctr"/>
            <a:r>
              <a:rPr lang="en-US" b="1" dirty="0" smtClean="0">
                <a:latin typeface="Soho Std" charset="0"/>
                <a:ea typeface="Soho Std" charset="0"/>
                <a:cs typeface="Soho Std" charset="0"/>
              </a:rPr>
              <a:t>Sea Spider</a:t>
            </a:r>
            <a:endParaRPr lang="en-US" b="1" dirty="0">
              <a:latin typeface="Soho Std" charset="0"/>
              <a:ea typeface="Soho Std" charset="0"/>
              <a:cs typeface="Soho Std" charset="0"/>
            </a:endParaRPr>
          </a:p>
          <a:p>
            <a:endParaRPr lang="en-US" b="1" dirty="0">
              <a:latin typeface="Soho Std" charset="0"/>
              <a:ea typeface="Soho Std" charset="0"/>
              <a:cs typeface="Soho Std" charset="0"/>
            </a:endParaRPr>
          </a:p>
        </p:txBody>
      </p:sp>
      <p:sp>
        <p:nvSpPr>
          <p:cNvPr id="59" name="TextBox 58"/>
          <p:cNvSpPr txBox="1"/>
          <p:nvPr/>
        </p:nvSpPr>
        <p:spPr>
          <a:xfrm>
            <a:off x="3536591" y="5769262"/>
            <a:ext cx="2680858" cy="184666"/>
          </a:xfrm>
          <a:prstGeom prst="rect">
            <a:avLst/>
          </a:prstGeom>
          <a:noFill/>
        </p:spPr>
        <p:txBody>
          <a:bodyPr wrap="square" rtlCol="0">
            <a:spAutoFit/>
          </a:bodyPr>
          <a:lstStyle/>
          <a:p>
            <a:r>
              <a:rPr lang="en-US" sz="600" i="1" dirty="0" smtClean="0">
                <a:latin typeface="Leitura Sans Italic 1" charset="0"/>
                <a:ea typeface="Leitura Sans Italic 1" charset="0"/>
                <a:cs typeface="Leitura Sans Italic 1" charset="0"/>
              </a:rPr>
              <a:t>Image Source: NOVAE</a:t>
            </a:r>
            <a:endParaRPr lang="en-US" sz="600" i="1" dirty="0">
              <a:latin typeface="Leitura Sans Italic 1" charset="0"/>
              <a:ea typeface="Leitura Sans Italic 1" charset="0"/>
              <a:cs typeface="Leitura Sans Italic 1" charset="0"/>
            </a:endParaRPr>
          </a:p>
        </p:txBody>
      </p:sp>
      <p:sp>
        <p:nvSpPr>
          <p:cNvPr id="37" name="TextBox 36"/>
          <p:cNvSpPr txBox="1"/>
          <p:nvPr/>
        </p:nvSpPr>
        <p:spPr>
          <a:xfrm>
            <a:off x="3601984" y="4642843"/>
            <a:ext cx="2665372" cy="1169551"/>
          </a:xfrm>
          <a:prstGeom prst="rect">
            <a:avLst/>
          </a:prstGeom>
          <a:noFill/>
        </p:spPr>
        <p:txBody>
          <a:bodyPr wrap="square" rtlCol="0">
            <a:spAutoFit/>
          </a:bodyPr>
          <a:lstStyle/>
          <a:p>
            <a:r>
              <a:rPr lang="en-US" sz="1000" dirty="0" smtClean="0"/>
              <a:t>This species of sea spider </a:t>
            </a:r>
            <a:r>
              <a:rPr lang="en-US" sz="1000" dirty="0"/>
              <a:t>is very common on hydrothermal vents at </a:t>
            </a:r>
            <a:r>
              <a:rPr lang="en-US" sz="1000" dirty="0" smtClean="0"/>
              <a:t>Axial. They </a:t>
            </a:r>
            <a:r>
              <a:rPr lang="en-US" sz="1000" dirty="0"/>
              <a:t>use a tubular proboscis to </a:t>
            </a:r>
            <a:r>
              <a:rPr lang="en-US" sz="1000" dirty="0" smtClean="0"/>
              <a:t>prey on food, such as </a:t>
            </a:r>
            <a:r>
              <a:rPr lang="en-US" sz="1000" dirty="0" err="1" smtClean="0"/>
              <a:t>zoanthids</a:t>
            </a:r>
            <a:r>
              <a:rPr lang="en-US" sz="1000" dirty="0" smtClean="0"/>
              <a:t>,  </a:t>
            </a:r>
            <a:r>
              <a:rPr lang="en-US" sz="1000" dirty="0" smtClean="0"/>
              <a:t>sea cucumbers, sea </a:t>
            </a:r>
            <a:r>
              <a:rPr lang="en-US" sz="1000" dirty="0" smtClean="0"/>
              <a:t>anemones, </a:t>
            </a:r>
            <a:r>
              <a:rPr lang="en-US" sz="1000" dirty="0" smtClean="0"/>
              <a:t>small crustaceans, clams, worms</a:t>
            </a:r>
            <a:r>
              <a:rPr lang="en-US" sz="1000" dirty="0" smtClean="0"/>
              <a:t>, sea urchins </a:t>
            </a:r>
            <a:r>
              <a:rPr lang="en-US" sz="1000" dirty="0" smtClean="0"/>
              <a:t>and also scavenge for food.  They are generally left alone by </a:t>
            </a:r>
            <a:r>
              <a:rPr lang="en-US" sz="1000" dirty="0" smtClean="0"/>
              <a:t>other first and top order carnivores</a:t>
            </a:r>
            <a:r>
              <a:rPr lang="en-US" sz="1000" dirty="0" smtClean="0"/>
              <a:t>. </a:t>
            </a:r>
            <a:endParaRPr lang="en-US" sz="1000" dirty="0"/>
          </a:p>
        </p:txBody>
      </p:sp>
      <p:pic>
        <p:nvPicPr>
          <p:cNvPr id="2" name="Picture 1"/>
          <p:cNvPicPr>
            <a:picLocks noChangeAspect="1"/>
          </p:cNvPicPr>
          <p:nvPr/>
        </p:nvPicPr>
        <p:blipFill rotWithShape="1">
          <a:blip r:embed="rId2">
            <a:extLst>
              <a:ext uri="{28A0092B-C50C-407E-A947-70E740481C1C}">
                <a14:useLocalDpi xmlns:a14="http://schemas.microsoft.com/office/drawing/2010/main" val="0"/>
              </a:ext>
            </a:extLst>
          </a:blip>
          <a:srcRect l="29754" t="22221" r="38764" b="20217"/>
          <a:stretch/>
        </p:blipFill>
        <p:spPr>
          <a:xfrm>
            <a:off x="4758269" y="813677"/>
            <a:ext cx="1426241" cy="1888457"/>
          </a:xfrm>
          <a:prstGeom prst="rect">
            <a:avLst/>
          </a:prstGeom>
        </p:spPr>
      </p:pic>
      <p:pic>
        <p:nvPicPr>
          <p:cNvPr id="10" name="Picture 9"/>
          <p:cNvPicPr>
            <a:picLocks noChangeAspect="1"/>
          </p:cNvPicPr>
          <p:nvPr/>
        </p:nvPicPr>
        <p:blipFill rotWithShape="1">
          <a:blip r:embed="rId3">
            <a:extLst>
              <a:ext uri="{28A0092B-C50C-407E-A947-70E740481C1C}">
                <a14:useLocalDpi xmlns:a14="http://schemas.microsoft.com/office/drawing/2010/main" val="0"/>
              </a:ext>
            </a:extLst>
          </a:blip>
          <a:srcRect l="43384" t="15034" r="9755" b="26561"/>
          <a:stretch/>
        </p:blipFill>
        <p:spPr>
          <a:xfrm>
            <a:off x="1063005" y="599386"/>
            <a:ext cx="1306696" cy="959703"/>
          </a:xfrm>
          <a:prstGeom prst="rect">
            <a:avLst/>
          </a:prstGeom>
        </p:spPr>
      </p:pic>
      <p:pic>
        <p:nvPicPr>
          <p:cNvPr id="12" name="Picture 11"/>
          <p:cNvPicPr>
            <a:picLocks noChangeAspect="1"/>
          </p:cNvPicPr>
          <p:nvPr/>
        </p:nvPicPr>
        <p:blipFill rotWithShape="1">
          <a:blip r:embed="rId4">
            <a:extLst>
              <a:ext uri="{28A0092B-C50C-407E-A947-70E740481C1C}">
                <a14:useLocalDpi xmlns:a14="http://schemas.microsoft.com/office/drawing/2010/main" val="0"/>
              </a:ext>
            </a:extLst>
          </a:blip>
          <a:srcRect l="13090" t="26210" r="18788" b="28748"/>
          <a:stretch/>
        </p:blipFill>
        <p:spPr>
          <a:xfrm>
            <a:off x="870154" y="6610166"/>
            <a:ext cx="1795827" cy="741265"/>
          </a:xfrm>
          <a:prstGeom prst="rect">
            <a:avLst/>
          </a:prstGeom>
        </p:spPr>
      </p:pic>
      <p:pic>
        <p:nvPicPr>
          <p:cNvPr id="13" name="Picture 12"/>
          <p:cNvPicPr>
            <a:picLocks noChangeAspect="1"/>
          </p:cNvPicPr>
          <p:nvPr/>
        </p:nvPicPr>
        <p:blipFill rotWithShape="1">
          <a:blip r:embed="rId5">
            <a:extLst>
              <a:ext uri="{28A0092B-C50C-407E-A947-70E740481C1C}">
                <a14:useLocalDpi xmlns:a14="http://schemas.microsoft.com/office/drawing/2010/main" val="0"/>
              </a:ext>
            </a:extLst>
          </a:blip>
          <a:srcRect l="6511" t="12347" r="16134"/>
          <a:stretch/>
        </p:blipFill>
        <p:spPr>
          <a:xfrm>
            <a:off x="882449" y="3525418"/>
            <a:ext cx="1689679" cy="1077665"/>
          </a:xfrm>
          <a:prstGeom prst="rect">
            <a:avLst/>
          </a:prstGeom>
        </p:spPr>
      </p:pic>
      <p:pic>
        <p:nvPicPr>
          <p:cNvPr id="14" name="Picture 13"/>
          <p:cNvPicPr>
            <a:picLocks noChangeAspect="1"/>
          </p:cNvPicPr>
          <p:nvPr/>
        </p:nvPicPr>
        <p:blipFill rotWithShape="1">
          <a:blip r:embed="rId6">
            <a:extLst>
              <a:ext uri="{28A0092B-C50C-407E-A947-70E740481C1C}">
                <a14:useLocalDpi xmlns:a14="http://schemas.microsoft.com/office/drawing/2010/main" val="0"/>
              </a:ext>
            </a:extLst>
          </a:blip>
          <a:srcRect l="17654" t="9622" r="26913" b="15819"/>
          <a:stretch/>
        </p:blipFill>
        <p:spPr>
          <a:xfrm>
            <a:off x="4287053" y="3532390"/>
            <a:ext cx="1281559" cy="1095985"/>
          </a:xfrm>
          <a:prstGeom prst="rect">
            <a:avLst/>
          </a:prstGeom>
        </p:spPr>
      </p:pic>
      <p:pic>
        <p:nvPicPr>
          <p:cNvPr id="15" name="Picture 14"/>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3831927" y="6600722"/>
            <a:ext cx="1995512" cy="1144094"/>
          </a:xfrm>
          <a:prstGeom prst="rect">
            <a:avLst/>
          </a:prstGeom>
        </p:spPr>
      </p:pic>
    </p:spTree>
    <p:extLst>
      <p:ext uri="{BB962C8B-B14F-4D97-AF65-F5344CB8AC3E}">
        <p14:creationId xmlns:p14="http://schemas.microsoft.com/office/powerpoint/2010/main" val="205921664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5769" y="285750"/>
            <a:ext cx="2713831" cy="27157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 name="Group 20"/>
          <p:cNvGrpSpPr/>
          <p:nvPr/>
        </p:nvGrpSpPr>
        <p:grpSpPr>
          <a:xfrm>
            <a:off x="3776800" y="324287"/>
            <a:ext cx="2356955" cy="2570136"/>
            <a:chOff x="3512910" y="391500"/>
            <a:chExt cx="2769760" cy="2570136"/>
          </a:xfrm>
        </p:grpSpPr>
        <p:sp>
          <p:nvSpPr>
            <p:cNvPr id="24" name="TextBox 23"/>
            <p:cNvSpPr txBox="1"/>
            <p:nvPr/>
          </p:nvSpPr>
          <p:spPr>
            <a:xfrm>
              <a:off x="3553758" y="391500"/>
              <a:ext cx="2728912" cy="369332"/>
            </a:xfrm>
            <a:prstGeom prst="rect">
              <a:avLst/>
            </a:prstGeom>
            <a:noFill/>
          </p:spPr>
          <p:txBody>
            <a:bodyPr wrap="square" rtlCol="0">
              <a:spAutoFit/>
            </a:bodyPr>
            <a:lstStyle/>
            <a:p>
              <a:r>
                <a:rPr lang="en-US" b="1" dirty="0" smtClean="0">
                  <a:latin typeface="Soho Std" charset="0"/>
                  <a:ea typeface="Soho Std" charset="0"/>
                  <a:cs typeface="Soho Std" charset="0"/>
                </a:rPr>
                <a:t>Hydrogen Sulfide</a:t>
              </a:r>
              <a:endParaRPr lang="en-US" b="1" dirty="0">
                <a:latin typeface="Soho Std" charset="0"/>
                <a:ea typeface="Soho Std" charset="0"/>
                <a:cs typeface="Soho Std" charset="0"/>
              </a:endParaRPr>
            </a:p>
          </p:txBody>
        </p:sp>
        <p:sp>
          <p:nvSpPr>
            <p:cNvPr id="25" name="TextBox 24"/>
            <p:cNvSpPr txBox="1"/>
            <p:nvPr/>
          </p:nvSpPr>
          <p:spPr>
            <a:xfrm>
              <a:off x="3512910" y="2099862"/>
              <a:ext cx="2663100" cy="861774"/>
            </a:xfrm>
            <a:prstGeom prst="rect">
              <a:avLst/>
            </a:prstGeom>
            <a:noFill/>
          </p:spPr>
          <p:txBody>
            <a:bodyPr wrap="square" rtlCol="0">
              <a:spAutoFit/>
            </a:bodyPr>
            <a:lstStyle/>
            <a:p>
              <a:r>
                <a:rPr lang="en-US" sz="1000" dirty="0" smtClean="0"/>
                <a:t>Hydrogen sulfide is a poisonous to most living things, but in a hydrothermal vent it can be used to sustain life. </a:t>
              </a:r>
              <a:r>
                <a:rPr lang="en-US" sz="1000" dirty="0" smtClean="0"/>
                <a:t>This compound is a combination of the elements Hydrogen and Sulfur.</a:t>
              </a:r>
              <a:endParaRPr lang="en-US" sz="1000" dirty="0"/>
            </a:p>
          </p:txBody>
        </p:sp>
      </p:grpSp>
      <p:grpSp>
        <p:nvGrpSpPr>
          <p:cNvPr id="11" name="Group 10"/>
          <p:cNvGrpSpPr/>
          <p:nvPr/>
        </p:nvGrpSpPr>
        <p:grpSpPr>
          <a:xfrm>
            <a:off x="435769" y="285750"/>
            <a:ext cx="2680858" cy="2697610"/>
            <a:chOff x="3062630" y="389692"/>
            <a:chExt cx="3150393" cy="2504497"/>
          </a:xfrm>
        </p:grpSpPr>
        <p:sp>
          <p:nvSpPr>
            <p:cNvPr id="7" name="TextBox 6"/>
            <p:cNvSpPr txBox="1"/>
            <p:nvPr/>
          </p:nvSpPr>
          <p:spPr>
            <a:xfrm>
              <a:off x="3286805" y="389692"/>
              <a:ext cx="2904847" cy="485764"/>
            </a:xfrm>
            <a:prstGeom prst="rect">
              <a:avLst/>
            </a:prstGeom>
            <a:noFill/>
          </p:spPr>
          <p:txBody>
            <a:bodyPr wrap="square" rtlCol="0">
              <a:spAutoFit/>
            </a:bodyPr>
            <a:lstStyle/>
            <a:p>
              <a:pPr algn="ctr"/>
              <a:r>
                <a:rPr lang="en-US" sz="1400" b="1" dirty="0">
                  <a:latin typeface="Soho Std" charset="0"/>
                  <a:ea typeface="Soho Std" charset="0"/>
                  <a:cs typeface="Soho Std" charset="0"/>
                </a:rPr>
                <a:t>Symbiotic </a:t>
              </a:r>
              <a:r>
                <a:rPr lang="en-US" sz="1400" b="1" dirty="0" smtClean="0">
                  <a:latin typeface="Soho Std" charset="0"/>
                  <a:ea typeface="Soho Std" charset="0"/>
                  <a:cs typeface="Soho Std" charset="0"/>
                </a:rPr>
                <a:t>Chemosynthetic Bacteria</a:t>
              </a:r>
              <a:endParaRPr lang="en-US" sz="1400" b="1" dirty="0">
                <a:latin typeface="Soho Std" charset="0"/>
                <a:ea typeface="Soho Std" charset="0"/>
                <a:cs typeface="Soho Std" charset="0"/>
              </a:endParaRPr>
            </a:p>
          </p:txBody>
        </p:sp>
        <p:sp>
          <p:nvSpPr>
            <p:cNvPr id="8" name="TextBox 7"/>
            <p:cNvSpPr txBox="1"/>
            <p:nvPr/>
          </p:nvSpPr>
          <p:spPr>
            <a:xfrm>
              <a:off x="3082529" y="1941805"/>
              <a:ext cx="3075246" cy="800082"/>
            </a:xfrm>
            <a:prstGeom prst="rect">
              <a:avLst/>
            </a:prstGeom>
            <a:noFill/>
          </p:spPr>
          <p:txBody>
            <a:bodyPr wrap="square" rtlCol="0">
              <a:spAutoFit/>
            </a:bodyPr>
            <a:lstStyle/>
            <a:p>
              <a:r>
                <a:rPr lang="en-US" sz="1000" dirty="0" smtClean="0"/>
                <a:t>Endosymbionts </a:t>
              </a:r>
              <a:r>
                <a:rPr lang="en-US" sz="1000" dirty="0"/>
                <a:t>of vent bivalves. A. Methanotrophic (large arrows) and sulfide oxidizing (small arrows) bacteria in mussel gills. B. Sulfide-oxidizing bacteria (arrows) in clam gill cells. N = nucleus; scale bars = 1mm.</a:t>
              </a:r>
            </a:p>
          </p:txBody>
        </p:sp>
        <p:sp>
          <p:nvSpPr>
            <p:cNvPr id="9" name="TextBox 8"/>
            <p:cNvSpPr txBox="1"/>
            <p:nvPr/>
          </p:nvSpPr>
          <p:spPr>
            <a:xfrm>
              <a:off x="3062630" y="2722743"/>
              <a:ext cx="3150393" cy="171446"/>
            </a:xfrm>
            <a:prstGeom prst="rect">
              <a:avLst/>
            </a:prstGeom>
            <a:noFill/>
          </p:spPr>
          <p:txBody>
            <a:bodyPr wrap="square" rtlCol="0">
              <a:spAutoFit/>
            </a:bodyPr>
            <a:lstStyle/>
            <a:p>
              <a:r>
                <a:rPr lang="en-US" sz="600" i="1" dirty="0" smtClean="0">
                  <a:latin typeface="Leitura Sans Italic 1" charset="0"/>
                  <a:ea typeface="Leitura Sans Italic 1" charset="0"/>
                  <a:cs typeface="Leitura Sans Italic 1" charset="0"/>
                </a:rPr>
                <a:t>Image Source: NOAA</a:t>
              </a:r>
              <a:endParaRPr lang="en-US" sz="600" i="1" dirty="0">
                <a:latin typeface="Leitura Sans Italic 1" charset="0"/>
                <a:ea typeface="Leitura Sans Italic 1" charset="0"/>
                <a:cs typeface="Leitura Sans Italic 1" charset="0"/>
              </a:endParaRPr>
            </a:p>
          </p:txBody>
        </p:sp>
      </p:grpSp>
      <p:sp>
        <p:nvSpPr>
          <p:cNvPr id="27" name="Rectangle 26"/>
          <p:cNvSpPr/>
          <p:nvPr/>
        </p:nvSpPr>
        <p:spPr>
          <a:xfrm>
            <a:off x="3536591" y="285750"/>
            <a:ext cx="2713831" cy="27157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9" name="Group 28"/>
          <p:cNvGrpSpPr/>
          <p:nvPr/>
        </p:nvGrpSpPr>
        <p:grpSpPr>
          <a:xfrm>
            <a:off x="509623" y="3199126"/>
            <a:ext cx="2639976" cy="2114475"/>
            <a:chOff x="3129520" y="91762"/>
            <a:chExt cx="3102353" cy="1963107"/>
          </a:xfrm>
        </p:grpSpPr>
        <p:sp>
          <p:nvSpPr>
            <p:cNvPr id="31" name="TextBox 30"/>
            <p:cNvSpPr txBox="1"/>
            <p:nvPr/>
          </p:nvSpPr>
          <p:spPr>
            <a:xfrm>
              <a:off x="3502961" y="91762"/>
              <a:ext cx="2728912" cy="342893"/>
            </a:xfrm>
            <a:prstGeom prst="rect">
              <a:avLst/>
            </a:prstGeom>
            <a:noFill/>
          </p:spPr>
          <p:txBody>
            <a:bodyPr wrap="square" rtlCol="0">
              <a:spAutoFit/>
            </a:bodyPr>
            <a:lstStyle/>
            <a:p>
              <a:r>
                <a:rPr lang="en-US" b="1" dirty="0" smtClean="0">
                  <a:latin typeface="Soho Std" charset="0"/>
                  <a:ea typeface="Soho Std" charset="0"/>
                  <a:cs typeface="Soho Std" charset="0"/>
                </a:rPr>
                <a:t>Carbon Dioxide</a:t>
              </a:r>
              <a:endParaRPr lang="en-US" b="1" dirty="0">
                <a:latin typeface="Soho Std" charset="0"/>
                <a:ea typeface="Soho Std" charset="0"/>
                <a:cs typeface="Soho Std" charset="0"/>
              </a:endParaRPr>
            </a:p>
          </p:txBody>
        </p:sp>
        <p:sp>
          <p:nvSpPr>
            <p:cNvPr id="32" name="TextBox 31"/>
            <p:cNvSpPr txBox="1"/>
            <p:nvPr/>
          </p:nvSpPr>
          <p:spPr>
            <a:xfrm>
              <a:off x="3129520" y="1397658"/>
              <a:ext cx="3075245" cy="657211"/>
            </a:xfrm>
            <a:prstGeom prst="rect">
              <a:avLst/>
            </a:prstGeom>
            <a:noFill/>
          </p:spPr>
          <p:txBody>
            <a:bodyPr wrap="square" rtlCol="0">
              <a:spAutoFit/>
            </a:bodyPr>
            <a:lstStyle/>
            <a:p>
              <a:r>
                <a:rPr lang="en-US" sz="1000" dirty="0" smtClean="0"/>
                <a:t>Carbon dioxide is a colorless gas that occurs naturally in Earth’s atmosphere.  It is naturally found in volcanos, hot springs, geysers, and hydrothermal vents.  </a:t>
              </a:r>
              <a:endParaRPr lang="en-US" sz="1000" dirty="0"/>
            </a:p>
          </p:txBody>
        </p:sp>
      </p:grpSp>
      <p:sp>
        <p:nvSpPr>
          <p:cNvPr id="35" name="Rectangle 34"/>
          <p:cNvSpPr/>
          <p:nvPr/>
        </p:nvSpPr>
        <p:spPr>
          <a:xfrm>
            <a:off x="3553525" y="3223692"/>
            <a:ext cx="2713831" cy="2656494"/>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8" name="Group 37"/>
          <p:cNvGrpSpPr/>
          <p:nvPr/>
        </p:nvGrpSpPr>
        <p:grpSpPr>
          <a:xfrm>
            <a:off x="532688" y="6221738"/>
            <a:ext cx="2616912" cy="2591752"/>
            <a:chOff x="3186473" y="406189"/>
            <a:chExt cx="3075246" cy="2406216"/>
          </a:xfrm>
        </p:grpSpPr>
        <p:sp>
          <p:nvSpPr>
            <p:cNvPr id="40" name="TextBox 39"/>
            <p:cNvSpPr txBox="1"/>
            <p:nvPr/>
          </p:nvSpPr>
          <p:spPr>
            <a:xfrm>
              <a:off x="3406072" y="406189"/>
              <a:ext cx="2448056" cy="342893"/>
            </a:xfrm>
            <a:prstGeom prst="rect">
              <a:avLst/>
            </a:prstGeom>
            <a:noFill/>
          </p:spPr>
          <p:txBody>
            <a:bodyPr wrap="square" rtlCol="0">
              <a:spAutoFit/>
            </a:bodyPr>
            <a:lstStyle/>
            <a:p>
              <a:pPr algn="ctr"/>
              <a:r>
                <a:rPr lang="en-US" b="1" dirty="0" smtClean="0">
                  <a:latin typeface="Soho Std" charset="0"/>
                  <a:ea typeface="Soho Std" charset="0"/>
                  <a:cs typeface="Soho Std" charset="0"/>
                </a:rPr>
                <a:t>Methane (CH</a:t>
              </a:r>
              <a:r>
                <a:rPr lang="en-US" b="1" baseline="-25000" dirty="0" smtClean="0">
                  <a:latin typeface="Soho Std" charset="0"/>
                  <a:ea typeface="Soho Std" charset="0"/>
                  <a:cs typeface="Soho Std" charset="0"/>
                </a:rPr>
                <a:t>4</a:t>
              </a:r>
              <a:r>
                <a:rPr lang="en-US" b="1" dirty="0" smtClean="0">
                  <a:latin typeface="Soho Std" charset="0"/>
                  <a:ea typeface="Soho Std" charset="0"/>
                  <a:cs typeface="Soho Std" charset="0"/>
                </a:rPr>
                <a:t>)</a:t>
              </a:r>
              <a:endParaRPr lang="en-US" b="1" dirty="0">
                <a:latin typeface="Soho Std" charset="0"/>
                <a:ea typeface="Soho Std" charset="0"/>
                <a:cs typeface="Soho Std" charset="0"/>
              </a:endParaRPr>
            </a:p>
          </p:txBody>
        </p:sp>
        <p:sp>
          <p:nvSpPr>
            <p:cNvPr id="41" name="TextBox 40"/>
            <p:cNvSpPr txBox="1"/>
            <p:nvPr/>
          </p:nvSpPr>
          <p:spPr>
            <a:xfrm>
              <a:off x="3186473" y="1869450"/>
              <a:ext cx="3075246" cy="942955"/>
            </a:xfrm>
            <a:prstGeom prst="rect">
              <a:avLst/>
            </a:prstGeom>
            <a:noFill/>
          </p:spPr>
          <p:txBody>
            <a:bodyPr wrap="square" rtlCol="0">
              <a:spAutoFit/>
            </a:bodyPr>
            <a:lstStyle/>
            <a:p>
              <a:r>
                <a:rPr lang="en-US" sz="1000" dirty="0" smtClean="0"/>
                <a:t>Natural methane is found below ground and under the seafloor, when it reaches the surface it is called atmospheric </a:t>
              </a:r>
              <a:r>
                <a:rPr lang="en-US" sz="1000" dirty="0"/>
                <a:t>methane</a:t>
              </a:r>
              <a:r>
                <a:rPr lang="en-US" sz="1000" dirty="0" smtClean="0"/>
                <a:t>. Hydrothermal </a:t>
              </a:r>
              <a:r>
                <a:rPr lang="en-US" sz="1000" dirty="0"/>
                <a:t>vents </a:t>
              </a:r>
              <a:r>
                <a:rPr lang="en-US" sz="1000" dirty="0" smtClean="0"/>
                <a:t>seep out </a:t>
              </a:r>
              <a:r>
                <a:rPr lang="en-US" sz="1000" dirty="0"/>
                <a:t>methane </a:t>
              </a:r>
              <a:r>
                <a:rPr lang="en-US" sz="1000" dirty="0" smtClean="0"/>
                <a:t>on </a:t>
              </a:r>
              <a:r>
                <a:rPr lang="en-US" sz="1000" dirty="0"/>
                <a:t>the ocean floor, </a:t>
              </a:r>
              <a:r>
                <a:rPr lang="en-US" sz="1000" dirty="0" smtClean="0"/>
                <a:t>which are a major factor in shaping ocean ecosystems and global climate</a:t>
              </a:r>
              <a:endParaRPr lang="en-US" sz="1000" dirty="0"/>
            </a:p>
          </p:txBody>
        </p:sp>
      </p:grpSp>
      <p:sp>
        <p:nvSpPr>
          <p:cNvPr id="52" name="Rectangle 51"/>
          <p:cNvSpPr/>
          <p:nvPr/>
        </p:nvSpPr>
        <p:spPr>
          <a:xfrm>
            <a:off x="469632" y="6195487"/>
            <a:ext cx="2713831" cy="27157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p:cNvSpPr/>
          <p:nvPr/>
        </p:nvSpPr>
        <p:spPr>
          <a:xfrm>
            <a:off x="461164" y="3164418"/>
            <a:ext cx="2713831" cy="27157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p:cNvSpPr txBox="1"/>
          <p:nvPr/>
        </p:nvSpPr>
        <p:spPr>
          <a:xfrm>
            <a:off x="3853827" y="3217681"/>
            <a:ext cx="1997967" cy="369332"/>
          </a:xfrm>
          <a:prstGeom prst="rect">
            <a:avLst/>
          </a:prstGeom>
          <a:noFill/>
        </p:spPr>
        <p:txBody>
          <a:bodyPr wrap="square" rtlCol="0">
            <a:spAutoFit/>
          </a:bodyPr>
          <a:lstStyle/>
          <a:p>
            <a:pPr algn="ctr"/>
            <a:r>
              <a:rPr lang="en-US" b="1" dirty="0" smtClean="0">
                <a:latin typeface="Soho Std" charset="0"/>
                <a:ea typeface="Soho Std" charset="0"/>
                <a:cs typeface="Soho Std" charset="0"/>
              </a:rPr>
              <a:t>Oxygen</a:t>
            </a:r>
            <a:endParaRPr lang="en-US" b="1" dirty="0">
              <a:latin typeface="Soho Std" charset="0"/>
              <a:ea typeface="Soho Std" charset="0"/>
              <a:cs typeface="Soho Std" charset="0"/>
            </a:endParaRPr>
          </a:p>
        </p:txBody>
      </p:sp>
      <p:sp>
        <p:nvSpPr>
          <p:cNvPr id="37" name="TextBox 36"/>
          <p:cNvSpPr txBox="1"/>
          <p:nvPr/>
        </p:nvSpPr>
        <p:spPr>
          <a:xfrm>
            <a:off x="3664201" y="4673820"/>
            <a:ext cx="2616911" cy="1169551"/>
          </a:xfrm>
          <a:prstGeom prst="rect">
            <a:avLst/>
          </a:prstGeom>
          <a:noFill/>
        </p:spPr>
        <p:txBody>
          <a:bodyPr wrap="square" rtlCol="0">
            <a:spAutoFit/>
          </a:bodyPr>
          <a:lstStyle/>
          <a:p>
            <a:r>
              <a:rPr lang="en-US" sz="1000" dirty="0" smtClean="0"/>
              <a:t>By mass, oxygen is the third most abundant element in the universe and makes up 20.8% of the Earth’s atmosphere.  It is important in all forms of life.  Oxygen also readily forms oxides with other chemicals by binding to them, and  oxide compounds make up almost half of the Earth’s crust. </a:t>
            </a:r>
            <a:endParaRPr lang="en-US" sz="1000"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035890" y="819984"/>
            <a:ext cx="1510499" cy="1086300"/>
          </a:xfrm>
          <a:prstGeom prst="rect">
            <a:avLst/>
          </a:prstGeom>
        </p:spPr>
      </p:pic>
      <p:pic>
        <p:nvPicPr>
          <p:cNvPr id="10" name="Picture 9"/>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79631" y="768728"/>
            <a:ext cx="1576871" cy="1188813"/>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17465" y="6652574"/>
            <a:ext cx="1048656" cy="1086936"/>
          </a:xfrm>
          <a:prstGeom prst="rect">
            <a:avLst/>
          </a:prstGeom>
        </p:spPr>
      </p:pic>
      <p:pic>
        <p:nvPicPr>
          <p:cNvPr id="13" name="Picture 12"/>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188456" y="3525418"/>
            <a:ext cx="1077665" cy="1077665"/>
          </a:xfrm>
          <a:prstGeom prst="rect">
            <a:avLst/>
          </a:prstGeom>
        </p:spPr>
      </p:pic>
      <p:pic>
        <p:nvPicPr>
          <p:cNvPr id="14" name="Picture 1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372859" y="3628915"/>
            <a:ext cx="959901" cy="945840"/>
          </a:xfrm>
          <a:prstGeom prst="rect">
            <a:avLst/>
          </a:prstGeom>
        </p:spPr>
      </p:pic>
      <p:grpSp>
        <p:nvGrpSpPr>
          <p:cNvPr id="28" name="Group 27"/>
          <p:cNvGrpSpPr/>
          <p:nvPr/>
        </p:nvGrpSpPr>
        <p:grpSpPr>
          <a:xfrm>
            <a:off x="3694251" y="6221738"/>
            <a:ext cx="2616912" cy="2431434"/>
            <a:chOff x="3257853" y="406189"/>
            <a:chExt cx="3075246" cy="2257379"/>
          </a:xfrm>
        </p:grpSpPr>
        <p:sp>
          <p:nvSpPr>
            <p:cNvPr id="30" name="TextBox 29"/>
            <p:cNvSpPr txBox="1"/>
            <p:nvPr/>
          </p:nvSpPr>
          <p:spPr>
            <a:xfrm>
              <a:off x="3406071" y="406189"/>
              <a:ext cx="2448056" cy="600063"/>
            </a:xfrm>
            <a:prstGeom prst="rect">
              <a:avLst/>
            </a:prstGeom>
            <a:noFill/>
          </p:spPr>
          <p:txBody>
            <a:bodyPr wrap="square" rtlCol="0">
              <a:spAutoFit/>
            </a:bodyPr>
            <a:lstStyle/>
            <a:p>
              <a:pPr algn="ctr"/>
              <a:r>
                <a:rPr lang="en-US" b="1" dirty="0" smtClean="0">
                  <a:latin typeface="Soho Std" charset="0"/>
                  <a:ea typeface="Soho Std" charset="0"/>
                  <a:cs typeface="Soho Std" charset="0"/>
                </a:rPr>
                <a:t>Decomposing Microbes</a:t>
              </a:r>
              <a:endParaRPr lang="en-US" b="1" dirty="0">
                <a:latin typeface="Soho Std" charset="0"/>
                <a:ea typeface="Soho Std" charset="0"/>
                <a:cs typeface="Soho Std" charset="0"/>
              </a:endParaRPr>
            </a:p>
          </p:txBody>
        </p:sp>
        <p:sp>
          <p:nvSpPr>
            <p:cNvPr id="33" name="TextBox 32"/>
            <p:cNvSpPr txBox="1"/>
            <p:nvPr/>
          </p:nvSpPr>
          <p:spPr>
            <a:xfrm>
              <a:off x="3257853" y="1006251"/>
              <a:ext cx="3075246" cy="1657317"/>
            </a:xfrm>
            <a:prstGeom prst="rect">
              <a:avLst/>
            </a:prstGeom>
            <a:noFill/>
          </p:spPr>
          <p:txBody>
            <a:bodyPr wrap="square" rtlCol="0">
              <a:spAutoFit/>
            </a:bodyPr>
            <a:lstStyle/>
            <a:p>
              <a:r>
                <a:rPr lang="en-US" sz="1000" dirty="0" smtClean="0"/>
                <a:t>There are most likely many types of decomposing microbes to be discovered at hydrothermal vents. Also, there are many types of microbes that have been discovered that are most likely decomposers, but their exact role </a:t>
              </a:r>
              <a:r>
                <a:rPr lang="en-US" sz="1000" dirty="0" smtClean="0"/>
                <a:t>in the hydrothermal vent ecosystem are still being studied.  These microbes include types of Archaea, that break down chemicals bonded to sulfur and need to live in environments rich in sulfur,  and Bacteria, that produce Hydrogen gas. </a:t>
              </a:r>
              <a:endParaRPr lang="en-US" sz="1000" dirty="0"/>
            </a:p>
          </p:txBody>
        </p:sp>
      </p:grpSp>
      <p:sp>
        <p:nvSpPr>
          <p:cNvPr id="34" name="Rectangle 33"/>
          <p:cNvSpPr/>
          <p:nvPr/>
        </p:nvSpPr>
        <p:spPr>
          <a:xfrm>
            <a:off x="3570454" y="6195487"/>
            <a:ext cx="2713831" cy="27157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extLst>
      <p:ext uri="{BB962C8B-B14F-4D97-AF65-F5344CB8AC3E}">
        <p14:creationId xmlns:p14="http://schemas.microsoft.com/office/powerpoint/2010/main" val="405205130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5769" y="285750"/>
            <a:ext cx="5831587" cy="27157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626532" y="590274"/>
            <a:ext cx="5527379" cy="1815882"/>
          </a:xfrm>
          <a:prstGeom prst="rect">
            <a:avLst/>
          </a:prstGeom>
          <a:noFill/>
        </p:spPr>
        <p:txBody>
          <a:bodyPr wrap="square" rtlCol="0">
            <a:spAutoFit/>
          </a:bodyPr>
          <a:lstStyle/>
          <a:p>
            <a:pPr algn="ctr"/>
            <a:r>
              <a:rPr lang="en-US" sz="5600" b="1" dirty="0" smtClean="0">
                <a:latin typeface="Soho Std" charset="0"/>
                <a:ea typeface="Soho Std" charset="0"/>
                <a:cs typeface="Soho Std" charset="0"/>
              </a:rPr>
              <a:t>SIMPLE CHEMICALS</a:t>
            </a:r>
            <a:endParaRPr lang="en-US" sz="5600" b="1" dirty="0">
              <a:latin typeface="Soho Std" charset="0"/>
              <a:ea typeface="Soho Std" charset="0"/>
              <a:cs typeface="Soho Std" charset="0"/>
            </a:endParaRPr>
          </a:p>
        </p:txBody>
      </p:sp>
      <p:sp>
        <p:nvSpPr>
          <p:cNvPr id="31" name="TextBox 30"/>
          <p:cNvSpPr txBox="1"/>
          <p:nvPr/>
        </p:nvSpPr>
        <p:spPr>
          <a:xfrm>
            <a:off x="734380" y="3177100"/>
            <a:ext cx="5439950" cy="1815882"/>
          </a:xfrm>
          <a:prstGeom prst="rect">
            <a:avLst/>
          </a:prstGeom>
          <a:noFill/>
        </p:spPr>
        <p:txBody>
          <a:bodyPr wrap="square" rtlCol="0">
            <a:spAutoFit/>
          </a:bodyPr>
          <a:lstStyle/>
          <a:p>
            <a:pPr algn="ctr"/>
            <a:r>
              <a:rPr lang="en-US" sz="5600" b="1" dirty="0" smtClean="0">
                <a:latin typeface="Soho Std" charset="0"/>
                <a:ea typeface="Soho Std" charset="0"/>
                <a:cs typeface="Soho Std" charset="0"/>
              </a:rPr>
              <a:t>PRIMARY PRODUCERS</a:t>
            </a:r>
            <a:endParaRPr lang="en-US" sz="5600" b="1" dirty="0">
              <a:latin typeface="Soho Std" charset="0"/>
              <a:ea typeface="Soho Std" charset="0"/>
              <a:cs typeface="Soho Std" charset="0"/>
            </a:endParaRPr>
          </a:p>
        </p:txBody>
      </p:sp>
      <p:sp>
        <p:nvSpPr>
          <p:cNvPr id="40" name="TextBox 39"/>
          <p:cNvSpPr txBox="1"/>
          <p:nvPr/>
        </p:nvSpPr>
        <p:spPr>
          <a:xfrm>
            <a:off x="606113" y="6107588"/>
            <a:ext cx="5547798" cy="1815882"/>
          </a:xfrm>
          <a:prstGeom prst="rect">
            <a:avLst/>
          </a:prstGeom>
          <a:noFill/>
        </p:spPr>
        <p:txBody>
          <a:bodyPr wrap="square" rtlCol="0">
            <a:spAutoFit/>
          </a:bodyPr>
          <a:lstStyle/>
          <a:p>
            <a:pPr algn="ctr"/>
            <a:r>
              <a:rPr lang="en-US" sz="5600" b="1" dirty="0" smtClean="0">
                <a:latin typeface="Soho Std" charset="0"/>
                <a:ea typeface="Soho Std" charset="0"/>
                <a:cs typeface="Soho Std" charset="0"/>
              </a:rPr>
              <a:t>PRIMARY CONSUMERS</a:t>
            </a:r>
            <a:endParaRPr lang="en-US" sz="5600" b="1" dirty="0">
              <a:latin typeface="Soho Std" charset="0"/>
              <a:ea typeface="Soho Std" charset="0"/>
              <a:cs typeface="Soho Std" charset="0"/>
            </a:endParaRPr>
          </a:p>
        </p:txBody>
      </p:sp>
      <p:sp>
        <p:nvSpPr>
          <p:cNvPr id="52" name="Rectangle 51"/>
          <p:cNvSpPr/>
          <p:nvPr/>
        </p:nvSpPr>
        <p:spPr>
          <a:xfrm>
            <a:off x="469632" y="6195487"/>
            <a:ext cx="5797724" cy="27157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p:cNvSpPr/>
          <p:nvPr/>
        </p:nvSpPr>
        <p:spPr>
          <a:xfrm>
            <a:off x="461164" y="3164418"/>
            <a:ext cx="5806192" cy="27157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TextBox 2"/>
          <p:cNvSpPr txBox="1"/>
          <p:nvPr/>
        </p:nvSpPr>
        <p:spPr>
          <a:xfrm>
            <a:off x="2153861" y="2452770"/>
            <a:ext cx="2679192" cy="369332"/>
          </a:xfrm>
          <a:prstGeom prst="rect">
            <a:avLst/>
          </a:prstGeom>
          <a:noFill/>
        </p:spPr>
        <p:txBody>
          <a:bodyPr wrap="square" rtlCol="0">
            <a:spAutoFit/>
          </a:bodyPr>
          <a:lstStyle/>
          <a:p>
            <a:r>
              <a:rPr lang="en-US" dirty="0" smtClean="0"/>
              <a:t>(Used </a:t>
            </a:r>
            <a:r>
              <a:rPr lang="en-US" dirty="0" smtClean="0"/>
              <a:t>for Chemosynthesis)</a:t>
            </a:r>
            <a:endParaRPr lang="en-US" dirty="0"/>
          </a:p>
        </p:txBody>
      </p:sp>
      <p:sp>
        <p:nvSpPr>
          <p:cNvPr id="28" name="TextBox 27"/>
          <p:cNvSpPr txBox="1"/>
          <p:nvPr/>
        </p:nvSpPr>
        <p:spPr>
          <a:xfrm>
            <a:off x="734380" y="4938793"/>
            <a:ext cx="5192144" cy="923330"/>
          </a:xfrm>
          <a:prstGeom prst="rect">
            <a:avLst/>
          </a:prstGeom>
          <a:noFill/>
        </p:spPr>
        <p:txBody>
          <a:bodyPr wrap="square" rtlCol="0">
            <a:spAutoFit/>
          </a:bodyPr>
          <a:lstStyle/>
          <a:p>
            <a:pPr algn="ctr"/>
            <a:r>
              <a:rPr lang="en-US" dirty="0" smtClean="0"/>
              <a:t>(Create their own food using simple chemicals found at the hydrothermal vent, </a:t>
            </a:r>
            <a:r>
              <a:rPr lang="en-US" dirty="0" smtClean="0"/>
              <a:t>and some </a:t>
            </a:r>
            <a:r>
              <a:rPr lang="en-US" dirty="0" smtClean="0"/>
              <a:t>have symbiotic relationships with other </a:t>
            </a:r>
            <a:r>
              <a:rPr lang="en-US" dirty="0" smtClean="0"/>
              <a:t>organisms)</a:t>
            </a:r>
            <a:endParaRPr lang="en-US" dirty="0"/>
          </a:p>
        </p:txBody>
      </p:sp>
      <p:sp>
        <p:nvSpPr>
          <p:cNvPr id="30" name="TextBox 29"/>
          <p:cNvSpPr txBox="1"/>
          <p:nvPr/>
        </p:nvSpPr>
        <p:spPr>
          <a:xfrm>
            <a:off x="662836" y="7731754"/>
            <a:ext cx="5434352" cy="1200329"/>
          </a:xfrm>
          <a:prstGeom prst="rect">
            <a:avLst/>
          </a:prstGeom>
          <a:noFill/>
        </p:spPr>
        <p:txBody>
          <a:bodyPr wrap="square" rtlCol="0">
            <a:spAutoFit/>
          </a:bodyPr>
          <a:lstStyle/>
          <a:p>
            <a:pPr algn="ctr"/>
            <a:r>
              <a:rPr lang="en-US" dirty="0" smtClean="0"/>
              <a:t>(Feed </a:t>
            </a:r>
            <a:r>
              <a:rPr lang="en-US" dirty="0" smtClean="0"/>
              <a:t>directly on </a:t>
            </a:r>
            <a:r>
              <a:rPr lang="en-US" dirty="0" smtClean="0"/>
              <a:t>primary </a:t>
            </a:r>
            <a:r>
              <a:rPr lang="en-US" dirty="0" smtClean="0"/>
              <a:t>producers – chemosynthetic bacteria - or have symbiotic relationships with them, </a:t>
            </a:r>
            <a:r>
              <a:rPr lang="en-US" dirty="0" smtClean="0"/>
              <a:t>but get predated upon by First Order </a:t>
            </a:r>
            <a:r>
              <a:rPr lang="en-US" dirty="0" smtClean="0"/>
              <a:t>and </a:t>
            </a:r>
            <a:r>
              <a:rPr lang="en-US" dirty="0" smtClean="0"/>
              <a:t>Top Order Carnivores)</a:t>
            </a:r>
            <a:endParaRPr lang="en-US" dirty="0"/>
          </a:p>
        </p:txBody>
      </p:sp>
    </p:spTree>
    <p:extLst>
      <p:ext uri="{BB962C8B-B14F-4D97-AF65-F5344CB8AC3E}">
        <p14:creationId xmlns:p14="http://schemas.microsoft.com/office/powerpoint/2010/main" val="338836433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35769" y="285750"/>
            <a:ext cx="5831587" cy="27157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 name="TextBox 6"/>
          <p:cNvSpPr txBox="1"/>
          <p:nvPr/>
        </p:nvSpPr>
        <p:spPr>
          <a:xfrm>
            <a:off x="626532" y="590274"/>
            <a:ext cx="5527379" cy="1815882"/>
          </a:xfrm>
          <a:prstGeom prst="rect">
            <a:avLst/>
          </a:prstGeom>
          <a:noFill/>
        </p:spPr>
        <p:txBody>
          <a:bodyPr wrap="square" rtlCol="0">
            <a:spAutoFit/>
          </a:bodyPr>
          <a:lstStyle/>
          <a:p>
            <a:pPr algn="ctr"/>
            <a:r>
              <a:rPr lang="en-US" sz="5600" b="1" dirty="0" smtClean="0">
                <a:latin typeface="Soho Std" charset="0"/>
                <a:ea typeface="Soho Std" charset="0"/>
                <a:cs typeface="Soho Std" charset="0"/>
              </a:rPr>
              <a:t>First Order Carnivores</a:t>
            </a:r>
            <a:endParaRPr lang="en-US" sz="5600" b="1" dirty="0">
              <a:latin typeface="Soho Std" charset="0"/>
              <a:ea typeface="Soho Std" charset="0"/>
              <a:cs typeface="Soho Std" charset="0"/>
            </a:endParaRPr>
          </a:p>
        </p:txBody>
      </p:sp>
      <p:sp>
        <p:nvSpPr>
          <p:cNvPr id="31" name="TextBox 30"/>
          <p:cNvSpPr txBox="1"/>
          <p:nvPr/>
        </p:nvSpPr>
        <p:spPr>
          <a:xfrm>
            <a:off x="719559" y="3228489"/>
            <a:ext cx="5439950" cy="1815882"/>
          </a:xfrm>
          <a:prstGeom prst="rect">
            <a:avLst/>
          </a:prstGeom>
          <a:noFill/>
        </p:spPr>
        <p:txBody>
          <a:bodyPr wrap="square" rtlCol="0">
            <a:spAutoFit/>
          </a:bodyPr>
          <a:lstStyle/>
          <a:p>
            <a:pPr algn="ctr"/>
            <a:r>
              <a:rPr lang="en-US" sz="5600" b="1" dirty="0" smtClean="0">
                <a:latin typeface="Soho Std" charset="0"/>
                <a:ea typeface="Soho Std" charset="0"/>
                <a:cs typeface="Soho Std" charset="0"/>
              </a:rPr>
              <a:t>Top Order Carnivores</a:t>
            </a:r>
            <a:endParaRPr lang="en-US" sz="5600" b="1" dirty="0">
              <a:latin typeface="Soho Std" charset="0"/>
              <a:ea typeface="Soho Std" charset="0"/>
              <a:cs typeface="Soho Std" charset="0"/>
            </a:endParaRPr>
          </a:p>
        </p:txBody>
      </p:sp>
      <p:sp>
        <p:nvSpPr>
          <p:cNvPr id="40" name="TextBox 39"/>
          <p:cNvSpPr txBox="1"/>
          <p:nvPr/>
        </p:nvSpPr>
        <p:spPr>
          <a:xfrm>
            <a:off x="469632" y="6083908"/>
            <a:ext cx="5797724" cy="892552"/>
          </a:xfrm>
          <a:prstGeom prst="rect">
            <a:avLst/>
          </a:prstGeom>
          <a:noFill/>
        </p:spPr>
        <p:txBody>
          <a:bodyPr wrap="square" rtlCol="0">
            <a:spAutoFit/>
          </a:bodyPr>
          <a:lstStyle/>
          <a:p>
            <a:pPr algn="ctr"/>
            <a:r>
              <a:rPr lang="en-US" sz="5200" b="1" dirty="0" smtClean="0">
                <a:latin typeface="Soho Std" charset="0"/>
                <a:ea typeface="Soho Std" charset="0"/>
                <a:cs typeface="Soho Std" charset="0"/>
              </a:rPr>
              <a:t>DECOMPOSERS</a:t>
            </a:r>
            <a:endParaRPr lang="en-US" sz="5200" b="1" dirty="0">
              <a:latin typeface="Soho Std" charset="0"/>
              <a:ea typeface="Soho Std" charset="0"/>
              <a:cs typeface="Soho Std" charset="0"/>
            </a:endParaRPr>
          </a:p>
        </p:txBody>
      </p:sp>
      <p:sp>
        <p:nvSpPr>
          <p:cNvPr id="52" name="Rectangle 51"/>
          <p:cNvSpPr/>
          <p:nvPr/>
        </p:nvSpPr>
        <p:spPr>
          <a:xfrm>
            <a:off x="469632" y="6195487"/>
            <a:ext cx="5797724" cy="27157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3" name="Rectangle 52"/>
          <p:cNvSpPr/>
          <p:nvPr/>
        </p:nvSpPr>
        <p:spPr>
          <a:xfrm>
            <a:off x="461164" y="3164418"/>
            <a:ext cx="5806192" cy="2715768"/>
          </a:xfrm>
          <a:prstGeom prst="rect">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TextBox 8"/>
          <p:cNvSpPr txBox="1"/>
          <p:nvPr/>
        </p:nvSpPr>
        <p:spPr>
          <a:xfrm>
            <a:off x="626532" y="2256702"/>
            <a:ext cx="5640824" cy="646331"/>
          </a:xfrm>
          <a:prstGeom prst="rect">
            <a:avLst/>
          </a:prstGeom>
          <a:noFill/>
        </p:spPr>
        <p:txBody>
          <a:bodyPr wrap="square" rtlCol="0">
            <a:spAutoFit/>
          </a:bodyPr>
          <a:lstStyle/>
          <a:p>
            <a:pPr algn="ctr"/>
            <a:r>
              <a:rPr lang="en-US" dirty="0" smtClean="0"/>
              <a:t>(Feed </a:t>
            </a:r>
            <a:r>
              <a:rPr lang="en-US" dirty="0" smtClean="0"/>
              <a:t>directly on </a:t>
            </a:r>
            <a:r>
              <a:rPr lang="en-US" dirty="0" smtClean="0"/>
              <a:t>primary consumers, but get predated upon by other First </a:t>
            </a:r>
            <a:r>
              <a:rPr lang="en-US" dirty="0" smtClean="0"/>
              <a:t>Order and </a:t>
            </a:r>
            <a:r>
              <a:rPr lang="en-US" dirty="0" smtClean="0"/>
              <a:t>Top Order Carnivores)</a:t>
            </a:r>
            <a:endParaRPr lang="en-US" dirty="0"/>
          </a:p>
        </p:txBody>
      </p:sp>
      <p:sp>
        <p:nvSpPr>
          <p:cNvPr id="10" name="TextBox 9"/>
          <p:cNvSpPr txBox="1"/>
          <p:nvPr/>
        </p:nvSpPr>
        <p:spPr>
          <a:xfrm>
            <a:off x="647084" y="4928546"/>
            <a:ext cx="5434352" cy="923330"/>
          </a:xfrm>
          <a:prstGeom prst="rect">
            <a:avLst/>
          </a:prstGeom>
          <a:noFill/>
        </p:spPr>
        <p:txBody>
          <a:bodyPr wrap="square" rtlCol="0">
            <a:spAutoFit/>
          </a:bodyPr>
          <a:lstStyle/>
          <a:p>
            <a:pPr algn="ctr"/>
            <a:r>
              <a:rPr lang="en-US" dirty="0" smtClean="0"/>
              <a:t>(Feeds upon </a:t>
            </a:r>
            <a:r>
              <a:rPr lang="en-US" dirty="0"/>
              <a:t>P</a:t>
            </a:r>
            <a:r>
              <a:rPr lang="en-US" dirty="0" smtClean="0"/>
              <a:t>rimary </a:t>
            </a:r>
            <a:r>
              <a:rPr lang="en-US" dirty="0"/>
              <a:t>C</a:t>
            </a:r>
            <a:r>
              <a:rPr lang="en-US" dirty="0" smtClean="0"/>
              <a:t>onsumers and First Order </a:t>
            </a:r>
            <a:r>
              <a:rPr lang="en-US" dirty="0" smtClean="0"/>
              <a:t>Carnivores, and is only </a:t>
            </a:r>
            <a:r>
              <a:rPr lang="en-US" dirty="0" smtClean="0"/>
              <a:t>predated by other Top Order </a:t>
            </a:r>
            <a:r>
              <a:rPr lang="en-US" dirty="0" smtClean="0"/>
              <a:t>Carnivores.)</a:t>
            </a:r>
            <a:endParaRPr lang="en-US" dirty="0"/>
          </a:p>
        </p:txBody>
      </p:sp>
      <p:sp>
        <p:nvSpPr>
          <p:cNvPr id="11" name="TextBox 10"/>
          <p:cNvSpPr txBox="1"/>
          <p:nvPr/>
        </p:nvSpPr>
        <p:spPr>
          <a:xfrm>
            <a:off x="435769" y="6849152"/>
            <a:ext cx="5797724" cy="2062103"/>
          </a:xfrm>
          <a:prstGeom prst="rect">
            <a:avLst/>
          </a:prstGeom>
          <a:noFill/>
        </p:spPr>
        <p:txBody>
          <a:bodyPr wrap="square" rtlCol="0">
            <a:spAutoFit/>
          </a:bodyPr>
          <a:lstStyle/>
          <a:p>
            <a:pPr algn="ctr"/>
            <a:r>
              <a:rPr lang="en-US" sz="1600" dirty="0" smtClean="0"/>
              <a:t>(</a:t>
            </a:r>
            <a:r>
              <a:rPr lang="en-US" sz="1600" dirty="0" smtClean="0"/>
              <a:t>Interact with every trophic level to break down dead and decaying matter that has been deposited on the seafloor and that is </a:t>
            </a:r>
            <a:r>
              <a:rPr lang="en-US" sz="1600" dirty="0" smtClean="0"/>
              <a:t>falling down from the sea above, such as carcasses, feces, or debris</a:t>
            </a:r>
            <a:r>
              <a:rPr lang="en-US" sz="1600" dirty="0" smtClean="0"/>
              <a:t>. </a:t>
            </a:r>
            <a:r>
              <a:rPr lang="en-US" sz="1600" dirty="0" smtClean="0"/>
              <a:t> </a:t>
            </a:r>
            <a:r>
              <a:rPr lang="en-US" sz="1600" dirty="0" smtClean="0"/>
              <a:t>Decomposers </a:t>
            </a:r>
            <a:r>
              <a:rPr lang="en-US" sz="1600" dirty="0" smtClean="0"/>
              <a:t>feed </a:t>
            </a:r>
            <a:r>
              <a:rPr lang="en-US" sz="1600" dirty="0" smtClean="0"/>
              <a:t>on the smaller particles left </a:t>
            </a:r>
            <a:r>
              <a:rPr lang="en-US" sz="1600" dirty="0" smtClean="0"/>
              <a:t>behind  from carnivores, scavengers and detritus feeders, as they break down nutrients to simpler forms that can be taken up by primary producers.  At deep sea vents, decomposers are </a:t>
            </a:r>
            <a:r>
              <a:rPr lang="en-US" sz="1600" dirty="0"/>
              <a:t>mainly </a:t>
            </a:r>
            <a:r>
              <a:rPr lang="en-US" sz="1600" dirty="0" smtClean="0"/>
              <a:t>bacteria, archaea and, possibly, sea urchins.)</a:t>
            </a:r>
            <a:endParaRPr lang="en-US" sz="1600" dirty="0"/>
          </a:p>
        </p:txBody>
      </p:sp>
    </p:spTree>
    <p:extLst>
      <p:ext uri="{BB962C8B-B14F-4D97-AF65-F5344CB8AC3E}">
        <p14:creationId xmlns:p14="http://schemas.microsoft.com/office/powerpoint/2010/main" val="1648510357"/>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8131</TotalTime>
  <Words>1827</Words>
  <Application>Microsoft Office PowerPoint</Application>
  <PresentationFormat>Letter Paper (8.5x11 in)</PresentationFormat>
  <Paragraphs>111</Paragraphs>
  <Slides>7</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7</vt:i4>
      </vt:variant>
    </vt:vector>
  </HeadingPairs>
  <TitlesOfParts>
    <vt:vector size="13" baseType="lpstr">
      <vt:lpstr>Arial</vt:lpstr>
      <vt:lpstr>Calibri</vt:lpstr>
      <vt:lpstr>Calibri Light</vt:lpstr>
      <vt:lpstr>Leitura Sans Italic 1</vt:lpstr>
      <vt:lpstr>Soho Std</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Calvillo, Olivia</dc:creator>
  <cp:lastModifiedBy>Talamantes, Adam</cp:lastModifiedBy>
  <cp:revision>108</cp:revision>
  <cp:lastPrinted>2018-07-18T23:23:10Z</cp:lastPrinted>
  <dcterms:created xsi:type="dcterms:W3CDTF">2016-07-26T17:01:04Z</dcterms:created>
  <dcterms:modified xsi:type="dcterms:W3CDTF">2018-07-18T23:27:43Z</dcterms:modified>
</cp:coreProperties>
</file>