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
  </p:notesMasterIdLst>
  <p:sldIdLst>
    <p:sldId id="256" r:id="rId2"/>
    <p:sldId id="257" r:id="rId3"/>
    <p:sldId id="258" r:id="rId4"/>
    <p:sldId id="259" r:id="rId5"/>
    <p:sldId id="260" r:id="rId6"/>
    <p:sldId id="261" r:id="rId7"/>
    <p:sldId id="263" r:id="rId8"/>
  </p:sldIdLst>
  <p:sldSz cx="6858000" cy="9144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5"/>
    <p:restoredTop sz="94549"/>
  </p:normalViewPr>
  <p:slideViewPr>
    <p:cSldViewPr snapToGrid="0" snapToObjects="1">
      <p:cViewPr>
        <p:scale>
          <a:sx n="120" d="100"/>
          <a:sy n="120" d="100"/>
        </p:scale>
        <p:origin x="2368"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41753D-B1AA-FF42-9F70-53D5AC3E557A}" type="datetimeFigureOut">
              <a:rPr lang="en-US" smtClean="0"/>
              <a:t>8/20/2018</a:t>
            </a:fld>
            <a:endParaRPr lang="en-US" dirty="0"/>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5EE9B2D-661C-084D-B4C4-4359B43E4684}" type="slidenum">
              <a:rPr lang="en-US" smtClean="0"/>
              <a:t>‹#›</a:t>
            </a:fld>
            <a:endParaRPr lang="en-US" dirty="0"/>
          </a:p>
        </p:txBody>
      </p:sp>
    </p:spTree>
    <p:extLst>
      <p:ext uri="{BB962C8B-B14F-4D97-AF65-F5344CB8AC3E}">
        <p14:creationId xmlns:p14="http://schemas.microsoft.com/office/powerpoint/2010/main" val="825905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E9B2D-661C-084D-B4C4-4359B43E4684}" type="slidenum">
              <a:rPr lang="en-US" smtClean="0"/>
              <a:t>2</a:t>
            </a:fld>
            <a:endParaRPr lang="en-US" dirty="0"/>
          </a:p>
        </p:txBody>
      </p:sp>
    </p:spTree>
    <p:extLst>
      <p:ext uri="{BB962C8B-B14F-4D97-AF65-F5344CB8AC3E}">
        <p14:creationId xmlns:p14="http://schemas.microsoft.com/office/powerpoint/2010/main" val="9582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E9B2D-661C-084D-B4C4-4359B43E4684}" type="slidenum">
              <a:rPr lang="en-US" smtClean="0"/>
              <a:t>3</a:t>
            </a:fld>
            <a:endParaRPr lang="en-US" dirty="0"/>
          </a:p>
        </p:txBody>
      </p:sp>
    </p:spTree>
    <p:extLst>
      <p:ext uri="{BB962C8B-B14F-4D97-AF65-F5344CB8AC3E}">
        <p14:creationId xmlns:p14="http://schemas.microsoft.com/office/powerpoint/2010/main" val="149186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2A7166-4A49-F441-AA98-7B945927618D}" type="datetimeFigureOut">
              <a:rPr lang="en-US" smtClean="0"/>
              <a:t>8/20/2018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47E32C-A60C-6C43-8E55-D0B09919ACAF}" type="slidenum">
              <a:rPr lang="en-US" smtClean="0"/>
              <a:t>‹#›</a:t>
            </a:fld>
            <a:endParaRPr lang="en-US" dirty="0"/>
          </a:p>
        </p:txBody>
      </p:sp>
    </p:spTree>
    <p:extLst>
      <p:ext uri="{BB962C8B-B14F-4D97-AF65-F5344CB8AC3E}">
        <p14:creationId xmlns:p14="http://schemas.microsoft.com/office/powerpoint/2010/main" val="18257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2A7166-4A49-F441-AA98-7B945927618D}" type="datetimeFigureOut">
              <a:rPr lang="en-US" smtClean="0"/>
              <a:t>8/20/2018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47E32C-A60C-6C43-8E55-D0B09919ACAF}" type="slidenum">
              <a:rPr lang="en-US" smtClean="0"/>
              <a:t>‹#›</a:t>
            </a:fld>
            <a:endParaRPr lang="en-US" dirty="0"/>
          </a:p>
        </p:txBody>
      </p:sp>
    </p:spTree>
    <p:extLst>
      <p:ext uri="{BB962C8B-B14F-4D97-AF65-F5344CB8AC3E}">
        <p14:creationId xmlns:p14="http://schemas.microsoft.com/office/powerpoint/2010/main" val="1030033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2A7166-4A49-F441-AA98-7B945927618D}" type="datetimeFigureOut">
              <a:rPr lang="en-US" smtClean="0"/>
              <a:t>8/20/2018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47E32C-A60C-6C43-8E55-D0B09919ACAF}" type="slidenum">
              <a:rPr lang="en-US" smtClean="0"/>
              <a:t>‹#›</a:t>
            </a:fld>
            <a:endParaRPr lang="en-US" dirty="0"/>
          </a:p>
        </p:txBody>
      </p:sp>
    </p:spTree>
    <p:extLst>
      <p:ext uri="{BB962C8B-B14F-4D97-AF65-F5344CB8AC3E}">
        <p14:creationId xmlns:p14="http://schemas.microsoft.com/office/powerpoint/2010/main" val="90053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2A7166-4A49-F441-AA98-7B945927618D}" type="datetimeFigureOut">
              <a:rPr lang="en-US" smtClean="0"/>
              <a:t>8/20/2018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47E32C-A60C-6C43-8E55-D0B09919ACAF}" type="slidenum">
              <a:rPr lang="en-US" smtClean="0"/>
              <a:t>‹#›</a:t>
            </a:fld>
            <a:endParaRPr lang="en-US" dirty="0"/>
          </a:p>
        </p:txBody>
      </p:sp>
    </p:spTree>
    <p:extLst>
      <p:ext uri="{BB962C8B-B14F-4D97-AF65-F5344CB8AC3E}">
        <p14:creationId xmlns:p14="http://schemas.microsoft.com/office/powerpoint/2010/main" val="192984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2A7166-4A49-F441-AA98-7B945927618D}" type="datetimeFigureOut">
              <a:rPr lang="en-US" smtClean="0"/>
              <a:t>8/20/2018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47E32C-A60C-6C43-8E55-D0B09919ACAF}" type="slidenum">
              <a:rPr lang="en-US" smtClean="0"/>
              <a:t>‹#›</a:t>
            </a:fld>
            <a:endParaRPr lang="en-US" dirty="0"/>
          </a:p>
        </p:txBody>
      </p:sp>
    </p:spTree>
    <p:extLst>
      <p:ext uri="{BB962C8B-B14F-4D97-AF65-F5344CB8AC3E}">
        <p14:creationId xmlns:p14="http://schemas.microsoft.com/office/powerpoint/2010/main" val="1503882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2A7166-4A49-F441-AA98-7B945927618D}" type="datetimeFigureOut">
              <a:rPr lang="en-US" smtClean="0"/>
              <a:t>8/20/2018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47E32C-A60C-6C43-8E55-D0B09919ACAF}" type="slidenum">
              <a:rPr lang="en-US" smtClean="0"/>
              <a:t>‹#›</a:t>
            </a:fld>
            <a:endParaRPr lang="en-US" dirty="0"/>
          </a:p>
        </p:txBody>
      </p:sp>
    </p:spTree>
    <p:extLst>
      <p:ext uri="{BB962C8B-B14F-4D97-AF65-F5344CB8AC3E}">
        <p14:creationId xmlns:p14="http://schemas.microsoft.com/office/powerpoint/2010/main" val="2017934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2A7166-4A49-F441-AA98-7B945927618D}" type="datetimeFigureOut">
              <a:rPr lang="en-US" smtClean="0"/>
              <a:t>8/20/2018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47E32C-A60C-6C43-8E55-D0B09919ACAF}" type="slidenum">
              <a:rPr lang="en-US" smtClean="0"/>
              <a:t>‹#›</a:t>
            </a:fld>
            <a:endParaRPr lang="en-US" dirty="0"/>
          </a:p>
        </p:txBody>
      </p:sp>
    </p:spTree>
    <p:extLst>
      <p:ext uri="{BB962C8B-B14F-4D97-AF65-F5344CB8AC3E}">
        <p14:creationId xmlns:p14="http://schemas.microsoft.com/office/powerpoint/2010/main" val="21208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2A7166-4A49-F441-AA98-7B945927618D}" type="datetimeFigureOut">
              <a:rPr lang="en-US" smtClean="0"/>
              <a:t>8/20/2018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47E32C-A60C-6C43-8E55-D0B09919ACAF}" type="slidenum">
              <a:rPr lang="en-US" smtClean="0"/>
              <a:t>‹#›</a:t>
            </a:fld>
            <a:endParaRPr lang="en-US" dirty="0"/>
          </a:p>
        </p:txBody>
      </p:sp>
    </p:spTree>
    <p:extLst>
      <p:ext uri="{BB962C8B-B14F-4D97-AF65-F5344CB8AC3E}">
        <p14:creationId xmlns:p14="http://schemas.microsoft.com/office/powerpoint/2010/main" val="190848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A7166-4A49-F441-AA98-7B945927618D}" type="datetimeFigureOut">
              <a:rPr lang="en-US" smtClean="0"/>
              <a:t>8/20/2018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347E32C-A60C-6C43-8E55-D0B09919ACAF}" type="slidenum">
              <a:rPr lang="en-US" smtClean="0"/>
              <a:t>‹#›</a:t>
            </a:fld>
            <a:endParaRPr lang="en-US" dirty="0"/>
          </a:p>
        </p:txBody>
      </p:sp>
    </p:spTree>
    <p:extLst>
      <p:ext uri="{BB962C8B-B14F-4D97-AF65-F5344CB8AC3E}">
        <p14:creationId xmlns:p14="http://schemas.microsoft.com/office/powerpoint/2010/main" val="1113610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A7166-4A49-F441-AA98-7B945927618D}" type="datetimeFigureOut">
              <a:rPr lang="en-US" smtClean="0"/>
              <a:t>8/20/2018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47E32C-A60C-6C43-8E55-D0B09919ACAF}" type="slidenum">
              <a:rPr lang="en-US" smtClean="0"/>
              <a:t>‹#›</a:t>
            </a:fld>
            <a:endParaRPr lang="en-US" dirty="0"/>
          </a:p>
        </p:txBody>
      </p:sp>
    </p:spTree>
    <p:extLst>
      <p:ext uri="{BB962C8B-B14F-4D97-AF65-F5344CB8AC3E}">
        <p14:creationId xmlns:p14="http://schemas.microsoft.com/office/powerpoint/2010/main" val="112592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A7166-4A49-F441-AA98-7B945927618D}" type="datetimeFigureOut">
              <a:rPr lang="en-US" smtClean="0"/>
              <a:t>8/20/2018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47E32C-A60C-6C43-8E55-D0B09919ACAF}" type="slidenum">
              <a:rPr lang="en-US" smtClean="0"/>
              <a:t>‹#›</a:t>
            </a:fld>
            <a:endParaRPr lang="en-US" dirty="0"/>
          </a:p>
        </p:txBody>
      </p:sp>
    </p:spTree>
    <p:extLst>
      <p:ext uri="{BB962C8B-B14F-4D97-AF65-F5344CB8AC3E}">
        <p14:creationId xmlns:p14="http://schemas.microsoft.com/office/powerpoint/2010/main" val="194464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392A7166-4A49-F441-AA98-7B945927618D}" type="datetimeFigureOut">
              <a:rPr lang="en-US" smtClean="0"/>
              <a:t>8/20/2018</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347E32C-A60C-6C43-8E55-D0B09919ACAF}" type="slidenum">
              <a:rPr lang="en-US" smtClean="0"/>
              <a:t>‹#›</a:t>
            </a:fld>
            <a:endParaRPr lang="en-US" dirty="0"/>
          </a:p>
        </p:txBody>
      </p:sp>
    </p:spTree>
    <p:extLst>
      <p:ext uri="{BB962C8B-B14F-4D97-AF65-F5344CB8AC3E}">
        <p14:creationId xmlns:p14="http://schemas.microsoft.com/office/powerpoint/2010/main" val="16628508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769" y="285750"/>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p:cNvGrpSpPr/>
          <p:nvPr/>
        </p:nvGrpSpPr>
        <p:grpSpPr>
          <a:xfrm>
            <a:off x="3532165" y="290419"/>
            <a:ext cx="2680858" cy="2713555"/>
            <a:chOff x="3225431" y="357632"/>
            <a:chExt cx="3150393" cy="2713555"/>
          </a:xfrm>
        </p:grpSpPr>
        <p:sp>
          <p:nvSpPr>
            <p:cNvPr id="24" name="TextBox 23"/>
            <p:cNvSpPr txBox="1"/>
            <p:nvPr/>
          </p:nvSpPr>
          <p:spPr>
            <a:xfrm>
              <a:off x="3553758" y="357632"/>
              <a:ext cx="2728912" cy="369332"/>
            </a:xfrm>
            <a:prstGeom prst="rect">
              <a:avLst/>
            </a:prstGeom>
            <a:noFill/>
          </p:spPr>
          <p:txBody>
            <a:bodyPr wrap="square" rtlCol="0">
              <a:spAutoFit/>
            </a:bodyPr>
            <a:lstStyle/>
            <a:p>
              <a:r>
                <a:rPr lang="en-US" b="1" dirty="0">
                  <a:latin typeface="Soho Std" charset="0"/>
                  <a:ea typeface="Soho Std" charset="0"/>
                  <a:cs typeface="Soho Std" charset="0"/>
                </a:rPr>
                <a:t>Pompeii </a:t>
              </a:r>
              <a:r>
                <a:rPr lang="en-US" b="1" dirty="0" smtClean="0">
                  <a:latin typeface="Soho Std" charset="0"/>
                  <a:ea typeface="Soho Std" charset="0"/>
                  <a:cs typeface="Soho Std" charset="0"/>
                </a:rPr>
                <a:t>worm</a:t>
              </a:r>
              <a:endParaRPr lang="en-US" b="1" dirty="0">
                <a:latin typeface="Soho Std" charset="0"/>
                <a:ea typeface="Soho Std" charset="0"/>
                <a:cs typeface="Soho Std" charset="0"/>
              </a:endParaRPr>
            </a:p>
          </p:txBody>
        </p:sp>
        <p:sp>
          <p:nvSpPr>
            <p:cNvPr id="25" name="TextBox 24"/>
            <p:cNvSpPr txBox="1"/>
            <p:nvPr/>
          </p:nvSpPr>
          <p:spPr>
            <a:xfrm>
              <a:off x="3225431" y="1887350"/>
              <a:ext cx="3047461" cy="1015663"/>
            </a:xfrm>
            <a:prstGeom prst="rect">
              <a:avLst/>
            </a:prstGeom>
            <a:noFill/>
          </p:spPr>
          <p:txBody>
            <a:bodyPr wrap="square" rtlCol="0">
              <a:spAutoFit/>
            </a:bodyPr>
            <a:lstStyle/>
            <a:p>
              <a:r>
                <a:rPr lang="en-US" sz="1200" b="1" dirty="0" smtClean="0"/>
                <a:t>Predators</a:t>
              </a:r>
              <a:r>
                <a:rPr lang="en-US" sz="1200" dirty="0" smtClean="0"/>
                <a:t>: Many species found at hydrothermal vents can feed on worms </a:t>
              </a:r>
            </a:p>
            <a:p>
              <a:r>
                <a:rPr lang="en-US" sz="1200" b="1" dirty="0" smtClean="0"/>
                <a:t>Key</a:t>
              </a:r>
              <a:r>
                <a:rPr lang="en-US" sz="1200" dirty="0" smtClean="0"/>
                <a:t> </a:t>
              </a:r>
              <a:r>
                <a:rPr lang="en-US" sz="1200" b="1" dirty="0" smtClean="0"/>
                <a:t>Information</a:t>
              </a:r>
              <a:r>
                <a:rPr lang="en-US" sz="1200" dirty="0" smtClean="0"/>
                <a:t>: Feeds on </a:t>
              </a:r>
              <a:r>
                <a:rPr lang="en-US" sz="1200" dirty="0" smtClean="0"/>
                <a:t>the </a:t>
              </a:r>
              <a:r>
                <a:rPr lang="en-US" sz="1200" dirty="0" smtClean="0"/>
                <a:t>bacteria living on its back</a:t>
              </a:r>
              <a:endParaRPr lang="en-US" sz="1200" dirty="0"/>
            </a:p>
          </p:txBody>
        </p:sp>
        <p:sp>
          <p:nvSpPr>
            <p:cNvPr id="26" name="TextBox 25"/>
            <p:cNvSpPr txBox="1"/>
            <p:nvPr/>
          </p:nvSpPr>
          <p:spPr>
            <a:xfrm>
              <a:off x="3225431" y="2886521"/>
              <a:ext cx="3150393"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Wikipedia</a:t>
              </a:r>
              <a:endParaRPr lang="en-US" sz="600" i="1" dirty="0">
                <a:latin typeface="Leitura Sans Italic 1" charset="0"/>
                <a:ea typeface="Leitura Sans Italic 1" charset="0"/>
                <a:cs typeface="Leitura Sans Italic 1" charset="0"/>
              </a:endParaRPr>
            </a:p>
          </p:txBody>
        </p:sp>
      </p:grpSp>
      <p:grpSp>
        <p:nvGrpSpPr>
          <p:cNvPr id="12" name="Group 11"/>
          <p:cNvGrpSpPr/>
          <p:nvPr/>
        </p:nvGrpSpPr>
        <p:grpSpPr>
          <a:xfrm>
            <a:off x="482781" y="229556"/>
            <a:ext cx="2924394" cy="2755752"/>
            <a:chOff x="418835" y="244534"/>
            <a:chExt cx="2924394" cy="2755752"/>
          </a:xfrm>
        </p:grpSpPr>
        <p:grpSp>
          <p:nvGrpSpPr>
            <p:cNvPr id="11" name="Group 10"/>
            <p:cNvGrpSpPr/>
            <p:nvPr/>
          </p:nvGrpSpPr>
          <p:grpSpPr>
            <a:xfrm>
              <a:off x="418835" y="244534"/>
              <a:ext cx="2924394" cy="2755752"/>
              <a:chOff x="3042731" y="351427"/>
              <a:chExt cx="3436583" cy="2558476"/>
            </a:xfrm>
          </p:grpSpPr>
          <p:sp>
            <p:nvSpPr>
              <p:cNvPr id="7" name="TextBox 6"/>
              <p:cNvSpPr txBox="1"/>
              <p:nvPr/>
            </p:nvSpPr>
            <p:spPr>
              <a:xfrm>
                <a:off x="3293602" y="351427"/>
                <a:ext cx="2728912" cy="342893"/>
              </a:xfrm>
              <a:prstGeom prst="rect">
                <a:avLst/>
              </a:prstGeom>
              <a:noFill/>
            </p:spPr>
            <p:txBody>
              <a:bodyPr wrap="square" rtlCol="0">
                <a:spAutoFit/>
              </a:bodyPr>
              <a:lstStyle/>
              <a:p>
                <a:pPr algn="ctr"/>
                <a:r>
                  <a:rPr lang="en-US" b="1" dirty="0" smtClean="0">
                    <a:latin typeface="Soho Std" charset="0"/>
                    <a:ea typeface="Soho Std" charset="0"/>
                    <a:cs typeface="Soho Std" charset="0"/>
                  </a:rPr>
                  <a:t>Vent Tubeworm</a:t>
                </a:r>
              </a:p>
            </p:txBody>
          </p:sp>
          <p:sp>
            <p:nvSpPr>
              <p:cNvPr id="8" name="TextBox 7"/>
              <p:cNvSpPr txBox="1"/>
              <p:nvPr/>
            </p:nvSpPr>
            <p:spPr>
              <a:xfrm>
                <a:off x="3056740" y="1511298"/>
                <a:ext cx="3422574" cy="1114401"/>
              </a:xfrm>
              <a:prstGeom prst="rect">
                <a:avLst/>
              </a:prstGeom>
              <a:noFill/>
            </p:spPr>
            <p:txBody>
              <a:bodyPr wrap="square" rtlCol="0">
                <a:spAutoFit/>
              </a:bodyPr>
              <a:lstStyle/>
              <a:p>
                <a:endParaRPr lang="en-US" sz="1200" dirty="0" smtClean="0"/>
              </a:p>
              <a:p>
                <a:r>
                  <a:rPr lang="en-US" sz="1200" b="1" dirty="0" smtClean="0"/>
                  <a:t>Predators</a:t>
                </a:r>
                <a:r>
                  <a:rPr lang="en-US" sz="1200" dirty="0" smtClean="0"/>
                  <a:t>: Crabs</a:t>
                </a:r>
                <a:r>
                  <a:rPr lang="en-US" sz="1200" dirty="0"/>
                  <a:t>, </a:t>
                </a:r>
                <a:r>
                  <a:rPr lang="en-US" sz="1200" dirty="0" smtClean="0"/>
                  <a:t>shrimp</a:t>
                </a:r>
                <a:r>
                  <a:rPr lang="en-US" sz="1200" dirty="0"/>
                  <a:t>, </a:t>
                </a:r>
                <a:r>
                  <a:rPr lang="en-US" sz="1200" dirty="0" smtClean="0"/>
                  <a:t>mussels</a:t>
                </a:r>
                <a:r>
                  <a:rPr lang="en-US" sz="1200" dirty="0"/>
                  <a:t>, and </a:t>
                </a:r>
                <a:r>
                  <a:rPr lang="en-US" sz="1200" dirty="0" smtClean="0"/>
                  <a:t>clams</a:t>
                </a:r>
              </a:p>
              <a:p>
                <a:r>
                  <a:rPr lang="en-US" sz="1200" b="1" dirty="0" smtClean="0"/>
                  <a:t>Key</a:t>
                </a:r>
                <a:r>
                  <a:rPr lang="en-US" sz="1200" dirty="0" smtClean="0"/>
                  <a:t> </a:t>
                </a:r>
                <a:r>
                  <a:rPr lang="en-US" sz="1200" b="1" dirty="0" smtClean="0"/>
                  <a:t>Information</a:t>
                </a:r>
                <a:r>
                  <a:rPr lang="en-US" sz="1200" dirty="0" smtClean="0"/>
                  <a:t>: Has a </a:t>
                </a:r>
                <a:r>
                  <a:rPr lang="en-US" sz="1200" dirty="0"/>
                  <a:t>symbiotic </a:t>
                </a:r>
                <a:r>
                  <a:rPr lang="en-US" sz="1200" dirty="0" smtClean="0"/>
                  <a:t>relationships </a:t>
                </a:r>
                <a:r>
                  <a:rPr lang="en-US" sz="1200" dirty="0"/>
                  <a:t>with the billions of bacteria that live inside of </a:t>
                </a:r>
                <a:r>
                  <a:rPr lang="en-US" sz="1200" dirty="0" smtClean="0"/>
                  <a:t>them</a:t>
                </a:r>
                <a:endParaRPr lang="en-US" sz="1200" dirty="0" smtClean="0"/>
              </a:p>
            </p:txBody>
          </p:sp>
          <p:sp>
            <p:nvSpPr>
              <p:cNvPr id="9" name="TextBox 8"/>
              <p:cNvSpPr txBox="1"/>
              <p:nvPr/>
            </p:nvSpPr>
            <p:spPr>
              <a:xfrm>
                <a:off x="3042731" y="2738457"/>
                <a:ext cx="3150394"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Interactive Oceans</a:t>
                </a:r>
                <a:endParaRPr lang="en-US" sz="600" i="1" dirty="0">
                  <a:latin typeface="Leitura Sans Italic 1" charset="0"/>
                  <a:ea typeface="Leitura Sans Italic 1" charset="0"/>
                  <a:cs typeface="Leitura Sans Italic 1" charset="0"/>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219" y="584742"/>
              <a:ext cx="1865273" cy="1049882"/>
            </a:xfrm>
            <a:prstGeom prst="rect">
              <a:avLst/>
            </a:prstGeom>
          </p:spPr>
        </p:pic>
      </p:grpSp>
      <p:grpSp>
        <p:nvGrpSpPr>
          <p:cNvPr id="16" name="Group 15"/>
          <p:cNvGrpSpPr/>
          <p:nvPr/>
        </p:nvGrpSpPr>
        <p:grpSpPr>
          <a:xfrm>
            <a:off x="3536591" y="285750"/>
            <a:ext cx="2713831" cy="2715768"/>
            <a:chOff x="3536591" y="285750"/>
            <a:chExt cx="2713831" cy="2715768"/>
          </a:xfrm>
        </p:grpSpPr>
        <p:sp>
          <p:nvSpPr>
            <p:cNvPr id="27" name="Rectangle 26"/>
            <p:cNvSpPr/>
            <p:nvPr/>
          </p:nvSpPr>
          <p:spPr>
            <a:xfrm>
              <a:off x="3536591" y="285750"/>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483" y="643798"/>
              <a:ext cx="1291649" cy="1171291"/>
            </a:xfrm>
            <a:prstGeom prst="rect">
              <a:avLst/>
            </a:prstGeom>
          </p:spPr>
        </p:pic>
      </p:grpSp>
      <p:grpSp>
        <p:nvGrpSpPr>
          <p:cNvPr id="29" name="Group 28"/>
          <p:cNvGrpSpPr/>
          <p:nvPr/>
        </p:nvGrpSpPr>
        <p:grpSpPr>
          <a:xfrm>
            <a:off x="452703" y="3278517"/>
            <a:ext cx="2760699" cy="2642787"/>
            <a:chOff x="3062630" y="165471"/>
            <a:chExt cx="3244218" cy="2453596"/>
          </a:xfrm>
        </p:grpSpPr>
        <p:sp>
          <p:nvSpPr>
            <p:cNvPr id="31" name="TextBox 30"/>
            <p:cNvSpPr txBox="1"/>
            <p:nvPr/>
          </p:nvSpPr>
          <p:spPr>
            <a:xfrm>
              <a:off x="3577936" y="165471"/>
              <a:ext cx="2728912" cy="342893"/>
            </a:xfrm>
            <a:prstGeom prst="rect">
              <a:avLst/>
            </a:prstGeom>
            <a:noFill/>
          </p:spPr>
          <p:txBody>
            <a:bodyPr wrap="square" rtlCol="0">
              <a:spAutoFit/>
            </a:bodyPr>
            <a:lstStyle/>
            <a:p>
              <a:r>
                <a:rPr lang="en-US" b="1" dirty="0" smtClean="0">
                  <a:latin typeface="Soho Std" charset="0"/>
                  <a:ea typeface="Soho Std" charset="0"/>
                  <a:cs typeface="Soho Std" charset="0"/>
                </a:rPr>
                <a:t>Vent Bacteria</a:t>
              </a:r>
            </a:p>
          </p:txBody>
        </p:sp>
        <p:sp>
          <p:nvSpPr>
            <p:cNvPr id="32" name="TextBox 31"/>
            <p:cNvSpPr txBox="1"/>
            <p:nvPr/>
          </p:nvSpPr>
          <p:spPr>
            <a:xfrm>
              <a:off x="3097976" y="1327751"/>
              <a:ext cx="3075246" cy="771508"/>
            </a:xfrm>
            <a:prstGeom prst="rect">
              <a:avLst/>
            </a:prstGeom>
            <a:noFill/>
          </p:spPr>
          <p:txBody>
            <a:bodyPr wrap="square" rtlCol="0">
              <a:spAutoFit/>
            </a:bodyPr>
            <a:lstStyle/>
            <a:p>
              <a:r>
                <a:rPr lang="en-US" sz="1200" dirty="0" smtClean="0"/>
                <a:t>These bacteria use a process called </a:t>
              </a:r>
              <a:r>
                <a:rPr lang="en-US" sz="1200" b="1" dirty="0"/>
                <a:t>chemosynthesis</a:t>
              </a:r>
              <a:r>
                <a:rPr lang="en-US" sz="1200" dirty="0"/>
                <a:t> to </a:t>
              </a:r>
              <a:r>
                <a:rPr lang="en-US" sz="1200" dirty="0" smtClean="0"/>
                <a:t>produce sugar </a:t>
              </a:r>
              <a:r>
                <a:rPr lang="en-US" sz="1200" dirty="0"/>
                <a:t>from </a:t>
              </a:r>
              <a:r>
                <a:rPr lang="en-US" sz="1200" dirty="0" smtClean="0"/>
                <a:t>the chemicals spewed out by hydrothermal vents</a:t>
              </a:r>
              <a:r>
                <a:rPr lang="en-US" sz="1200" dirty="0" smtClean="0"/>
                <a:t>.</a:t>
              </a:r>
              <a:endParaRPr lang="en-US" sz="1200" dirty="0"/>
            </a:p>
          </p:txBody>
        </p:sp>
        <p:sp>
          <p:nvSpPr>
            <p:cNvPr id="33" name="TextBox 32"/>
            <p:cNvSpPr txBox="1"/>
            <p:nvPr/>
          </p:nvSpPr>
          <p:spPr>
            <a:xfrm>
              <a:off x="3062630" y="2447621"/>
              <a:ext cx="3150393"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Interactive Oceans</a:t>
              </a:r>
              <a:endParaRPr lang="en-US" sz="600" i="1" dirty="0">
                <a:latin typeface="Leitura Sans Italic 1" charset="0"/>
                <a:ea typeface="Leitura Sans Italic 1" charset="0"/>
                <a:cs typeface="Leitura Sans Italic 1" charset="0"/>
              </a:endParaRPr>
            </a:p>
          </p:txBody>
        </p:sp>
      </p:grpSp>
      <p:sp>
        <p:nvSpPr>
          <p:cNvPr id="35" name="Rectangle 34"/>
          <p:cNvSpPr/>
          <p:nvPr/>
        </p:nvSpPr>
        <p:spPr>
          <a:xfrm>
            <a:off x="3545276" y="3223692"/>
            <a:ext cx="2713831" cy="27157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p:cNvGrpSpPr/>
          <p:nvPr/>
        </p:nvGrpSpPr>
        <p:grpSpPr>
          <a:xfrm>
            <a:off x="439692" y="6253911"/>
            <a:ext cx="2773711" cy="2686485"/>
            <a:chOff x="3077192" y="436059"/>
            <a:chExt cx="3259507" cy="2494169"/>
          </a:xfrm>
        </p:grpSpPr>
        <p:sp>
          <p:nvSpPr>
            <p:cNvPr id="40" name="TextBox 39"/>
            <p:cNvSpPr txBox="1"/>
            <p:nvPr/>
          </p:nvSpPr>
          <p:spPr>
            <a:xfrm>
              <a:off x="3220183" y="436059"/>
              <a:ext cx="3116516" cy="314318"/>
            </a:xfrm>
            <a:prstGeom prst="rect">
              <a:avLst/>
            </a:prstGeom>
            <a:noFill/>
          </p:spPr>
          <p:txBody>
            <a:bodyPr wrap="square" rtlCol="0">
              <a:spAutoFit/>
            </a:bodyPr>
            <a:lstStyle/>
            <a:p>
              <a:pPr algn="ctr"/>
              <a:r>
                <a:rPr lang="en-US" sz="1600" b="1" dirty="0">
                  <a:latin typeface="Soho Std" charset="0"/>
                  <a:ea typeface="Soho Std" charset="0"/>
                  <a:cs typeface="Soho Std" charset="0"/>
                </a:rPr>
                <a:t>Blind </a:t>
              </a:r>
              <a:r>
                <a:rPr lang="en-US" sz="1600" b="1" dirty="0" smtClean="0">
                  <a:latin typeface="Soho Std" charset="0"/>
                  <a:ea typeface="Soho Std" charset="0"/>
                  <a:cs typeface="Soho Std" charset="0"/>
                </a:rPr>
                <a:t>Brachyuran Crab</a:t>
              </a:r>
              <a:endParaRPr lang="en-US" sz="1600" b="1" dirty="0">
                <a:latin typeface="Soho Std" charset="0"/>
                <a:ea typeface="Soho Std" charset="0"/>
                <a:cs typeface="Soho Std" charset="0"/>
              </a:endParaRPr>
            </a:p>
          </p:txBody>
        </p:sp>
        <p:sp>
          <p:nvSpPr>
            <p:cNvPr id="41" name="TextBox 40"/>
            <p:cNvSpPr txBox="1"/>
            <p:nvPr/>
          </p:nvSpPr>
          <p:spPr>
            <a:xfrm>
              <a:off x="3181338" y="1899760"/>
              <a:ext cx="3075246" cy="942955"/>
            </a:xfrm>
            <a:prstGeom prst="rect">
              <a:avLst/>
            </a:prstGeom>
            <a:noFill/>
          </p:spPr>
          <p:txBody>
            <a:bodyPr wrap="square" rtlCol="0">
              <a:spAutoFit/>
            </a:bodyPr>
            <a:lstStyle/>
            <a:p>
              <a:r>
                <a:rPr lang="en-US" sz="1200" b="1" dirty="0" smtClean="0"/>
                <a:t>Predators</a:t>
              </a:r>
              <a:r>
                <a:rPr lang="en-US" sz="1200" dirty="0" smtClean="0"/>
                <a:t>: Squids, octopus, crabs, lobsters, large fish</a:t>
              </a:r>
            </a:p>
            <a:p>
              <a:r>
                <a:rPr lang="en-US" sz="1200" b="1" dirty="0" smtClean="0"/>
                <a:t>Key Information: </a:t>
              </a:r>
              <a:r>
                <a:rPr lang="en-US" sz="1200" dirty="0" smtClean="0"/>
                <a:t>They </a:t>
              </a:r>
              <a:r>
                <a:rPr lang="en-US" sz="1200" dirty="0"/>
                <a:t>eat bacteria, shrimp, </a:t>
              </a:r>
              <a:r>
                <a:rPr lang="en-US" sz="1200" dirty="0" smtClean="0"/>
                <a:t>mussels, clams</a:t>
              </a:r>
              <a:r>
                <a:rPr lang="en-US" sz="1200" dirty="0"/>
                <a:t>, tubeworms, and even each </a:t>
              </a:r>
              <a:r>
                <a:rPr lang="en-US" sz="1200" dirty="0" smtClean="0"/>
                <a:t>other</a:t>
              </a:r>
              <a:endParaRPr lang="en-US" sz="1200" dirty="0"/>
            </a:p>
          </p:txBody>
        </p:sp>
        <p:sp>
          <p:nvSpPr>
            <p:cNvPr id="42" name="TextBox 41"/>
            <p:cNvSpPr txBox="1"/>
            <p:nvPr/>
          </p:nvSpPr>
          <p:spPr>
            <a:xfrm>
              <a:off x="3077192" y="2758782"/>
              <a:ext cx="3150392"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Discovery Zone Blue Planet</a:t>
              </a:r>
              <a:endParaRPr lang="en-US" sz="600" i="1" dirty="0">
                <a:latin typeface="Leitura Sans Italic 1" charset="0"/>
                <a:ea typeface="Leitura Sans Italic 1" charset="0"/>
                <a:cs typeface="Leitura Sans Italic 1" charset="0"/>
              </a:endParaRPr>
            </a:p>
          </p:txBody>
        </p:sp>
      </p:grpSp>
      <p:sp>
        <p:nvSpPr>
          <p:cNvPr id="44" name="Rectangle 43"/>
          <p:cNvSpPr/>
          <p:nvPr/>
        </p:nvSpPr>
        <p:spPr>
          <a:xfrm>
            <a:off x="3570453" y="6195502"/>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469632" y="6195487"/>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461164" y="3223687"/>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3777688" y="6238522"/>
            <a:ext cx="2322195" cy="369332"/>
          </a:xfrm>
          <a:prstGeom prst="rect">
            <a:avLst/>
          </a:prstGeom>
          <a:noFill/>
        </p:spPr>
        <p:txBody>
          <a:bodyPr wrap="square" rtlCol="0">
            <a:spAutoFit/>
          </a:bodyPr>
          <a:lstStyle/>
          <a:p>
            <a:pPr algn="ctr"/>
            <a:r>
              <a:rPr lang="en-US" b="1" dirty="0" smtClean="0">
                <a:latin typeface="Soho Std" charset="0"/>
                <a:ea typeface="Soho Std" charset="0"/>
                <a:cs typeface="Soho Std" charset="0"/>
              </a:rPr>
              <a:t>Vent </a:t>
            </a:r>
            <a:r>
              <a:rPr lang="en-US" b="1" dirty="0">
                <a:latin typeface="Soho Std" charset="0"/>
                <a:ea typeface="Soho Std" charset="0"/>
                <a:cs typeface="Soho Std" charset="0"/>
              </a:rPr>
              <a:t>Amphipod</a:t>
            </a:r>
          </a:p>
        </p:txBody>
      </p:sp>
      <p:sp>
        <p:nvSpPr>
          <p:cNvPr id="55" name="TextBox 54"/>
          <p:cNvSpPr txBox="1"/>
          <p:nvPr/>
        </p:nvSpPr>
        <p:spPr>
          <a:xfrm>
            <a:off x="3619756" y="7746021"/>
            <a:ext cx="2593267" cy="830997"/>
          </a:xfrm>
          <a:prstGeom prst="rect">
            <a:avLst/>
          </a:prstGeom>
          <a:noFill/>
        </p:spPr>
        <p:txBody>
          <a:bodyPr wrap="square" rtlCol="0">
            <a:spAutoFit/>
          </a:bodyPr>
          <a:lstStyle/>
          <a:p>
            <a:r>
              <a:rPr lang="en-US" sz="1200" b="1" dirty="0" smtClean="0"/>
              <a:t>Predators</a:t>
            </a:r>
            <a:r>
              <a:rPr lang="en-US" sz="1200" dirty="0" smtClean="0"/>
              <a:t>: Many upper level carnivores will feed on Amphipods</a:t>
            </a:r>
          </a:p>
          <a:p>
            <a:r>
              <a:rPr lang="en-US" sz="1200" b="1" dirty="0" smtClean="0"/>
              <a:t>Key Information:  </a:t>
            </a:r>
            <a:r>
              <a:rPr lang="en-US" sz="1200" dirty="0"/>
              <a:t>F</a:t>
            </a:r>
            <a:r>
              <a:rPr lang="en-US" sz="1200" dirty="0" smtClean="0"/>
              <a:t>eed </a:t>
            </a:r>
            <a:r>
              <a:rPr lang="en-US" sz="1200" dirty="0" smtClean="0"/>
              <a:t>directly on bacterial </a:t>
            </a:r>
            <a:r>
              <a:rPr lang="en-US" sz="1200" dirty="0" smtClean="0"/>
              <a:t>mats</a:t>
            </a:r>
            <a:endParaRPr lang="en-US" sz="1200" dirty="0"/>
          </a:p>
        </p:txBody>
      </p:sp>
      <p:sp>
        <p:nvSpPr>
          <p:cNvPr id="56" name="TextBox 55"/>
          <p:cNvSpPr txBox="1"/>
          <p:nvPr/>
        </p:nvSpPr>
        <p:spPr>
          <a:xfrm>
            <a:off x="3598357" y="8693116"/>
            <a:ext cx="2680858"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Weebly</a:t>
            </a:r>
            <a:endParaRPr lang="en-US" sz="600" i="1" dirty="0">
              <a:latin typeface="Leitura Sans Italic 1" charset="0"/>
              <a:ea typeface="Leitura Sans Italic 1" charset="0"/>
              <a:cs typeface="Leitura Sans Italic 1" charset="0"/>
            </a:endParaRPr>
          </a:p>
        </p:txBody>
      </p:sp>
      <p:sp>
        <p:nvSpPr>
          <p:cNvPr id="57" name="TextBox 56"/>
          <p:cNvSpPr txBox="1"/>
          <p:nvPr/>
        </p:nvSpPr>
        <p:spPr>
          <a:xfrm>
            <a:off x="3717646" y="3257837"/>
            <a:ext cx="2510017" cy="369332"/>
          </a:xfrm>
          <a:prstGeom prst="rect">
            <a:avLst/>
          </a:prstGeom>
          <a:noFill/>
        </p:spPr>
        <p:txBody>
          <a:bodyPr wrap="square" rtlCol="0">
            <a:spAutoFit/>
          </a:bodyPr>
          <a:lstStyle/>
          <a:p>
            <a:r>
              <a:rPr lang="en-US" b="1" dirty="0" smtClean="0">
                <a:latin typeface="Soho Std" charset="0"/>
                <a:ea typeface="Soho Std" charset="0"/>
                <a:cs typeface="Soho Std" charset="0"/>
              </a:rPr>
              <a:t>Blind Vent Shrimp</a:t>
            </a:r>
          </a:p>
        </p:txBody>
      </p:sp>
      <p:sp>
        <p:nvSpPr>
          <p:cNvPr id="58" name="TextBox 57"/>
          <p:cNvSpPr txBox="1"/>
          <p:nvPr/>
        </p:nvSpPr>
        <p:spPr>
          <a:xfrm>
            <a:off x="3650552" y="4634281"/>
            <a:ext cx="2500282" cy="1015663"/>
          </a:xfrm>
          <a:prstGeom prst="rect">
            <a:avLst/>
          </a:prstGeom>
          <a:noFill/>
        </p:spPr>
        <p:txBody>
          <a:bodyPr wrap="square" rtlCol="0">
            <a:spAutoFit/>
          </a:bodyPr>
          <a:lstStyle/>
          <a:p>
            <a:r>
              <a:rPr lang="en-US" sz="1200" b="1" dirty="0" smtClean="0"/>
              <a:t>Predators</a:t>
            </a:r>
            <a:r>
              <a:rPr lang="en-US" sz="1200" dirty="0" smtClean="0"/>
              <a:t>:  Many of the crabs, lobsters, and other creatures can feed on the Blind Shrimp.</a:t>
            </a:r>
          </a:p>
          <a:p>
            <a:r>
              <a:rPr lang="en-US" sz="1200" b="1" dirty="0" smtClean="0"/>
              <a:t>Key Information: </a:t>
            </a:r>
            <a:r>
              <a:rPr lang="en-US" sz="1200" dirty="0" smtClean="0"/>
              <a:t>Feeds on </a:t>
            </a:r>
            <a:r>
              <a:rPr lang="en-US" sz="1200" dirty="0" smtClean="0"/>
              <a:t>the bacteria </a:t>
            </a:r>
            <a:r>
              <a:rPr lang="en-US" sz="1200" dirty="0"/>
              <a:t>that </a:t>
            </a:r>
            <a:r>
              <a:rPr lang="en-US" sz="1200" dirty="0" smtClean="0"/>
              <a:t>living on deep sea vents</a:t>
            </a:r>
            <a:endParaRPr lang="en-US" sz="1200" dirty="0"/>
          </a:p>
        </p:txBody>
      </p:sp>
      <p:sp>
        <p:nvSpPr>
          <p:cNvPr id="59" name="TextBox 58"/>
          <p:cNvSpPr txBox="1"/>
          <p:nvPr/>
        </p:nvSpPr>
        <p:spPr>
          <a:xfrm>
            <a:off x="3578249" y="5735268"/>
            <a:ext cx="2680858"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Live Science</a:t>
            </a:r>
            <a:endParaRPr lang="en-US" sz="600" i="1" dirty="0">
              <a:latin typeface="Leitura Sans Italic 1" charset="0"/>
              <a:ea typeface="Leitura Sans Italic 1" charset="0"/>
              <a:cs typeface="Leitura Sans Italic 1" charset="0"/>
            </a:endParaRPr>
          </a:p>
        </p:txBody>
      </p:sp>
      <p:pic>
        <p:nvPicPr>
          <p:cNvPr id="64" name="Picture 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250" y="3630271"/>
            <a:ext cx="1202342" cy="799819"/>
          </a:xfrm>
          <a:prstGeom prst="rect">
            <a:avLst/>
          </a:prstGeom>
        </p:spPr>
      </p:pic>
      <p:pic>
        <p:nvPicPr>
          <p:cNvPr id="6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9254" y="3612355"/>
            <a:ext cx="1272637" cy="83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0832" y="3662367"/>
            <a:ext cx="1515932" cy="886591"/>
          </a:xfrm>
          <a:prstGeom prst="rect">
            <a:avLst/>
          </a:prstGeom>
        </p:spPr>
      </p:pic>
      <p:pic>
        <p:nvPicPr>
          <p:cNvPr id="67" name="Picture 6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812" y="6597749"/>
            <a:ext cx="1740585" cy="1243275"/>
          </a:xfrm>
          <a:prstGeom prst="rect">
            <a:avLst/>
          </a:prstGeom>
        </p:spPr>
      </p:pic>
      <p:pic>
        <p:nvPicPr>
          <p:cNvPr id="68" name="Picture 6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6679" y="6627820"/>
            <a:ext cx="1704922" cy="1058789"/>
          </a:xfrm>
          <a:prstGeom prst="rect">
            <a:avLst/>
          </a:prstGeom>
        </p:spPr>
      </p:pic>
    </p:spTree>
    <p:extLst>
      <p:ext uri="{BB962C8B-B14F-4D97-AF65-F5344CB8AC3E}">
        <p14:creationId xmlns:p14="http://schemas.microsoft.com/office/powerpoint/2010/main" val="1079114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769" y="285750"/>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p:cNvGrpSpPr/>
          <p:nvPr/>
        </p:nvGrpSpPr>
        <p:grpSpPr>
          <a:xfrm>
            <a:off x="3545937" y="273315"/>
            <a:ext cx="2750678" cy="2718175"/>
            <a:chOff x="3241615" y="340528"/>
            <a:chExt cx="3232442" cy="2718175"/>
          </a:xfrm>
        </p:grpSpPr>
        <p:sp>
          <p:nvSpPr>
            <p:cNvPr id="24" name="TextBox 23"/>
            <p:cNvSpPr txBox="1"/>
            <p:nvPr/>
          </p:nvSpPr>
          <p:spPr>
            <a:xfrm>
              <a:off x="3745145" y="340528"/>
              <a:ext cx="2728912" cy="369332"/>
            </a:xfrm>
            <a:prstGeom prst="rect">
              <a:avLst/>
            </a:prstGeom>
            <a:noFill/>
          </p:spPr>
          <p:txBody>
            <a:bodyPr wrap="square" rtlCol="0">
              <a:spAutoFit/>
            </a:bodyPr>
            <a:lstStyle/>
            <a:p>
              <a:r>
                <a:rPr lang="en-US" b="1" dirty="0" smtClean="0">
                  <a:latin typeface="Soho Std" charset="0"/>
                  <a:ea typeface="Soho Std" charset="0"/>
                  <a:cs typeface="Soho Std" charset="0"/>
                </a:rPr>
                <a:t>Squat Lobster</a:t>
              </a:r>
              <a:endParaRPr lang="en-US" b="1" dirty="0">
                <a:latin typeface="Soho Std" charset="0"/>
                <a:ea typeface="Soho Std" charset="0"/>
                <a:cs typeface="Soho Std" charset="0"/>
              </a:endParaRPr>
            </a:p>
          </p:txBody>
        </p:sp>
        <p:sp>
          <p:nvSpPr>
            <p:cNvPr id="25" name="TextBox 24"/>
            <p:cNvSpPr txBox="1"/>
            <p:nvPr/>
          </p:nvSpPr>
          <p:spPr>
            <a:xfrm>
              <a:off x="3293082" y="1876402"/>
              <a:ext cx="3047461" cy="1015663"/>
            </a:xfrm>
            <a:prstGeom prst="rect">
              <a:avLst/>
            </a:prstGeom>
            <a:noFill/>
          </p:spPr>
          <p:txBody>
            <a:bodyPr wrap="square" rtlCol="0">
              <a:spAutoFit/>
            </a:bodyPr>
            <a:lstStyle/>
            <a:p>
              <a:r>
                <a:rPr lang="en-US" sz="1200" b="1" dirty="0" smtClean="0"/>
                <a:t>Predators</a:t>
              </a:r>
              <a:r>
                <a:rPr lang="en-US" sz="1200" dirty="0" smtClean="0"/>
                <a:t>:</a:t>
              </a:r>
              <a:r>
                <a:rPr lang="en-US" sz="1200" dirty="0" smtClean="0"/>
                <a:t> </a:t>
              </a:r>
              <a:r>
                <a:rPr lang="en-US" sz="1200" dirty="0"/>
                <a:t>L</a:t>
              </a:r>
              <a:r>
                <a:rPr lang="en-US" sz="1200" dirty="0" smtClean="0"/>
                <a:t>arge </a:t>
              </a:r>
              <a:r>
                <a:rPr lang="en-US" sz="1200" dirty="0" smtClean="0"/>
                <a:t>fish, </a:t>
              </a:r>
              <a:r>
                <a:rPr lang="en-US" sz="1200" dirty="0" smtClean="0"/>
                <a:t>octopus, </a:t>
              </a:r>
              <a:r>
                <a:rPr lang="en-US" sz="1200" dirty="0" smtClean="0"/>
                <a:t>blind crabs and squids. </a:t>
              </a:r>
              <a:endParaRPr lang="en-US" sz="1200" dirty="0" smtClean="0"/>
            </a:p>
            <a:p>
              <a:r>
                <a:rPr lang="en-US" sz="1200" b="1" dirty="0" smtClean="0"/>
                <a:t>Key information:  </a:t>
              </a:r>
              <a:r>
                <a:rPr lang="en-US" sz="1200" dirty="0" smtClean="0"/>
                <a:t>Feeds on a variety of smaller creatures, and will feed on dead and decaying matter</a:t>
              </a:r>
              <a:endParaRPr lang="en-US" sz="1200" dirty="0"/>
            </a:p>
          </p:txBody>
        </p:sp>
        <p:sp>
          <p:nvSpPr>
            <p:cNvPr id="26" name="TextBox 25"/>
            <p:cNvSpPr txBox="1"/>
            <p:nvPr/>
          </p:nvSpPr>
          <p:spPr>
            <a:xfrm>
              <a:off x="3241615" y="2874037"/>
              <a:ext cx="3150393"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Mother Nature Network</a:t>
              </a:r>
              <a:endParaRPr lang="en-US" sz="600" i="1" dirty="0">
                <a:latin typeface="Leitura Sans Italic 1" charset="0"/>
                <a:ea typeface="Leitura Sans Italic 1" charset="0"/>
                <a:cs typeface="Leitura Sans Italic 1" charset="0"/>
              </a:endParaRPr>
            </a:p>
          </p:txBody>
        </p:sp>
      </p:grpSp>
      <p:grpSp>
        <p:nvGrpSpPr>
          <p:cNvPr id="11" name="Group 10"/>
          <p:cNvGrpSpPr/>
          <p:nvPr/>
        </p:nvGrpSpPr>
        <p:grpSpPr>
          <a:xfrm>
            <a:off x="435769" y="285750"/>
            <a:ext cx="2916672" cy="2731475"/>
            <a:chOff x="3062630" y="389692"/>
            <a:chExt cx="3427512" cy="2535938"/>
          </a:xfrm>
        </p:grpSpPr>
        <p:sp>
          <p:nvSpPr>
            <p:cNvPr id="7" name="TextBox 6"/>
            <p:cNvSpPr txBox="1"/>
            <p:nvPr/>
          </p:nvSpPr>
          <p:spPr>
            <a:xfrm>
              <a:off x="3361121" y="389692"/>
              <a:ext cx="3129021" cy="600062"/>
            </a:xfrm>
            <a:prstGeom prst="rect">
              <a:avLst/>
            </a:prstGeom>
            <a:noFill/>
          </p:spPr>
          <p:txBody>
            <a:bodyPr wrap="square" rtlCol="0">
              <a:spAutoFit/>
            </a:bodyPr>
            <a:lstStyle/>
            <a:p>
              <a:r>
                <a:rPr lang="en-US" b="1" dirty="0" smtClean="0">
                  <a:latin typeface="Soho Std" charset="0"/>
                  <a:ea typeface="Soho Std" charset="0"/>
                  <a:cs typeface="Soho Std" charset="0"/>
                </a:rPr>
                <a:t>Dumbo Octopus</a:t>
              </a:r>
              <a:endParaRPr lang="en-US" b="1" dirty="0">
                <a:latin typeface="Soho Std" charset="0"/>
                <a:ea typeface="Soho Std" charset="0"/>
                <a:cs typeface="Soho Std" charset="0"/>
              </a:endParaRPr>
            </a:p>
            <a:p>
              <a:endParaRPr lang="en-US" b="1" dirty="0">
                <a:latin typeface="Soho Std" charset="0"/>
                <a:ea typeface="Soho Std" charset="0"/>
                <a:cs typeface="Soho Std" charset="0"/>
              </a:endParaRPr>
            </a:p>
          </p:txBody>
        </p:sp>
        <p:sp>
          <p:nvSpPr>
            <p:cNvPr id="8" name="TextBox 7"/>
            <p:cNvSpPr txBox="1"/>
            <p:nvPr/>
          </p:nvSpPr>
          <p:spPr>
            <a:xfrm>
              <a:off x="3082530" y="1726091"/>
              <a:ext cx="3075246" cy="1114402"/>
            </a:xfrm>
            <a:prstGeom prst="rect">
              <a:avLst/>
            </a:prstGeom>
            <a:noFill/>
          </p:spPr>
          <p:txBody>
            <a:bodyPr wrap="square" rtlCol="0">
              <a:spAutoFit/>
            </a:bodyPr>
            <a:lstStyle/>
            <a:p>
              <a:r>
                <a:rPr lang="en-US" sz="1200" b="1" dirty="0" smtClean="0"/>
                <a:t>Predators</a:t>
              </a:r>
              <a:r>
                <a:rPr lang="en-US" sz="1200" dirty="0" smtClean="0"/>
                <a:t>:  They do not have any natural predators commonly found at hydrothermal vents</a:t>
              </a:r>
            </a:p>
            <a:p>
              <a:r>
                <a:rPr lang="en-US" sz="1200" b="1" dirty="0" smtClean="0"/>
                <a:t>Key</a:t>
              </a:r>
              <a:r>
                <a:rPr lang="en-US" sz="1200" dirty="0" smtClean="0"/>
                <a:t> </a:t>
              </a:r>
              <a:r>
                <a:rPr lang="en-US" sz="1200" b="1" dirty="0" smtClean="0"/>
                <a:t>Information</a:t>
              </a:r>
              <a:r>
                <a:rPr lang="en-US" sz="1200" dirty="0" smtClean="0"/>
                <a:t>:  They hunt </a:t>
              </a:r>
              <a:r>
                <a:rPr lang="en-US" sz="1200" dirty="0"/>
                <a:t>small prey, </a:t>
              </a:r>
              <a:r>
                <a:rPr lang="en-US" sz="1200" dirty="0" smtClean="0"/>
                <a:t>like crustaceans</a:t>
              </a:r>
              <a:r>
                <a:rPr lang="en-US" sz="1200" dirty="0"/>
                <a:t>, </a:t>
              </a:r>
              <a:r>
                <a:rPr lang="en-US" sz="1200" dirty="0" smtClean="0"/>
                <a:t>clams, muscles, snails, </a:t>
              </a:r>
              <a:r>
                <a:rPr lang="en-US" sz="1200" dirty="0"/>
                <a:t>and </a:t>
              </a:r>
              <a:r>
                <a:rPr lang="en-US" sz="1200" dirty="0" smtClean="0"/>
                <a:t>worms</a:t>
              </a:r>
              <a:endParaRPr lang="en-US" sz="1200" dirty="0"/>
            </a:p>
          </p:txBody>
        </p:sp>
        <p:sp>
          <p:nvSpPr>
            <p:cNvPr id="9" name="TextBox 8"/>
            <p:cNvSpPr txBox="1"/>
            <p:nvPr/>
          </p:nvSpPr>
          <p:spPr>
            <a:xfrm>
              <a:off x="3062630" y="2754184"/>
              <a:ext cx="3150393"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NOVAE</a:t>
              </a:r>
              <a:endParaRPr lang="en-US" sz="600" i="1" dirty="0">
                <a:latin typeface="Leitura Sans Italic 1" charset="0"/>
                <a:ea typeface="Leitura Sans Italic 1" charset="0"/>
                <a:cs typeface="Leitura Sans Italic 1" charset="0"/>
              </a:endParaRPr>
            </a:p>
          </p:txBody>
        </p:sp>
      </p:grpSp>
      <p:sp>
        <p:nvSpPr>
          <p:cNvPr id="27" name="Rectangle 26"/>
          <p:cNvSpPr/>
          <p:nvPr/>
        </p:nvSpPr>
        <p:spPr>
          <a:xfrm>
            <a:off x="3536591" y="285750"/>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464597" y="3267921"/>
            <a:ext cx="2809217" cy="2658934"/>
            <a:chOff x="3076607" y="155632"/>
            <a:chExt cx="3301234" cy="2468588"/>
          </a:xfrm>
        </p:grpSpPr>
        <p:sp>
          <p:nvSpPr>
            <p:cNvPr id="31" name="TextBox 30"/>
            <p:cNvSpPr txBox="1"/>
            <p:nvPr/>
          </p:nvSpPr>
          <p:spPr>
            <a:xfrm>
              <a:off x="3307856" y="155632"/>
              <a:ext cx="2728913" cy="342893"/>
            </a:xfrm>
            <a:prstGeom prst="rect">
              <a:avLst/>
            </a:prstGeom>
            <a:noFill/>
          </p:spPr>
          <p:txBody>
            <a:bodyPr wrap="square" rtlCol="0">
              <a:spAutoFit/>
            </a:bodyPr>
            <a:lstStyle/>
            <a:p>
              <a:pPr algn="ctr"/>
              <a:r>
                <a:rPr lang="en-US" b="1" dirty="0" smtClean="0">
                  <a:latin typeface="Soho Std" charset="0"/>
                  <a:ea typeface="Soho Std" charset="0"/>
                  <a:cs typeface="Soho Std" charset="0"/>
                </a:rPr>
                <a:t>Vent Clams</a:t>
              </a:r>
            </a:p>
          </p:txBody>
        </p:sp>
        <p:sp>
          <p:nvSpPr>
            <p:cNvPr id="32" name="TextBox 31"/>
            <p:cNvSpPr txBox="1"/>
            <p:nvPr/>
          </p:nvSpPr>
          <p:spPr>
            <a:xfrm>
              <a:off x="3082524" y="1410589"/>
              <a:ext cx="3295317" cy="942954"/>
            </a:xfrm>
            <a:prstGeom prst="rect">
              <a:avLst/>
            </a:prstGeom>
            <a:noFill/>
          </p:spPr>
          <p:txBody>
            <a:bodyPr wrap="square" rtlCol="0">
              <a:spAutoFit/>
            </a:bodyPr>
            <a:lstStyle/>
            <a:p>
              <a:r>
                <a:rPr lang="en-US" sz="1200" b="1" dirty="0" smtClean="0"/>
                <a:t>Predators</a:t>
              </a:r>
              <a:r>
                <a:rPr lang="en-US" sz="1200" dirty="0" smtClean="0"/>
                <a:t>:  Octopus, </a:t>
              </a:r>
              <a:r>
                <a:rPr lang="en-US" sz="1200" dirty="0"/>
                <a:t>a</a:t>
              </a:r>
              <a:r>
                <a:rPr lang="en-US" sz="1200" dirty="0" smtClean="0"/>
                <a:t>nemones, and other creatures that can chew through their shell</a:t>
              </a:r>
            </a:p>
            <a:p>
              <a:r>
                <a:rPr lang="en-US" sz="1200" b="1" dirty="0" smtClean="0"/>
                <a:t>Key</a:t>
              </a:r>
              <a:r>
                <a:rPr lang="en-US" sz="1200" dirty="0" smtClean="0"/>
                <a:t> </a:t>
              </a:r>
              <a:r>
                <a:rPr lang="en-US" sz="1200" b="1" dirty="0" smtClean="0"/>
                <a:t>Information</a:t>
              </a:r>
              <a:r>
                <a:rPr lang="en-US" sz="1200" dirty="0" smtClean="0"/>
                <a:t>: Uses symbiotic bacteria to get nutrients and feeds on plankton</a:t>
              </a:r>
              <a:endParaRPr lang="en-US" sz="1200" dirty="0"/>
            </a:p>
          </p:txBody>
        </p:sp>
        <p:sp>
          <p:nvSpPr>
            <p:cNvPr id="33" name="TextBox 32"/>
            <p:cNvSpPr txBox="1"/>
            <p:nvPr/>
          </p:nvSpPr>
          <p:spPr>
            <a:xfrm>
              <a:off x="3076607" y="2452774"/>
              <a:ext cx="3150393"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NOAA Ocean Explorer</a:t>
              </a:r>
              <a:endParaRPr lang="en-US" sz="600" i="1" dirty="0">
                <a:latin typeface="Leitura Sans Italic 1" charset="0"/>
                <a:ea typeface="Leitura Sans Italic 1" charset="0"/>
                <a:cs typeface="Leitura Sans Italic 1" charset="0"/>
              </a:endParaRPr>
            </a:p>
          </p:txBody>
        </p:sp>
      </p:grpSp>
      <p:sp>
        <p:nvSpPr>
          <p:cNvPr id="35" name="Rectangle 34"/>
          <p:cNvSpPr/>
          <p:nvPr/>
        </p:nvSpPr>
        <p:spPr>
          <a:xfrm>
            <a:off x="3553525" y="3223692"/>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p:cNvGrpSpPr/>
          <p:nvPr/>
        </p:nvGrpSpPr>
        <p:grpSpPr>
          <a:xfrm>
            <a:off x="432623" y="6195194"/>
            <a:ext cx="2760081" cy="2756256"/>
            <a:chOff x="3068883" y="381546"/>
            <a:chExt cx="3243491" cy="2558944"/>
          </a:xfrm>
        </p:grpSpPr>
        <p:sp>
          <p:nvSpPr>
            <p:cNvPr id="40" name="TextBox 39"/>
            <p:cNvSpPr txBox="1"/>
            <p:nvPr/>
          </p:nvSpPr>
          <p:spPr>
            <a:xfrm>
              <a:off x="3195858" y="381546"/>
              <a:ext cx="3116516" cy="314318"/>
            </a:xfrm>
            <a:prstGeom prst="rect">
              <a:avLst/>
            </a:prstGeom>
            <a:noFill/>
          </p:spPr>
          <p:txBody>
            <a:bodyPr wrap="square" rtlCol="0">
              <a:spAutoFit/>
            </a:bodyPr>
            <a:lstStyle/>
            <a:p>
              <a:pPr algn="ctr"/>
              <a:r>
                <a:rPr lang="en-US" sz="1600" b="1" dirty="0" smtClean="0">
                  <a:latin typeface="Soho Std" charset="0"/>
                  <a:ea typeface="Soho Std" charset="0"/>
                  <a:cs typeface="Soho Std" charset="0"/>
                </a:rPr>
                <a:t>Vent </a:t>
              </a:r>
              <a:r>
                <a:rPr lang="en-US" sz="1600" b="1" dirty="0">
                  <a:latin typeface="Soho Std" charset="0"/>
                  <a:ea typeface="Soho Std" charset="0"/>
                  <a:cs typeface="Soho Std" charset="0"/>
                </a:rPr>
                <a:t>Anemones</a:t>
              </a:r>
            </a:p>
          </p:txBody>
        </p:sp>
        <p:sp>
          <p:nvSpPr>
            <p:cNvPr id="41" name="TextBox 40"/>
            <p:cNvSpPr txBox="1"/>
            <p:nvPr/>
          </p:nvSpPr>
          <p:spPr>
            <a:xfrm>
              <a:off x="3172075" y="1731060"/>
              <a:ext cx="3075246" cy="942955"/>
            </a:xfrm>
            <a:prstGeom prst="rect">
              <a:avLst/>
            </a:prstGeom>
            <a:noFill/>
          </p:spPr>
          <p:txBody>
            <a:bodyPr wrap="square" rtlCol="0">
              <a:spAutoFit/>
            </a:bodyPr>
            <a:lstStyle/>
            <a:p>
              <a:r>
                <a:rPr lang="en-US" sz="1200" b="1" dirty="0" smtClean="0"/>
                <a:t>Predators</a:t>
              </a:r>
              <a:r>
                <a:rPr lang="en-US" sz="1200" dirty="0"/>
                <a:t>:  </a:t>
              </a:r>
              <a:r>
                <a:rPr lang="en-US" sz="1200" dirty="0" smtClean="0"/>
                <a:t>This creature does not </a:t>
              </a:r>
              <a:r>
                <a:rPr lang="en-US" sz="1200" dirty="0"/>
                <a:t>have any common predators at hydrothermal </a:t>
              </a:r>
              <a:r>
                <a:rPr lang="en-US" sz="1200" dirty="0" smtClean="0"/>
                <a:t>vents</a:t>
              </a:r>
              <a:endParaRPr lang="en-US" sz="1200" dirty="0"/>
            </a:p>
            <a:p>
              <a:r>
                <a:rPr lang="en-US" sz="1200" b="1" dirty="0" smtClean="0"/>
                <a:t>Key</a:t>
              </a:r>
              <a:r>
                <a:rPr lang="en-US" sz="1200" dirty="0" smtClean="0"/>
                <a:t> </a:t>
              </a:r>
              <a:r>
                <a:rPr lang="en-US" sz="1200" b="1" dirty="0" smtClean="0"/>
                <a:t>Information</a:t>
              </a:r>
              <a:r>
                <a:rPr lang="en-US" sz="1200" dirty="0" smtClean="0"/>
                <a:t>:  Feeds </a:t>
              </a:r>
              <a:r>
                <a:rPr lang="en-US" sz="1200" dirty="0" smtClean="0"/>
                <a:t>on </a:t>
              </a:r>
              <a:r>
                <a:rPr lang="en-US" sz="1200" dirty="0" smtClean="0"/>
                <a:t>shrimp, clams, and dead and decaying debri</a:t>
              </a:r>
              <a:r>
                <a:rPr lang="en-US" sz="1200" dirty="0" smtClean="0"/>
                <a:t>s</a:t>
              </a:r>
              <a:r>
                <a:rPr lang="en-US" sz="900" dirty="0" smtClean="0"/>
                <a:t> </a:t>
              </a:r>
              <a:r>
                <a:rPr lang="en-US" sz="900" dirty="0" smtClean="0"/>
                <a:t> </a:t>
              </a:r>
              <a:endParaRPr lang="en-US" sz="900" dirty="0"/>
            </a:p>
          </p:txBody>
        </p:sp>
        <p:sp>
          <p:nvSpPr>
            <p:cNvPr id="42" name="TextBox 41"/>
            <p:cNvSpPr txBox="1"/>
            <p:nvPr/>
          </p:nvSpPr>
          <p:spPr>
            <a:xfrm>
              <a:off x="3068883" y="2769044"/>
              <a:ext cx="3150393"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Insteractive Oceans</a:t>
              </a:r>
              <a:endParaRPr lang="en-US" sz="600" i="1" dirty="0">
                <a:latin typeface="Leitura Sans Italic 1" charset="0"/>
                <a:ea typeface="Leitura Sans Italic 1" charset="0"/>
                <a:cs typeface="Leitura Sans Italic 1" charset="0"/>
              </a:endParaRPr>
            </a:p>
          </p:txBody>
        </p:sp>
      </p:grpSp>
      <p:sp>
        <p:nvSpPr>
          <p:cNvPr id="44" name="Rectangle 43"/>
          <p:cNvSpPr/>
          <p:nvPr/>
        </p:nvSpPr>
        <p:spPr>
          <a:xfrm>
            <a:off x="3570453" y="6195502"/>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469632" y="6195487"/>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452703" y="3232561"/>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3625800" y="6148027"/>
            <a:ext cx="2564339" cy="646331"/>
          </a:xfrm>
          <a:prstGeom prst="rect">
            <a:avLst/>
          </a:prstGeom>
          <a:noFill/>
        </p:spPr>
        <p:txBody>
          <a:bodyPr wrap="square" rtlCol="0">
            <a:spAutoFit/>
          </a:bodyPr>
          <a:lstStyle/>
          <a:p>
            <a:pPr algn="ctr"/>
            <a:r>
              <a:rPr lang="en-US" b="1" dirty="0" smtClean="0">
                <a:latin typeface="Soho Std" charset="0"/>
                <a:ea typeface="Soho Std" charset="0"/>
                <a:cs typeface="Soho Std" charset="0"/>
              </a:rPr>
              <a:t>Vent </a:t>
            </a:r>
            <a:r>
              <a:rPr lang="en-US" b="1" dirty="0">
                <a:latin typeface="Soho Std" charset="0"/>
                <a:ea typeface="Soho Std" charset="0"/>
                <a:cs typeface="Soho Std" charset="0"/>
              </a:rPr>
              <a:t>Zooplankton</a:t>
            </a:r>
          </a:p>
          <a:p>
            <a:endParaRPr lang="en-US" b="1" dirty="0">
              <a:latin typeface="Soho Std" charset="0"/>
              <a:ea typeface="Soho Std" charset="0"/>
              <a:cs typeface="Soho Std" charset="0"/>
            </a:endParaRPr>
          </a:p>
        </p:txBody>
      </p:sp>
      <p:sp>
        <p:nvSpPr>
          <p:cNvPr id="55" name="TextBox 54"/>
          <p:cNvSpPr txBox="1"/>
          <p:nvPr/>
        </p:nvSpPr>
        <p:spPr>
          <a:xfrm>
            <a:off x="3589733" y="7558816"/>
            <a:ext cx="2784486" cy="1015663"/>
          </a:xfrm>
          <a:prstGeom prst="rect">
            <a:avLst/>
          </a:prstGeom>
          <a:noFill/>
        </p:spPr>
        <p:txBody>
          <a:bodyPr wrap="square" rtlCol="0">
            <a:spAutoFit/>
          </a:bodyPr>
          <a:lstStyle/>
          <a:p>
            <a:r>
              <a:rPr lang="en-US" sz="1200" b="1" dirty="0" smtClean="0"/>
              <a:t>Predators</a:t>
            </a:r>
            <a:r>
              <a:rPr lang="en-US" sz="1200" dirty="0" smtClean="0"/>
              <a:t>: Predated  by many </a:t>
            </a:r>
            <a:r>
              <a:rPr lang="en-US" sz="1200" dirty="0"/>
              <a:t>creatures in vent communities, such as crabs, dandelions, and </a:t>
            </a:r>
            <a:r>
              <a:rPr lang="en-US" sz="1200" dirty="0" err="1"/>
              <a:t>zoarcid</a:t>
            </a:r>
            <a:r>
              <a:rPr lang="en-US" sz="1200" dirty="0"/>
              <a:t> </a:t>
            </a:r>
            <a:r>
              <a:rPr lang="en-US" sz="1200" dirty="0" smtClean="0"/>
              <a:t>fish </a:t>
            </a:r>
            <a:endParaRPr lang="en-US" sz="1200" dirty="0"/>
          </a:p>
          <a:p>
            <a:r>
              <a:rPr lang="en-US" sz="1200" b="1" dirty="0" smtClean="0"/>
              <a:t>Key</a:t>
            </a:r>
            <a:r>
              <a:rPr lang="en-US" sz="1200" dirty="0" smtClean="0"/>
              <a:t> </a:t>
            </a:r>
            <a:r>
              <a:rPr lang="en-US" sz="1200" b="1" dirty="0" smtClean="0"/>
              <a:t>Information</a:t>
            </a:r>
            <a:r>
              <a:rPr lang="en-US" sz="1200" dirty="0" smtClean="0"/>
              <a:t>:  Feed on chemosynthetic </a:t>
            </a:r>
            <a:r>
              <a:rPr lang="en-US" sz="1200" dirty="0"/>
              <a:t>bacteria </a:t>
            </a:r>
          </a:p>
        </p:txBody>
      </p:sp>
      <p:sp>
        <p:nvSpPr>
          <p:cNvPr id="56" name="TextBox 55"/>
          <p:cNvSpPr txBox="1"/>
          <p:nvPr/>
        </p:nvSpPr>
        <p:spPr>
          <a:xfrm>
            <a:off x="3574494" y="8712118"/>
            <a:ext cx="2680858"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Britannica </a:t>
            </a:r>
            <a:endParaRPr lang="en-US" sz="600" i="1" dirty="0">
              <a:latin typeface="Leitura Sans Italic 1" charset="0"/>
              <a:ea typeface="Leitura Sans Italic 1" charset="0"/>
              <a:cs typeface="Leitura Sans Italic 1" charset="0"/>
            </a:endParaRPr>
          </a:p>
        </p:txBody>
      </p:sp>
      <p:sp>
        <p:nvSpPr>
          <p:cNvPr id="57" name="TextBox 56"/>
          <p:cNvSpPr txBox="1"/>
          <p:nvPr/>
        </p:nvSpPr>
        <p:spPr>
          <a:xfrm>
            <a:off x="3693105" y="3201341"/>
            <a:ext cx="2355153" cy="369332"/>
          </a:xfrm>
          <a:prstGeom prst="rect">
            <a:avLst/>
          </a:prstGeom>
          <a:noFill/>
        </p:spPr>
        <p:txBody>
          <a:bodyPr wrap="square" rtlCol="0">
            <a:spAutoFit/>
          </a:bodyPr>
          <a:lstStyle/>
          <a:p>
            <a:pPr algn="ctr"/>
            <a:r>
              <a:rPr lang="en-US" b="1" dirty="0">
                <a:latin typeface="Soho Std" charset="0"/>
                <a:ea typeface="Soho Std" charset="0"/>
                <a:cs typeface="Soho Std" charset="0"/>
              </a:rPr>
              <a:t>Vent Octopus</a:t>
            </a:r>
          </a:p>
        </p:txBody>
      </p:sp>
      <p:sp>
        <p:nvSpPr>
          <p:cNvPr id="58" name="TextBox 57"/>
          <p:cNvSpPr txBox="1"/>
          <p:nvPr/>
        </p:nvSpPr>
        <p:spPr>
          <a:xfrm>
            <a:off x="3589733" y="4558351"/>
            <a:ext cx="2706035" cy="1169551"/>
          </a:xfrm>
          <a:prstGeom prst="rect">
            <a:avLst/>
          </a:prstGeom>
          <a:noFill/>
        </p:spPr>
        <p:txBody>
          <a:bodyPr wrap="square" rtlCol="0">
            <a:spAutoFit/>
          </a:bodyPr>
          <a:lstStyle/>
          <a:p>
            <a:r>
              <a:rPr lang="en-US" sz="1200" b="1" dirty="0" smtClean="0"/>
              <a:t>Predators</a:t>
            </a:r>
            <a:r>
              <a:rPr lang="en-US" sz="1200" dirty="0" smtClean="0"/>
              <a:t>:  This octopus does not have any common predators at hydrothermal vents</a:t>
            </a:r>
            <a:endParaRPr lang="en-US" sz="1200" dirty="0"/>
          </a:p>
          <a:p>
            <a:r>
              <a:rPr lang="en-US" sz="1200" b="1" dirty="0" smtClean="0"/>
              <a:t>Key Information:  </a:t>
            </a:r>
            <a:r>
              <a:rPr lang="en-US" sz="1200" dirty="0" smtClean="0"/>
              <a:t>Feeds on </a:t>
            </a:r>
            <a:r>
              <a:rPr lang="en-US" sz="1200" dirty="0" smtClean="0"/>
              <a:t>crabs</a:t>
            </a:r>
            <a:r>
              <a:rPr lang="en-US" sz="1200" dirty="0" smtClean="0"/>
              <a:t>, shrimp, and </a:t>
            </a:r>
            <a:r>
              <a:rPr lang="en-US" sz="1200" dirty="0" smtClean="0"/>
              <a:t>muscles</a:t>
            </a:r>
          </a:p>
          <a:p>
            <a:endParaRPr lang="en-US" sz="1000" dirty="0"/>
          </a:p>
        </p:txBody>
      </p:sp>
      <p:sp>
        <p:nvSpPr>
          <p:cNvPr id="59" name="TextBox 58"/>
          <p:cNvSpPr txBox="1"/>
          <p:nvPr/>
        </p:nvSpPr>
        <p:spPr>
          <a:xfrm>
            <a:off x="3570453" y="5777964"/>
            <a:ext cx="2680858"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Interactive Oceans</a:t>
            </a:r>
            <a:endParaRPr lang="en-US" sz="600" i="1" dirty="0">
              <a:latin typeface="Leitura Sans Italic 1" charset="0"/>
              <a:ea typeface="Leitura Sans Italic 1" charset="0"/>
              <a:cs typeface="Leitura Sans Italic 1"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6791" t="10861" r="18598"/>
          <a:stretch/>
        </p:blipFill>
        <p:spPr>
          <a:xfrm>
            <a:off x="1096648" y="592592"/>
            <a:ext cx="1236416" cy="113605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061" y="6491537"/>
            <a:ext cx="1559639" cy="108952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061" y="3588891"/>
            <a:ext cx="1551804" cy="1039709"/>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26294" r="6567"/>
          <a:stretch/>
        </p:blipFill>
        <p:spPr>
          <a:xfrm>
            <a:off x="4177262" y="620057"/>
            <a:ext cx="1376396" cy="1108589"/>
          </a:xfrm>
          <a:prstGeom prst="rect">
            <a:avLst/>
          </a:prstGeom>
        </p:spPr>
      </p:pic>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29152" t="18542" r="16632" b="20266"/>
          <a:stretch/>
        </p:blipFill>
        <p:spPr>
          <a:xfrm>
            <a:off x="4135226" y="3542963"/>
            <a:ext cx="1470910" cy="986590"/>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44605" y="6478637"/>
            <a:ext cx="1365523" cy="1065108"/>
          </a:xfrm>
          <a:prstGeom prst="rect">
            <a:avLst/>
          </a:prstGeom>
        </p:spPr>
      </p:pic>
    </p:spTree>
    <p:extLst>
      <p:ext uri="{BB962C8B-B14F-4D97-AF65-F5344CB8AC3E}">
        <p14:creationId xmlns:p14="http://schemas.microsoft.com/office/powerpoint/2010/main" val="1813045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769" y="285750"/>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p:cNvGrpSpPr/>
          <p:nvPr/>
        </p:nvGrpSpPr>
        <p:grpSpPr>
          <a:xfrm>
            <a:off x="3532165" y="252228"/>
            <a:ext cx="2680858" cy="2768680"/>
            <a:chOff x="3225431" y="319441"/>
            <a:chExt cx="3150393" cy="2768680"/>
          </a:xfrm>
        </p:grpSpPr>
        <p:sp>
          <p:nvSpPr>
            <p:cNvPr id="24" name="TextBox 23"/>
            <p:cNvSpPr txBox="1"/>
            <p:nvPr/>
          </p:nvSpPr>
          <p:spPr>
            <a:xfrm>
              <a:off x="3561790" y="319441"/>
              <a:ext cx="2728912" cy="523220"/>
            </a:xfrm>
            <a:prstGeom prst="rect">
              <a:avLst/>
            </a:prstGeom>
            <a:noFill/>
          </p:spPr>
          <p:txBody>
            <a:bodyPr wrap="square" rtlCol="0">
              <a:spAutoFit/>
            </a:bodyPr>
            <a:lstStyle/>
            <a:p>
              <a:pPr algn="ctr"/>
              <a:r>
                <a:rPr lang="en-US" sz="1400" b="1" dirty="0" smtClean="0">
                  <a:latin typeface="Soho Std" charset="0"/>
                  <a:ea typeface="Soho Std" charset="0"/>
                  <a:cs typeface="Soho Std" charset="0"/>
                </a:rPr>
                <a:t>Dandelion </a:t>
              </a:r>
              <a:r>
                <a:rPr lang="en-US" sz="1400" b="1" dirty="0">
                  <a:latin typeface="Soho Std" charset="0"/>
                  <a:ea typeface="Soho Std" charset="0"/>
                  <a:cs typeface="Soho Std" charset="0"/>
                </a:rPr>
                <a:t>Siphonophores</a:t>
              </a:r>
            </a:p>
          </p:txBody>
        </p:sp>
        <p:sp>
          <p:nvSpPr>
            <p:cNvPr id="25" name="TextBox 24"/>
            <p:cNvSpPr txBox="1"/>
            <p:nvPr/>
          </p:nvSpPr>
          <p:spPr>
            <a:xfrm>
              <a:off x="3250532" y="1860606"/>
              <a:ext cx="3047461" cy="646331"/>
            </a:xfrm>
            <a:prstGeom prst="rect">
              <a:avLst/>
            </a:prstGeom>
            <a:noFill/>
          </p:spPr>
          <p:txBody>
            <a:bodyPr wrap="square" rtlCol="0">
              <a:spAutoFit/>
            </a:bodyPr>
            <a:lstStyle/>
            <a:p>
              <a:r>
                <a:rPr lang="en-US" sz="1200" b="1" dirty="0" smtClean="0"/>
                <a:t>Key Information</a:t>
              </a:r>
              <a:r>
                <a:rPr lang="en-US" sz="1200" dirty="0" smtClean="0"/>
                <a:t>: </a:t>
              </a:r>
              <a:r>
                <a:rPr lang="en-US" sz="1200" dirty="0" smtClean="0"/>
                <a:t>They sting </a:t>
              </a:r>
              <a:r>
                <a:rPr lang="en-US" sz="1200" dirty="0"/>
                <a:t>and eat </a:t>
              </a:r>
              <a:r>
                <a:rPr lang="en-US" sz="1200" dirty="0" smtClean="0"/>
                <a:t>shrimp, blind crabs, other animals, and scavenge for food</a:t>
              </a:r>
              <a:endParaRPr lang="en-US" sz="1200" dirty="0"/>
            </a:p>
          </p:txBody>
        </p:sp>
        <p:sp>
          <p:nvSpPr>
            <p:cNvPr id="26" name="TextBox 25"/>
            <p:cNvSpPr txBox="1"/>
            <p:nvPr/>
          </p:nvSpPr>
          <p:spPr>
            <a:xfrm>
              <a:off x="3225431" y="2903455"/>
              <a:ext cx="3150393"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NOAA Okeanos Explorer</a:t>
              </a:r>
              <a:endParaRPr lang="en-US" sz="600" i="1" dirty="0">
                <a:latin typeface="Leitura Sans Italic 1" charset="0"/>
                <a:ea typeface="Leitura Sans Italic 1" charset="0"/>
                <a:cs typeface="Leitura Sans Italic 1" charset="0"/>
              </a:endParaRPr>
            </a:p>
          </p:txBody>
        </p:sp>
      </p:grpSp>
      <p:grpSp>
        <p:nvGrpSpPr>
          <p:cNvPr id="11" name="Group 10"/>
          <p:cNvGrpSpPr/>
          <p:nvPr/>
        </p:nvGrpSpPr>
        <p:grpSpPr>
          <a:xfrm>
            <a:off x="418835" y="247354"/>
            <a:ext cx="2719865" cy="2761405"/>
            <a:chOff x="3042730" y="354045"/>
            <a:chExt cx="3196232" cy="2563725"/>
          </a:xfrm>
        </p:grpSpPr>
        <p:sp>
          <p:nvSpPr>
            <p:cNvPr id="7" name="TextBox 6"/>
            <p:cNvSpPr txBox="1"/>
            <p:nvPr/>
          </p:nvSpPr>
          <p:spPr>
            <a:xfrm>
              <a:off x="3684600" y="354045"/>
              <a:ext cx="2457117" cy="342893"/>
            </a:xfrm>
            <a:prstGeom prst="rect">
              <a:avLst/>
            </a:prstGeom>
            <a:noFill/>
          </p:spPr>
          <p:txBody>
            <a:bodyPr wrap="square" rtlCol="0">
              <a:spAutoFit/>
            </a:bodyPr>
            <a:lstStyle/>
            <a:p>
              <a:r>
                <a:rPr lang="en-US" b="1" dirty="0" smtClean="0">
                  <a:latin typeface="Soho Std" charset="0"/>
                  <a:ea typeface="Soho Std" charset="0"/>
                  <a:cs typeface="Soho Std" charset="0"/>
                </a:rPr>
                <a:t>Zoarcid </a:t>
              </a:r>
              <a:r>
                <a:rPr lang="en-US" b="1" dirty="0">
                  <a:latin typeface="Soho Std" charset="0"/>
                  <a:ea typeface="Soho Std" charset="0"/>
                  <a:cs typeface="Soho Std" charset="0"/>
                </a:rPr>
                <a:t>fish</a:t>
              </a:r>
            </a:p>
          </p:txBody>
        </p:sp>
        <p:sp>
          <p:nvSpPr>
            <p:cNvPr id="8" name="TextBox 7"/>
            <p:cNvSpPr txBox="1"/>
            <p:nvPr/>
          </p:nvSpPr>
          <p:spPr>
            <a:xfrm>
              <a:off x="3075437" y="1682894"/>
              <a:ext cx="3163525" cy="942955"/>
            </a:xfrm>
            <a:prstGeom prst="rect">
              <a:avLst/>
            </a:prstGeom>
            <a:noFill/>
          </p:spPr>
          <p:txBody>
            <a:bodyPr wrap="square" rtlCol="0">
              <a:spAutoFit/>
            </a:bodyPr>
            <a:lstStyle/>
            <a:p>
              <a:r>
                <a:rPr lang="en-US" sz="1200" b="1" dirty="0" smtClean="0"/>
                <a:t>Predators</a:t>
              </a:r>
              <a:r>
                <a:rPr lang="en-US" sz="1200" dirty="0" smtClean="0"/>
                <a:t>: Octopus, </a:t>
              </a:r>
              <a:r>
                <a:rPr lang="en-US" sz="1200" dirty="0"/>
                <a:t>s</a:t>
              </a:r>
              <a:r>
                <a:rPr lang="en-US" sz="1200" dirty="0" smtClean="0"/>
                <a:t>quids, and larger fish </a:t>
              </a:r>
            </a:p>
            <a:p>
              <a:r>
                <a:rPr lang="en-US" sz="1200" b="1" dirty="0" smtClean="0"/>
                <a:t>Key Information:  </a:t>
              </a:r>
              <a:r>
                <a:rPr lang="en-US" sz="1200" dirty="0" smtClean="0"/>
                <a:t>These lazy fish feed on everything, tubeworms, shrimp, crustaceans, mussels</a:t>
              </a:r>
              <a:r>
                <a:rPr lang="en-US" sz="1200" dirty="0" smtClean="0"/>
                <a:t>, </a:t>
              </a:r>
              <a:r>
                <a:rPr lang="en-US" sz="1200" dirty="0" smtClean="0"/>
                <a:t>clams, and more </a:t>
              </a:r>
              <a:endParaRPr lang="en-US" sz="1200" dirty="0" smtClean="0"/>
            </a:p>
          </p:txBody>
        </p:sp>
        <p:sp>
          <p:nvSpPr>
            <p:cNvPr id="9" name="TextBox 8"/>
            <p:cNvSpPr txBox="1"/>
            <p:nvPr/>
          </p:nvSpPr>
          <p:spPr>
            <a:xfrm>
              <a:off x="3042730" y="2746324"/>
              <a:ext cx="3150393"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National Science Foundation</a:t>
              </a:r>
              <a:endParaRPr lang="en-US" sz="600" i="1" dirty="0">
                <a:latin typeface="Leitura Sans Italic 1" charset="0"/>
                <a:ea typeface="Leitura Sans Italic 1" charset="0"/>
                <a:cs typeface="Leitura Sans Italic 1" charset="0"/>
              </a:endParaRPr>
            </a:p>
          </p:txBody>
        </p:sp>
      </p:grpSp>
      <p:sp>
        <p:nvSpPr>
          <p:cNvPr id="27" name="Rectangle 26"/>
          <p:cNvSpPr/>
          <p:nvPr/>
        </p:nvSpPr>
        <p:spPr>
          <a:xfrm>
            <a:off x="3536591" y="285750"/>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435769" y="3177863"/>
            <a:ext cx="2935435" cy="2718040"/>
            <a:chOff x="3042730" y="72022"/>
            <a:chExt cx="3449558" cy="2523462"/>
          </a:xfrm>
        </p:grpSpPr>
        <p:sp>
          <p:nvSpPr>
            <p:cNvPr id="31" name="TextBox 30"/>
            <p:cNvSpPr txBox="1"/>
            <p:nvPr/>
          </p:nvSpPr>
          <p:spPr>
            <a:xfrm>
              <a:off x="3763376" y="72022"/>
              <a:ext cx="2728912" cy="342893"/>
            </a:xfrm>
            <a:prstGeom prst="rect">
              <a:avLst/>
            </a:prstGeom>
            <a:noFill/>
          </p:spPr>
          <p:txBody>
            <a:bodyPr wrap="square" rtlCol="0">
              <a:spAutoFit/>
            </a:bodyPr>
            <a:lstStyle/>
            <a:p>
              <a:r>
                <a:rPr lang="en-US" b="1" dirty="0" smtClean="0">
                  <a:latin typeface="Soho Std" charset="0"/>
                  <a:ea typeface="Soho Std" charset="0"/>
                  <a:cs typeface="Soho Std" charset="0"/>
                </a:rPr>
                <a:t>Vent Mussel</a:t>
              </a:r>
            </a:p>
          </p:txBody>
        </p:sp>
        <p:sp>
          <p:nvSpPr>
            <p:cNvPr id="32" name="TextBox 31"/>
            <p:cNvSpPr txBox="1"/>
            <p:nvPr/>
          </p:nvSpPr>
          <p:spPr>
            <a:xfrm>
              <a:off x="3082524" y="1400350"/>
              <a:ext cx="3195511" cy="1114400"/>
            </a:xfrm>
            <a:prstGeom prst="rect">
              <a:avLst/>
            </a:prstGeom>
            <a:noFill/>
          </p:spPr>
          <p:txBody>
            <a:bodyPr wrap="square" rtlCol="0">
              <a:spAutoFit/>
            </a:bodyPr>
            <a:lstStyle/>
            <a:p>
              <a:r>
                <a:rPr lang="en-US" sz="1200" b="1" dirty="0" smtClean="0"/>
                <a:t>Key Information</a:t>
              </a:r>
              <a:r>
                <a:rPr lang="en-US" sz="1200" dirty="0" smtClean="0"/>
                <a:t>:  </a:t>
              </a:r>
              <a:r>
                <a:rPr lang="en-US" sz="1200" dirty="0" smtClean="0"/>
                <a:t>They have chemosynthetic </a:t>
              </a:r>
              <a:r>
                <a:rPr lang="en-US" sz="1200" dirty="0"/>
                <a:t>s</a:t>
              </a:r>
              <a:r>
                <a:rPr lang="en-US" sz="1200" dirty="0" smtClean="0"/>
                <a:t>ymbiotic </a:t>
              </a:r>
              <a:r>
                <a:rPr lang="en-US" sz="1200" dirty="0"/>
                <a:t>bacteria </a:t>
              </a:r>
              <a:r>
                <a:rPr lang="en-US" sz="1200" dirty="0" smtClean="0"/>
                <a:t>that helps them </a:t>
              </a:r>
              <a:r>
                <a:rPr lang="en-US" sz="1200" dirty="0" smtClean="0"/>
                <a:t>produce </a:t>
              </a:r>
              <a:r>
                <a:rPr lang="en-US" sz="1200" dirty="0" smtClean="0"/>
                <a:t>sugars that provide </a:t>
              </a:r>
              <a:r>
                <a:rPr lang="en-US" sz="1200" dirty="0" smtClean="0"/>
                <a:t>nourishment. They also filter food from the water around them, eating small plankton and worms</a:t>
              </a:r>
              <a:endParaRPr lang="en-US" sz="1200" dirty="0"/>
            </a:p>
          </p:txBody>
        </p:sp>
        <p:sp>
          <p:nvSpPr>
            <p:cNvPr id="33" name="TextBox 32"/>
            <p:cNvSpPr txBox="1"/>
            <p:nvPr/>
          </p:nvSpPr>
          <p:spPr>
            <a:xfrm>
              <a:off x="3042730" y="2424038"/>
              <a:ext cx="3150393"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NOAA</a:t>
              </a:r>
              <a:endParaRPr lang="en-US" sz="600" i="1" dirty="0">
                <a:latin typeface="Leitura Sans Italic 1" charset="0"/>
                <a:ea typeface="Leitura Sans Italic 1" charset="0"/>
                <a:cs typeface="Leitura Sans Italic 1" charset="0"/>
              </a:endParaRPr>
            </a:p>
          </p:txBody>
        </p:sp>
      </p:grpSp>
      <p:sp>
        <p:nvSpPr>
          <p:cNvPr id="35" name="Rectangle 34"/>
          <p:cNvSpPr/>
          <p:nvPr/>
        </p:nvSpPr>
        <p:spPr>
          <a:xfrm>
            <a:off x="3553525" y="3223692"/>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p:cNvGrpSpPr/>
          <p:nvPr/>
        </p:nvGrpSpPr>
        <p:grpSpPr>
          <a:xfrm>
            <a:off x="461168" y="6179770"/>
            <a:ext cx="2680859" cy="2738744"/>
            <a:chOff x="3102427" y="367226"/>
            <a:chExt cx="3150393" cy="2542685"/>
          </a:xfrm>
        </p:grpSpPr>
        <p:sp>
          <p:nvSpPr>
            <p:cNvPr id="40" name="TextBox 39"/>
            <p:cNvSpPr txBox="1"/>
            <p:nvPr/>
          </p:nvSpPr>
          <p:spPr>
            <a:xfrm>
              <a:off x="3774916" y="367226"/>
              <a:ext cx="2448056" cy="342893"/>
            </a:xfrm>
            <a:prstGeom prst="rect">
              <a:avLst/>
            </a:prstGeom>
            <a:noFill/>
          </p:spPr>
          <p:txBody>
            <a:bodyPr wrap="square" rtlCol="0">
              <a:spAutoFit/>
            </a:bodyPr>
            <a:lstStyle/>
            <a:p>
              <a:r>
                <a:rPr lang="en-US" b="1" dirty="0" smtClean="0">
                  <a:latin typeface="Soho Std" charset="0"/>
                  <a:ea typeface="Soho Std" charset="0"/>
                  <a:cs typeface="Soho Std" charset="0"/>
                </a:rPr>
                <a:t>Glob Snail</a:t>
              </a:r>
              <a:endParaRPr lang="en-US" b="1" dirty="0">
                <a:latin typeface="Soho Std" charset="0"/>
                <a:ea typeface="Soho Std" charset="0"/>
                <a:cs typeface="Soho Std" charset="0"/>
              </a:endParaRPr>
            </a:p>
          </p:txBody>
        </p:sp>
        <p:sp>
          <p:nvSpPr>
            <p:cNvPr id="41" name="TextBox 40"/>
            <p:cNvSpPr txBox="1"/>
            <p:nvPr/>
          </p:nvSpPr>
          <p:spPr>
            <a:xfrm>
              <a:off x="3110152" y="1500757"/>
              <a:ext cx="3075246" cy="1285847"/>
            </a:xfrm>
            <a:prstGeom prst="rect">
              <a:avLst/>
            </a:prstGeom>
            <a:noFill/>
          </p:spPr>
          <p:txBody>
            <a:bodyPr wrap="square" rtlCol="0">
              <a:spAutoFit/>
            </a:bodyPr>
            <a:lstStyle/>
            <a:p>
              <a:r>
                <a:rPr lang="en-US" sz="1200" b="1" dirty="0" smtClean="0"/>
                <a:t>Predators</a:t>
              </a:r>
              <a:r>
                <a:rPr lang="en-US" sz="1200" dirty="0" smtClean="0"/>
                <a:t>:  Many creatures that can crush hard shells will feed on this creature.  If it eats crustaceans or mollusks, it can eat a snail. </a:t>
              </a:r>
            </a:p>
            <a:p>
              <a:r>
                <a:rPr lang="en-US" sz="1200" b="1" dirty="0" smtClean="0"/>
                <a:t>Key</a:t>
              </a:r>
              <a:r>
                <a:rPr lang="en-US" sz="1200" dirty="0" smtClean="0"/>
                <a:t> </a:t>
              </a:r>
              <a:r>
                <a:rPr lang="en-US" sz="1200" b="1" dirty="0" smtClean="0"/>
                <a:t>Information</a:t>
              </a:r>
              <a:r>
                <a:rPr lang="en-US" sz="1200" dirty="0" smtClean="0"/>
                <a:t>: Lives among </a:t>
              </a:r>
              <a:r>
                <a:rPr lang="en-US" sz="1200" dirty="0"/>
                <a:t>limpets and tube worms on hydrothermal </a:t>
              </a:r>
              <a:r>
                <a:rPr lang="en-US" sz="1200" dirty="0" smtClean="0"/>
                <a:t>vents, while feeding on bacteria</a:t>
              </a:r>
              <a:endParaRPr lang="en-US" sz="1200" dirty="0"/>
            </a:p>
          </p:txBody>
        </p:sp>
        <p:sp>
          <p:nvSpPr>
            <p:cNvPr id="42" name="TextBox 41"/>
            <p:cNvSpPr txBox="1"/>
            <p:nvPr/>
          </p:nvSpPr>
          <p:spPr>
            <a:xfrm>
              <a:off x="3102427" y="2738465"/>
              <a:ext cx="3150393"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NOVAE</a:t>
              </a:r>
              <a:endParaRPr lang="en-US" sz="600" i="1" dirty="0">
                <a:latin typeface="Leitura Sans Italic 1" charset="0"/>
                <a:ea typeface="Leitura Sans Italic 1" charset="0"/>
                <a:cs typeface="Leitura Sans Italic 1" charset="0"/>
              </a:endParaRPr>
            </a:p>
          </p:txBody>
        </p:sp>
      </p:grpSp>
      <p:sp>
        <p:nvSpPr>
          <p:cNvPr id="44" name="Rectangle 43"/>
          <p:cNvSpPr/>
          <p:nvPr/>
        </p:nvSpPr>
        <p:spPr>
          <a:xfrm>
            <a:off x="3570453" y="6195502"/>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469632" y="6195487"/>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461164" y="3164418"/>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3782353" y="6173076"/>
            <a:ext cx="2290029" cy="646331"/>
          </a:xfrm>
          <a:prstGeom prst="rect">
            <a:avLst/>
          </a:prstGeom>
          <a:noFill/>
        </p:spPr>
        <p:txBody>
          <a:bodyPr wrap="square" rtlCol="0">
            <a:spAutoFit/>
          </a:bodyPr>
          <a:lstStyle/>
          <a:p>
            <a:pPr algn="ctr"/>
            <a:r>
              <a:rPr lang="en-US" b="1" dirty="0" smtClean="0">
                <a:latin typeface="Soho Std" charset="0"/>
                <a:ea typeface="Soho Std" charset="0"/>
                <a:cs typeface="Soho Std" charset="0"/>
              </a:rPr>
              <a:t>Vent Limpets</a:t>
            </a:r>
            <a:endParaRPr lang="en-US" b="1" dirty="0">
              <a:latin typeface="Soho Std" charset="0"/>
              <a:ea typeface="Soho Std" charset="0"/>
              <a:cs typeface="Soho Std" charset="0"/>
            </a:endParaRPr>
          </a:p>
          <a:p>
            <a:endParaRPr lang="en-US" b="1" dirty="0">
              <a:latin typeface="Soho Std" charset="0"/>
              <a:ea typeface="Soho Std" charset="0"/>
              <a:cs typeface="Soho Std" charset="0"/>
            </a:endParaRPr>
          </a:p>
        </p:txBody>
      </p:sp>
      <p:sp>
        <p:nvSpPr>
          <p:cNvPr id="56" name="TextBox 55"/>
          <p:cNvSpPr txBox="1"/>
          <p:nvPr/>
        </p:nvSpPr>
        <p:spPr>
          <a:xfrm>
            <a:off x="3582961" y="8737519"/>
            <a:ext cx="2680858"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NOVAE</a:t>
            </a:r>
            <a:endParaRPr lang="en-US" sz="600" i="1" dirty="0">
              <a:latin typeface="Leitura Sans Italic 1" charset="0"/>
              <a:ea typeface="Leitura Sans Italic 1" charset="0"/>
              <a:cs typeface="Leitura Sans Italic 1" charset="0"/>
            </a:endParaRPr>
          </a:p>
        </p:txBody>
      </p:sp>
      <p:sp>
        <p:nvSpPr>
          <p:cNvPr id="57" name="TextBox 56"/>
          <p:cNvSpPr txBox="1"/>
          <p:nvPr/>
        </p:nvSpPr>
        <p:spPr>
          <a:xfrm>
            <a:off x="3911600" y="3219120"/>
            <a:ext cx="2510017" cy="369332"/>
          </a:xfrm>
          <a:prstGeom prst="rect">
            <a:avLst/>
          </a:prstGeom>
          <a:noFill/>
        </p:spPr>
        <p:txBody>
          <a:bodyPr wrap="square" rtlCol="0">
            <a:spAutoFit/>
          </a:bodyPr>
          <a:lstStyle/>
          <a:p>
            <a:r>
              <a:rPr lang="en-US" b="1" dirty="0">
                <a:latin typeface="Soho Std" charset="0"/>
                <a:ea typeface="Soho Std" charset="0"/>
                <a:cs typeface="Soho Std" charset="0"/>
              </a:rPr>
              <a:t>Vent </a:t>
            </a:r>
            <a:r>
              <a:rPr lang="en-US" b="1" dirty="0" smtClean="0">
                <a:latin typeface="Soho Std" charset="0"/>
                <a:ea typeface="Soho Std" charset="0"/>
                <a:cs typeface="Soho Std" charset="0"/>
              </a:rPr>
              <a:t>Rattail fish</a:t>
            </a:r>
            <a:endParaRPr lang="en-US" b="1" dirty="0">
              <a:latin typeface="Soho Std" charset="0"/>
              <a:ea typeface="Soho Std" charset="0"/>
              <a:cs typeface="Soho Std" charset="0"/>
            </a:endParaRPr>
          </a:p>
        </p:txBody>
      </p:sp>
      <p:sp>
        <p:nvSpPr>
          <p:cNvPr id="59" name="TextBox 58"/>
          <p:cNvSpPr txBox="1"/>
          <p:nvPr/>
        </p:nvSpPr>
        <p:spPr>
          <a:xfrm>
            <a:off x="3578249" y="5743735"/>
            <a:ext cx="2680858"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NOVAE</a:t>
            </a:r>
            <a:endParaRPr lang="en-US" sz="600" i="1" dirty="0">
              <a:latin typeface="Leitura Sans Italic 1" charset="0"/>
              <a:ea typeface="Leitura Sans Italic 1" charset="0"/>
              <a:cs typeface="Leitura Sans Italic 1"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3123"/>
          <a:stretch/>
        </p:blipFill>
        <p:spPr>
          <a:xfrm>
            <a:off x="4407116" y="6520024"/>
            <a:ext cx="1144747" cy="8806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113" y="6507745"/>
            <a:ext cx="1370094" cy="939493"/>
          </a:xfrm>
          <a:prstGeom prst="rect">
            <a:avLst/>
          </a:prstGeom>
        </p:spPr>
      </p:pic>
      <p:sp>
        <p:nvSpPr>
          <p:cNvPr id="37" name="TextBox 36"/>
          <p:cNvSpPr txBox="1"/>
          <p:nvPr/>
        </p:nvSpPr>
        <p:spPr>
          <a:xfrm>
            <a:off x="3594959" y="4777630"/>
            <a:ext cx="2616911" cy="830997"/>
          </a:xfrm>
          <a:prstGeom prst="rect">
            <a:avLst/>
          </a:prstGeom>
          <a:noFill/>
        </p:spPr>
        <p:txBody>
          <a:bodyPr wrap="square" rtlCol="0">
            <a:spAutoFit/>
          </a:bodyPr>
          <a:lstStyle/>
          <a:p>
            <a:r>
              <a:rPr lang="en-US" sz="1200" b="1" dirty="0" smtClean="0"/>
              <a:t>Predators</a:t>
            </a:r>
            <a:r>
              <a:rPr lang="en-US" sz="1200" dirty="0" smtClean="0"/>
              <a:t>:  No common predators at vent sites</a:t>
            </a:r>
          </a:p>
          <a:p>
            <a:r>
              <a:rPr lang="en-US" sz="1200" b="1" dirty="0" smtClean="0"/>
              <a:t>Key </a:t>
            </a:r>
            <a:r>
              <a:rPr lang="en-US" sz="1200" b="1" dirty="0" smtClean="0"/>
              <a:t>Information:</a:t>
            </a:r>
            <a:r>
              <a:rPr lang="en-US" sz="1200" b="1" dirty="0"/>
              <a:t> </a:t>
            </a:r>
            <a:r>
              <a:rPr lang="en-US" sz="1200" dirty="0" smtClean="0"/>
              <a:t>It </a:t>
            </a:r>
            <a:r>
              <a:rPr lang="en-US" sz="1200" dirty="0" smtClean="0"/>
              <a:t>eats crabs</a:t>
            </a:r>
            <a:r>
              <a:rPr lang="en-US" sz="1200" dirty="0"/>
              <a:t>, shrimps, smaller fish and </a:t>
            </a:r>
            <a:r>
              <a:rPr lang="en-US" sz="1200" dirty="0" smtClean="0"/>
              <a:t>mussels</a:t>
            </a:r>
            <a:endParaRPr lang="en-US" sz="1200" dirty="0"/>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25333" r="22349"/>
          <a:stretch/>
        </p:blipFill>
        <p:spPr>
          <a:xfrm>
            <a:off x="4385565" y="3551182"/>
            <a:ext cx="974058" cy="118890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463" y="594996"/>
            <a:ext cx="1616019" cy="1098893"/>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36285"/>
          <a:stretch/>
        </p:blipFill>
        <p:spPr>
          <a:xfrm>
            <a:off x="4398383" y="762219"/>
            <a:ext cx="1130048" cy="997652"/>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933" y="3527786"/>
            <a:ext cx="1454356" cy="1106575"/>
          </a:xfrm>
          <a:prstGeom prst="rect">
            <a:avLst/>
          </a:prstGeom>
        </p:spPr>
      </p:pic>
      <p:sp>
        <p:nvSpPr>
          <p:cNvPr id="43" name="TextBox 42"/>
          <p:cNvSpPr txBox="1"/>
          <p:nvPr/>
        </p:nvSpPr>
        <p:spPr>
          <a:xfrm>
            <a:off x="3611888" y="7406273"/>
            <a:ext cx="2684903" cy="1384995"/>
          </a:xfrm>
          <a:prstGeom prst="rect">
            <a:avLst/>
          </a:prstGeom>
          <a:noFill/>
        </p:spPr>
        <p:txBody>
          <a:bodyPr wrap="square" rtlCol="0">
            <a:spAutoFit/>
          </a:bodyPr>
          <a:lstStyle/>
          <a:p>
            <a:r>
              <a:rPr lang="en-US" sz="1200" b="1" dirty="0" smtClean="0"/>
              <a:t>Predators</a:t>
            </a:r>
            <a:r>
              <a:rPr lang="en-US" sz="1200" dirty="0" smtClean="0"/>
              <a:t>:  Many creatures that can crush hard shells will feed on this creature.  If it eats crustaceans or mollusks, it can eat a snail. </a:t>
            </a:r>
          </a:p>
          <a:p>
            <a:r>
              <a:rPr lang="en-US" sz="1200" b="1" dirty="0" smtClean="0"/>
              <a:t>Key</a:t>
            </a:r>
            <a:r>
              <a:rPr lang="en-US" sz="1200" dirty="0" smtClean="0"/>
              <a:t> </a:t>
            </a:r>
            <a:r>
              <a:rPr lang="en-US" sz="1200" b="1" dirty="0" smtClean="0"/>
              <a:t>Information</a:t>
            </a:r>
            <a:r>
              <a:rPr lang="en-US" sz="1200" dirty="0" smtClean="0"/>
              <a:t>: Lives among Glob snails </a:t>
            </a:r>
            <a:r>
              <a:rPr lang="en-US" sz="1200" dirty="0"/>
              <a:t>and tube worms on hydrothermal </a:t>
            </a:r>
            <a:r>
              <a:rPr lang="en-US" sz="1200" dirty="0" smtClean="0"/>
              <a:t>vents, while feeding on bacteria</a:t>
            </a:r>
            <a:endParaRPr lang="en-US" sz="1200" dirty="0"/>
          </a:p>
        </p:txBody>
      </p:sp>
    </p:spTree>
    <p:extLst>
      <p:ext uri="{BB962C8B-B14F-4D97-AF65-F5344CB8AC3E}">
        <p14:creationId xmlns:p14="http://schemas.microsoft.com/office/powerpoint/2010/main" val="1111310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769" y="285750"/>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p:cNvGrpSpPr/>
          <p:nvPr/>
        </p:nvGrpSpPr>
        <p:grpSpPr>
          <a:xfrm>
            <a:off x="3532167" y="324287"/>
            <a:ext cx="2680858" cy="2671220"/>
            <a:chOff x="3225431" y="391500"/>
            <a:chExt cx="3150393" cy="2671220"/>
          </a:xfrm>
        </p:grpSpPr>
        <p:sp>
          <p:nvSpPr>
            <p:cNvPr id="24" name="TextBox 23"/>
            <p:cNvSpPr txBox="1"/>
            <p:nvPr/>
          </p:nvSpPr>
          <p:spPr>
            <a:xfrm>
              <a:off x="3480644" y="391500"/>
              <a:ext cx="2728912" cy="646331"/>
            </a:xfrm>
            <a:prstGeom prst="rect">
              <a:avLst/>
            </a:prstGeom>
            <a:noFill/>
          </p:spPr>
          <p:txBody>
            <a:bodyPr wrap="square" rtlCol="0">
              <a:spAutoFit/>
            </a:bodyPr>
            <a:lstStyle/>
            <a:p>
              <a:pPr algn="ctr"/>
              <a:r>
                <a:rPr lang="en-US" b="1" dirty="0" smtClean="0">
                  <a:latin typeface="Soho Std" charset="0"/>
                  <a:ea typeface="Soho Std" charset="0"/>
                  <a:cs typeface="Soho Std" charset="0"/>
                </a:rPr>
                <a:t>Sea Cucumbers</a:t>
              </a:r>
              <a:endParaRPr lang="en-US" b="1" dirty="0">
                <a:latin typeface="Soho Std" charset="0"/>
                <a:ea typeface="Soho Std" charset="0"/>
                <a:cs typeface="Soho Std" charset="0"/>
              </a:endParaRPr>
            </a:p>
            <a:p>
              <a:endParaRPr lang="en-US" b="1" dirty="0">
                <a:latin typeface="Soho Std" charset="0"/>
                <a:ea typeface="Soho Std" charset="0"/>
                <a:cs typeface="Soho Std" charset="0"/>
              </a:endParaRPr>
            </a:p>
          </p:txBody>
        </p:sp>
        <p:sp>
          <p:nvSpPr>
            <p:cNvPr id="25" name="TextBox 24"/>
            <p:cNvSpPr txBox="1"/>
            <p:nvPr/>
          </p:nvSpPr>
          <p:spPr>
            <a:xfrm>
              <a:off x="3230630" y="941823"/>
              <a:ext cx="1503266" cy="1384995"/>
            </a:xfrm>
            <a:prstGeom prst="rect">
              <a:avLst/>
            </a:prstGeom>
            <a:noFill/>
          </p:spPr>
          <p:txBody>
            <a:bodyPr wrap="square" rtlCol="0">
              <a:spAutoFit/>
            </a:bodyPr>
            <a:lstStyle/>
            <a:p>
              <a:r>
                <a:rPr lang="en-US" sz="1200" b="1" dirty="0" smtClean="0"/>
                <a:t>Predators</a:t>
              </a:r>
              <a:r>
                <a:rPr lang="en-US" sz="1200" dirty="0"/>
                <a:t>:  large fish and </a:t>
              </a:r>
              <a:r>
                <a:rPr lang="en-US" sz="1200" dirty="0" smtClean="0"/>
                <a:t>crabs</a:t>
              </a:r>
              <a:endParaRPr lang="en-US" sz="1200" dirty="0"/>
            </a:p>
            <a:p>
              <a:r>
                <a:rPr lang="en-US" sz="1200" b="1" dirty="0" smtClean="0"/>
                <a:t>Key</a:t>
              </a:r>
              <a:r>
                <a:rPr lang="en-US" sz="1200" dirty="0" smtClean="0"/>
                <a:t> </a:t>
              </a:r>
              <a:r>
                <a:rPr lang="en-US" sz="1200" b="1" dirty="0"/>
                <a:t>I</a:t>
              </a:r>
              <a:r>
                <a:rPr lang="en-US" sz="1200" b="1" dirty="0" smtClean="0"/>
                <a:t>nformation</a:t>
              </a:r>
              <a:r>
                <a:rPr lang="en-US" sz="1200" dirty="0" smtClean="0"/>
                <a:t>: Feeds </a:t>
              </a:r>
              <a:r>
                <a:rPr lang="en-US" sz="1200" dirty="0" smtClean="0"/>
                <a:t>on plankton, </a:t>
              </a:r>
              <a:endParaRPr lang="en-US" sz="1200" dirty="0" smtClean="0"/>
            </a:p>
            <a:p>
              <a:r>
                <a:rPr lang="en-US" sz="1200" dirty="0" smtClean="0"/>
                <a:t>and </a:t>
              </a:r>
              <a:r>
                <a:rPr lang="en-US" sz="1200" dirty="0" smtClean="0"/>
                <a:t>scavenge for </a:t>
              </a:r>
              <a:r>
                <a:rPr lang="en-US" sz="1200" dirty="0" smtClean="0"/>
                <a:t>detritus</a:t>
              </a:r>
              <a:endParaRPr lang="en-US" sz="1200" dirty="0"/>
            </a:p>
          </p:txBody>
        </p:sp>
        <p:sp>
          <p:nvSpPr>
            <p:cNvPr id="26" name="TextBox 25"/>
            <p:cNvSpPr txBox="1"/>
            <p:nvPr/>
          </p:nvSpPr>
          <p:spPr>
            <a:xfrm>
              <a:off x="3225431" y="2878054"/>
              <a:ext cx="3150393"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NOVAE</a:t>
              </a:r>
              <a:endParaRPr lang="en-US" sz="600" i="1" dirty="0">
                <a:latin typeface="Leitura Sans Italic 1" charset="0"/>
                <a:ea typeface="Leitura Sans Italic 1" charset="0"/>
                <a:cs typeface="Leitura Sans Italic 1" charset="0"/>
              </a:endParaRPr>
            </a:p>
          </p:txBody>
        </p:sp>
      </p:grpSp>
      <p:grpSp>
        <p:nvGrpSpPr>
          <p:cNvPr id="11" name="Group 10"/>
          <p:cNvGrpSpPr/>
          <p:nvPr/>
        </p:nvGrpSpPr>
        <p:grpSpPr>
          <a:xfrm>
            <a:off x="427638" y="214336"/>
            <a:ext cx="2721945" cy="2791945"/>
            <a:chOff x="3053075" y="323391"/>
            <a:chExt cx="3198676" cy="2592079"/>
          </a:xfrm>
        </p:grpSpPr>
        <p:sp>
          <p:nvSpPr>
            <p:cNvPr id="7" name="TextBox 6"/>
            <p:cNvSpPr txBox="1"/>
            <p:nvPr/>
          </p:nvSpPr>
          <p:spPr>
            <a:xfrm>
              <a:off x="3244570" y="323391"/>
              <a:ext cx="2904847" cy="342893"/>
            </a:xfrm>
            <a:prstGeom prst="rect">
              <a:avLst/>
            </a:prstGeom>
            <a:noFill/>
          </p:spPr>
          <p:txBody>
            <a:bodyPr wrap="square" rtlCol="0">
              <a:spAutoFit/>
            </a:bodyPr>
            <a:lstStyle/>
            <a:p>
              <a:pPr algn="ctr"/>
              <a:r>
                <a:rPr lang="en-US" b="1" dirty="0" smtClean="0">
                  <a:latin typeface="Soho Std" charset="0"/>
                  <a:ea typeface="Soho Std" charset="0"/>
                  <a:cs typeface="Soho Std" charset="0"/>
                </a:rPr>
                <a:t>Vent Sea Urchins</a:t>
              </a:r>
              <a:endParaRPr lang="en-US" b="1" dirty="0">
                <a:latin typeface="Soho Std" charset="0"/>
                <a:ea typeface="Soho Std" charset="0"/>
                <a:cs typeface="Soho Std" charset="0"/>
              </a:endParaRPr>
            </a:p>
          </p:txBody>
        </p:sp>
        <p:sp>
          <p:nvSpPr>
            <p:cNvPr id="8" name="TextBox 7"/>
            <p:cNvSpPr txBox="1"/>
            <p:nvPr/>
          </p:nvSpPr>
          <p:spPr>
            <a:xfrm>
              <a:off x="3176505" y="1586470"/>
              <a:ext cx="3075246" cy="942955"/>
            </a:xfrm>
            <a:prstGeom prst="rect">
              <a:avLst/>
            </a:prstGeom>
            <a:noFill/>
          </p:spPr>
          <p:txBody>
            <a:bodyPr wrap="square" rtlCol="0">
              <a:spAutoFit/>
            </a:bodyPr>
            <a:lstStyle/>
            <a:p>
              <a:r>
                <a:rPr lang="en-US" sz="1200" b="1" dirty="0" smtClean="0"/>
                <a:t>Key Information: </a:t>
              </a:r>
              <a:r>
                <a:rPr lang="en-US" sz="1200" dirty="0" smtClean="0"/>
                <a:t>Sea Urchins have been known to </a:t>
              </a:r>
              <a:r>
                <a:rPr lang="en-US" sz="1200" dirty="0" smtClean="0"/>
                <a:t>feed on algae </a:t>
              </a:r>
              <a:r>
                <a:rPr lang="en-US" sz="1200" dirty="0" smtClean="0"/>
                <a:t>in </a:t>
              </a:r>
              <a:r>
                <a:rPr lang="en-US" sz="1200" dirty="0" smtClean="0"/>
                <a:t>other environments, but here it is a decomposer feeding on the detritus of the sea </a:t>
              </a:r>
              <a:r>
                <a:rPr lang="en-US" sz="1200" dirty="0" smtClean="0"/>
                <a:t>floor</a:t>
              </a:r>
              <a:endParaRPr lang="en-US" sz="1200" dirty="0"/>
            </a:p>
          </p:txBody>
        </p:sp>
        <p:sp>
          <p:nvSpPr>
            <p:cNvPr id="9" name="TextBox 8"/>
            <p:cNvSpPr txBox="1"/>
            <p:nvPr/>
          </p:nvSpPr>
          <p:spPr>
            <a:xfrm>
              <a:off x="3053075" y="2744024"/>
              <a:ext cx="3150393"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NOVAE</a:t>
              </a:r>
              <a:endParaRPr lang="en-US" sz="600" i="1" dirty="0">
                <a:latin typeface="Leitura Sans Italic 1" charset="0"/>
                <a:ea typeface="Leitura Sans Italic 1" charset="0"/>
                <a:cs typeface="Leitura Sans Italic 1" charset="0"/>
              </a:endParaRPr>
            </a:p>
          </p:txBody>
        </p:sp>
      </p:grpSp>
      <p:sp>
        <p:nvSpPr>
          <p:cNvPr id="27" name="Rectangle 26"/>
          <p:cNvSpPr/>
          <p:nvPr/>
        </p:nvSpPr>
        <p:spPr>
          <a:xfrm>
            <a:off x="3536591" y="285750"/>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452703" y="3189824"/>
            <a:ext cx="2828709" cy="2706078"/>
            <a:chOff x="3062630" y="83126"/>
            <a:chExt cx="3324141" cy="2512358"/>
          </a:xfrm>
        </p:grpSpPr>
        <p:sp>
          <p:nvSpPr>
            <p:cNvPr id="31" name="TextBox 30"/>
            <p:cNvSpPr txBox="1"/>
            <p:nvPr/>
          </p:nvSpPr>
          <p:spPr>
            <a:xfrm>
              <a:off x="3657859" y="83126"/>
              <a:ext cx="2728912" cy="600062"/>
            </a:xfrm>
            <a:prstGeom prst="rect">
              <a:avLst/>
            </a:prstGeom>
            <a:noFill/>
          </p:spPr>
          <p:txBody>
            <a:bodyPr wrap="square" rtlCol="0">
              <a:spAutoFit/>
            </a:bodyPr>
            <a:lstStyle/>
            <a:p>
              <a:r>
                <a:rPr lang="en-US" b="1" dirty="0">
                  <a:latin typeface="Soho Std" charset="0"/>
                  <a:ea typeface="Soho Std" charset="0"/>
                  <a:cs typeface="Soho Std" charset="0"/>
                </a:rPr>
                <a:t>Brittle </a:t>
              </a:r>
              <a:r>
                <a:rPr lang="en-US" b="1" dirty="0" smtClean="0">
                  <a:latin typeface="Soho Std" charset="0"/>
                  <a:ea typeface="Soho Std" charset="0"/>
                  <a:cs typeface="Soho Std" charset="0"/>
                </a:rPr>
                <a:t>Star</a:t>
              </a:r>
              <a:endParaRPr lang="en-US" b="1" dirty="0">
                <a:latin typeface="Soho Std" charset="0"/>
                <a:ea typeface="Soho Std" charset="0"/>
                <a:cs typeface="Soho Std" charset="0"/>
              </a:endParaRPr>
            </a:p>
            <a:p>
              <a:endParaRPr lang="en-US" b="1" dirty="0">
                <a:latin typeface="Soho Std" charset="0"/>
                <a:ea typeface="Soho Std" charset="0"/>
                <a:cs typeface="Soho Std" charset="0"/>
              </a:endParaRPr>
            </a:p>
          </p:txBody>
        </p:sp>
        <p:sp>
          <p:nvSpPr>
            <p:cNvPr id="32" name="TextBox 31"/>
            <p:cNvSpPr txBox="1"/>
            <p:nvPr/>
          </p:nvSpPr>
          <p:spPr>
            <a:xfrm>
              <a:off x="3139472" y="1483366"/>
              <a:ext cx="3075245" cy="771508"/>
            </a:xfrm>
            <a:prstGeom prst="rect">
              <a:avLst/>
            </a:prstGeom>
            <a:noFill/>
          </p:spPr>
          <p:txBody>
            <a:bodyPr wrap="square" rtlCol="0">
              <a:spAutoFit/>
            </a:bodyPr>
            <a:lstStyle/>
            <a:p>
              <a:r>
                <a:rPr lang="en-US" sz="1200" b="1" dirty="0" smtClean="0"/>
                <a:t>Predators</a:t>
              </a:r>
              <a:r>
                <a:rPr lang="en-US" sz="1200" dirty="0" smtClean="0"/>
                <a:t>: Crabs, fish, and sea stars </a:t>
              </a:r>
            </a:p>
            <a:p>
              <a:r>
                <a:rPr lang="en-US" sz="1200" b="1" dirty="0" smtClean="0"/>
                <a:t>Key</a:t>
              </a:r>
              <a:r>
                <a:rPr lang="en-US" sz="1200" dirty="0" smtClean="0"/>
                <a:t> </a:t>
              </a:r>
              <a:r>
                <a:rPr lang="en-US" sz="1200" b="1" dirty="0" smtClean="0"/>
                <a:t>Information</a:t>
              </a:r>
              <a:r>
                <a:rPr lang="en-US" sz="1200" dirty="0" smtClean="0"/>
                <a:t>: F</a:t>
              </a:r>
              <a:r>
                <a:rPr lang="en-US" sz="1200" dirty="0" smtClean="0"/>
                <a:t>eeds crustaceans and plankton.  </a:t>
              </a:r>
              <a:r>
                <a:rPr lang="en-US" sz="1200" dirty="0"/>
                <a:t>B</a:t>
              </a:r>
              <a:r>
                <a:rPr lang="en-US" sz="1200" dirty="0" smtClean="0"/>
                <a:t>ut </a:t>
              </a:r>
              <a:r>
                <a:rPr lang="en-US" sz="1200" dirty="0" smtClean="0"/>
                <a:t>will also scavenge </a:t>
              </a:r>
              <a:r>
                <a:rPr lang="en-US" sz="1200" dirty="0" smtClean="0"/>
                <a:t>on dead and decaying matter</a:t>
              </a:r>
              <a:endParaRPr lang="en-US" sz="1200" dirty="0"/>
            </a:p>
          </p:txBody>
        </p:sp>
        <p:sp>
          <p:nvSpPr>
            <p:cNvPr id="33" name="TextBox 32"/>
            <p:cNvSpPr txBox="1"/>
            <p:nvPr/>
          </p:nvSpPr>
          <p:spPr>
            <a:xfrm>
              <a:off x="3062630" y="2424038"/>
              <a:ext cx="3150394"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Interactive Oceans</a:t>
              </a:r>
              <a:endParaRPr lang="en-US" sz="600" i="1" dirty="0">
                <a:latin typeface="Leitura Sans Italic 1" charset="0"/>
                <a:ea typeface="Leitura Sans Italic 1" charset="0"/>
                <a:cs typeface="Leitura Sans Italic 1" charset="0"/>
              </a:endParaRPr>
            </a:p>
          </p:txBody>
        </p:sp>
      </p:grpSp>
      <p:sp>
        <p:nvSpPr>
          <p:cNvPr id="35" name="Rectangle 34"/>
          <p:cNvSpPr/>
          <p:nvPr/>
        </p:nvSpPr>
        <p:spPr>
          <a:xfrm>
            <a:off x="3553525" y="3223692"/>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p:cNvGrpSpPr/>
          <p:nvPr/>
        </p:nvGrpSpPr>
        <p:grpSpPr>
          <a:xfrm>
            <a:off x="461168" y="6211205"/>
            <a:ext cx="2691092" cy="2707309"/>
            <a:chOff x="3102427" y="396410"/>
            <a:chExt cx="3162418" cy="2513501"/>
          </a:xfrm>
        </p:grpSpPr>
        <p:sp>
          <p:nvSpPr>
            <p:cNvPr id="40" name="TextBox 39"/>
            <p:cNvSpPr txBox="1"/>
            <p:nvPr/>
          </p:nvSpPr>
          <p:spPr>
            <a:xfrm>
              <a:off x="3202736" y="396410"/>
              <a:ext cx="2870969" cy="600062"/>
            </a:xfrm>
            <a:prstGeom prst="rect">
              <a:avLst/>
            </a:prstGeom>
            <a:noFill/>
          </p:spPr>
          <p:txBody>
            <a:bodyPr wrap="square" rtlCol="0">
              <a:spAutoFit/>
            </a:bodyPr>
            <a:lstStyle/>
            <a:p>
              <a:pPr algn="ctr"/>
              <a:r>
                <a:rPr lang="en-US" b="1" dirty="0" smtClean="0">
                  <a:latin typeface="Soho Std" charset="0"/>
                  <a:ea typeface="Soho Std" charset="0"/>
                  <a:cs typeface="Soho Std" charset="0"/>
                </a:rPr>
                <a:t>Cockatoo Squid</a:t>
              </a:r>
              <a:endParaRPr lang="en-US" b="1" dirty="0">
                <a:latin typeface="Soho Std" charset="0"/>
                <a:ea typeface="Soho Std" charset="0"/>
                <a:cs typeface="Soho Std" charset="0"/>
              </a:endParaRPr>
            </a:p>
            <a:p>
              <a:endParaRPr lang="en-US" b="1" dirty="0">
                <a:latin typeface="Soho Std" charset="0"/>
                <a:ea typeface="Soho Std" charset="0"/>
                <a:cs typeface="Soho Std" charset="0"/>
              </a:endParaRPr>
            </a:p>
          </p:txBody>
        </p:sp>
        <p:sp>
          <p:nvSpPr>
            <p:cNvPr id="41" name="TextBox 40"/>
            <p:cNvSpPr txBox="1"/>
            <p:nvPr/>
          </p:nvSpPr>
          <p:spPr>
            <a:xfrm>
              <a:off x="3189599" y="1500439"/>
              <a:ext cx="3075246" cy="942955"/>
            </a:xfrm>
            <a:prstGeom prst="rect">
              <a:avLst/>
            </a:prstGeom>
            <a:noFill/>
          </p:spPr>
          <p:txBody>
            <a:bodyPr wrap="square" rtlCol="0">
              <a:spAutoFit/>
            </a:bodyPr>
            <a:lstStyle/>
            <a:p>
              <a:r>
                <a:rPr lang="en-US" sz="1200" b="1" dirty="0" smtClean="0"/>
                <a:t>Predators</a:t>
              </a:r>
              <a:r>
                <a:rPr lang="en-US" sz="1200" dirty="0" smtClean="0"/>
                <a:t>:  Does not have any natural predators at the Axial Seamount Vent sites</a:t>
              </a:r>
              <a:endParaRPr lang="en-US" sz="1200" b="1" dirty="0"/>
            </a:p>
            <a:p>
              <a:r>
                <a:rPr lang="en-US" sz="1200" b="1" dirty="0" smtClean="0"/>
                <a:t>Key Information: </a:t>
              </a:r>
              <a:r>
                <a:rPr lang="en-US" sz="1200" dirty="0" smtClean="0"/>
                <a:t>feed </a:t>
              </a:r>
              <a:r>
                <a:rPr lang="en-US" sz="1200" dirty="0" smtClean="0"/>
                <a:t>on fish, crabs, lobsters, and even other </a:t>
              </a:r>
              <a:r>
                <a:rPr lang="en-US" sz="1200" dirty="0" smtClean="0"/>
                <a:t>squid </a:t>
              </a:r>
              <a:endParaRPr lang="en-US" sz="1200" dirty="0"/>
            </a:p>
          </p:txBody>
        </p:sp>
        <p:sp>
          <p:nvSpPr>
            <p:cNvPr id="42" name="TextBox 41"/>
            <p:cNvSpPr txBox="1"/>
            <p:nvPr/>
          </p:nvSpPr>
          <p:spPr>
            <a:xfrm>
              <a:off x="3102427" y="2738465"/>
              <a:ext cx="3150393"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NOVAE</a:t>
              </a:r>
              <a:endParaRPr lang="en-US" sz="600" i="1" dirty="0">
                <a:latin typeface="Leitura Sans Italic 1" charset="0"/>
                <a:ea typeface="Leitura Sans Italic 1" charset="0"/>
                <a:cs typeface="Leitura Sans Italic 1" charset="0"/>
              </a:endParaRPr>
            </a:p>
          </p:txBody>
        </p:sp>
      </p:grpSp>
      <p:sp>
        <p:nvSpPr>
          <p:cNvPr id="44" name="Rectangle 43"/>
          <p:cNvSpPr/>
          <p:nvPr/>
        </p:nvSpPr>
        <p:spPr>
          <a:xfrm>
            <a:off x="3570453" y="6195502"/>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469632" y="6195487"/>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461164" y="3164418"/>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4157133" y="6231389"/>
            <a:ext cx="2052963" cy="646331"/>
          </a:xfrm>
          <a:prstGeom prst="rect">
            <a:avLst/>
          </a:prstGeom>
          <a:noFill/>
        </p:spPr>
        <p:txBody>
          <a:bodyPr wrap="square" rtlCol="0">
            <a:spAutoFit/>
          </a:bodyPr>
          <a:lstStyle/>
          <a:p>
            <a:r>
              <a:rPr lang="en-US" b="1" dirty="0" err="1" smtClean="0">
                <a:latin typeface="Soho Std" charset="0"/>
                <a:ea typeface="Soho Std" charset="0"/>
                <a:cs typeface="Soho Std" charset="0"/>
              </a:rPr>
              <a:t>Zoanthids</a:t>
            </a:r>
            <a:r>
              <a:rPr lang="en-US" b="1" dirty="0" smtClean="0">
                <a:latin typeface="Soho Std" charset="0"/>
                <a:ea typeface="Soho Std" charset="0"/>
                <a:cs typeface="Soho Std" charset="0"/>
              </a:rPr>
              <a:t> </a:t>
            </a:r>
            <a:endParaRPr lang="en-US" b="1" dirty="0">
              <a:latin typeface="Soho Std" charset="0"/>
              <a:ea typeface="Soho Std" charset="0"/>
              <a:cs typeface="Soho Std" charset="0"/>
            </a:endParaRPr>
          </a:p>
          <a:p>
            <a:endParaRPr lang="en-US" b="1" dirty="0">
              <a:latin typeface="Soho Std" charset="0"/>
              <a:ea typeface="Soho Std" charset="0"/>
              <a:cs typeface="Soho Std" charset="0"/>
            </a:endParaRPr>
          </a:p>
        </p:txBody>
      </p:sp>
      <p:sp>
        <p:nvSpPr>
          <p:cNvPr id="55" name="TextBox 54"/>
          <p:cNvSpPr txBox="1"/>
          <p:nvPr/>
        </p:nvSpPr>
        <p:spPr>
          <a:xfrm>
            <a:off x="3613806" y="7767991"/>
            <a:ext cx="2653550" cy="646331"/>
          </a:xfrm>
          <a:prstGeom prst="rect">
            <a:avLst/>
          </a:prstGeom>
          <a:noFill/>
        </p:spPr>
        <p:txBody>
          <a:bodyPr wrap="square" rtlCol="0">
            <a:spAutoFit/>
          </a:bodyPr>
          <a:lstStyle/>
          <a:p>
            <a:r>
              <a:rPr lang="en-US" sz="1200" b="1" dirty="0" smtClean="0"/>
              <a:t>Key Information</a:t>
            </a:r>
            <a:r>
              <a:rPr lang="en-US" sz="1200" dirty="0" smtClean="0"/>
              <a:t>: mainly </a:t>
            </a:r>
            <a:r>
              <a:rPr lang="en-US" sz="1200" dirty="0" smtClean="0"/>
              <a:t>feed on plankton and detritus, but </a:t>
            </a:r>
            <a:r>
              <a:rPr lang="en-US" sz="1200" dirty="0" smtClean="0"/>
              <a:t>can eat worms </a:t>
            </a:r>
            <a:r>
              <a:rPr lang="en-US" sz="1200" dirty="0" smtClean="0"/>
              <a:t>and small </a:t>
            </a:r>
            <a:r>
              <a:rPr lang="en-US" sz="1200" dirty="0" smtClean="0"/>
              <a:t>crustaceans</a:t>
            </a:r>
            <a:endParaRPr lang="en-US" sz="1200" dirty="0"/>
          </a:p>
        </p:txBody>
      </p:sp>
      <p:sp>
        <p:nvSpPr>
          <p:cNvPr id="56" name="TextBox 55"/>
          <p:cNvSpPr txBox="1"/>
          <p:nvPr/>
        </p:nvSpPr>
        <p:spPr>
          <a:xfrm>
            <a:off x="3582961" y="8729052"/>
            <a:ext cx="2680858"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Smithsonian</a:t>
            </a:r>
            <a:endParaRPr lang="en-US" sz="600" i="1" dirty="0">
              <a:latin typeface="Leitura Sans Italic 1" charset="0"/>
              <a:ea typeface="Leitura Sans Italic 1" charset="0"/>
              <a:cs typeface="Leitura Sans Italic 1" charset="0"/>
            </a:endParaRPr>
          </a:p>
        </p:txBody>
      </p:sp>
      <p:sp>
        <p:nvSpPr>
          <p:cNvPr id="57" name="TextBox 56"/>
          <p:cNvSpPr txBox="1"/>
          <p:nvPr/>
        </p:nvSpPr>
        <p:spPr>
          <a:xfrm>
            <a:off x="3919694" y="3209224"/>
            <a:ext cx="1997967" cy="646331"/>
          </a:xfrm>
          <a:prstGeom prst="rect">
            <a:avLst/>
          </a:prstGeom>
          <a:noFill/>
        </p:spPr>
        <p:txBody>
          <a:bodyPr wrap="square" rtlCol="0">
            <a:spAutoFit/>
          </a:bodyPr>
          <a:lstStyle/>
          <a:p>
            <a:pPr algn="ctr"/>
            <a:r>
              <a:rPr lang="en-US" b="1" dirty="0" smtClean="0">
                <a:latin typeface="Soho Std" charset="0"/>
                <a:ea typeface="Soho Std" charset="0"/>
                <a:cs typeface="Soho Std" charset="0"/>
              </a:rPr>
              <a:t>Sea Spider</a:t>
            </a:r>
            <a:endParaRPr lang="en-US" b="1" dirty="0">
              <a:latin typeface="Soho Std" charset="0"/>
              <a:ea typeface="Soho Std" charset="0"/>
              <a:cs typeface="Soho Std" charset="0"/>
            </a:endParaRPr>
          </a:p>
          <a:p>
            <a:endParaRPr lang="en-US" b="1" dirty="0">
              <a:latin typeface="Soho Std" charset="0"/>
              <a:ea typeface="Soho Std" charset="0"/>
              <a:cs typeface="Soho Std" charset="0"/>
            </a:endParaRPr>
          </a:p>
        </p:txBody>
      </p:sp>
      <p:sp>
        <p:nvSpPr>
          <p:cNvPr id="59" name="TextBox 58"/>
          <p:cNvSpPr txBox="1"/>
          <p:nvPr/>
        </p:nvSpPr>
        <p:spPr>
          <a:xfrm>
            <a:off x="3536591" y="5769262"/>
            <a:ext cx="2680858"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NOVAE</a:t>
            </a:r>
            <a:endParaRPr lang="en-US" sz="600" i="1" dirty="0">
              <a:latin typeface="Leitura Sans Italic 1" charset="0"/>
              <a:ea typeface="Leitura Sans Italic 1" charset="0"/>
              <a:cs typeface="Leitura Sans Italic 1" charset="0"/>
            </a:endParaRPr>
          </a:p>
        </p:txBody>
      </p:sp>
      <p:sp>
        <p:nvSpPr>
          <p:cNvPr id="37" name="TextBox 36"/>
          <p:cNvSpPr txBox="1"/>
          <p:nvPr/>
        </p:nvSpPr>
        <p:spPr>
          <a:xfrm>
            <a:off x="3601984" y="4718747"/>
            <a:ext cx="2665372" cy="1015663"/>
          </a:xfrm>
          <a:prstGeom prst="rect">
            <a:avLst/>
          </a:prstGeom>
          <a:noFill/>
        </p:spPr>
        <p:txBody>
          <a:bodyPr wrap="square" rtlCol="0">
            <a:spAutoFit/>
          </a:bodyPr>
          <a:lstStyle/>
          <a:p>
            <a:r>
              <a:rPr lang="en-US" sz="1200" b="1" dirty="0" smtClean="0"/>
              <a:t>Key Information</a:t>
            </a:r>
            <a:r>
              <a:rPr lang="en-US" sz="1200" dirty="0" smtClean="0"/>
              <a:t>: Feeds on</a:t>
            </a:r>
            <a:r>
              <a:rPr lang="en-US" sz="1200" dirty="0" smtClean="0"/>
              <a:t> may creatures, like </a:t>
            </a:r>
            <a:r>
              <a:rPr lang="en-US" sz="1200" dirty="0" err="1" smtClean="0"/>
              <a:t>zoanthids</a:t>
            </a:r>
            <a:r>
              <a:rPr lang="en-US" sz="1200" dirty="0" smtClean="0"/>
              <a:t>,  sea cucumbers, sea anemones, small crustaceans, clams, worms, sea urchins and </a:t>
            </a:r>
            <a:r>
              <a:rPr lang="en-US" sz="1200" dirty="0" smtClean="0"/>
              <a:t>dead decaying matter </a:t>
            </a:r>
            <a:endParaRPr lang="en-US" sz="12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9754" t="22221" r="38764" b="20217"/>
          <a:stretch/>
        </p:blipFill>
        <p:spPr>
          <a:xfrm>
            <a:off x="4758269" y="813677"/>
            <a:ext cx="1426241" cy="1888457"/>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3384" t="15034" r="9755" b="26561"/>
          <a:stretch/>
        </p:blipFill>
        <p:spPr>
          <a:xfrm>
            <a:off x="1063005" y="599386"/>
            <a:ext cx="1306696" cy="959703"/>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3090" t="26210" r="18788" b="28748"/>
          <a:stretch/>
        </p:blipFill>
        <p:spPr>
          <a:xfrm>
            <a:off x="870154" y="6610166"/>
            <a:ext cx="1795827" cy="741265"/>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6511" t="12347" r="16134"/>
          <a:stretch/>
        </p:blipFill>
        <p:spPr>
          <a:xfrm>
            <a:off x="882449" y="3525418"/>
            <a:ext cx="1689679" cy="1077665"/>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17654" t="9622" r="26913" b="15819"/>
          <a:stretch/>
        </p:blipFill>
        <p:spPr>
          <a:xfrm>
            <a:off x="4287053" y="3532390"/>
            <a:ext cx="1281559" cy="109598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1927" y="6600722"/>
            <a:ext cx="1995512" cy="1144094"/>
          </a:xfrm>
          <a:prstGeom prst="rect">
            <a:avLst/>
          </a:prstGeom>
        </p:spPr>
      </p:pic>
    </p:spTree>
    <p:extLst>
      <p:ext uri="{BB962C8B-B14F-4D97-AF65-F5344CB8AC3E}">
        <p14:creationId xmlns:p14="http://schemas.microsoft.com/office/powerpoint/2010/main" val="2059216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769" y="285750"/>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p:cNvGrpSpPr/>
          <p:nvPr/>
        </p:nvGrpSpPr>
        <p:grpSpPr>
          <a:xfrm>
            <a:off x="3776800" y="324287"/>
            <a:ext cx="2356955" cy="2539359"/>
            <a:chOff x="3512910" y="391500"/>
            <a:chExt cx="2769760" cy="2539359"/>
          </a:xfrm>
        </p:grpSpPr>
        <p:sp>
          <p:nvSpPr>
            <p:cNvPr id="24" name="TextBox 23"/>
            <p:cNvSpPr txBox="1"/>
            <p:nvPr/>
          </p:nvSpPr>
          <p:spPr>
            <a:xfrm>
              <a:off x="3553758" y="391500"/>
              <a:ext cx="2728912" cy="369332"/>
            </a:xfrm>
            <a:prstGeom prst="rect">
              <a:avLst/>
            </a:prstGeom>
            <a:noFill/>
          </p:spPr>
          <p:txBody>
            <a:bodyPr wrap="square" rtlCol="0">
              <a:spAutoFit/>
            </a:bodyPr>
            <a:lstStyle/>
            <a:p>
              <a:r>
                <a:rPr lang="en-US" b="1" dirty="0" smtClean="0">
                  <a:latin typeface="Soho Std" charset="0"/>
                  <a:ea typeface="Soho Std" charset="0"/>
                  <a:cs typeface="Soho Std" charset="0"/>
                </a:rPr>
                <a:t>Hydrogen Sulfide</a:t>
              </a:r>
              <a:endParaRPr lang="en-US" b="1" dirty="0">
                <a:latin typeface="Soho Std" charset="0"/>
                <a:ea typeface="Soho Std" charset="0"/>
                <a:cs typeface="Soho Std" charset="0"/>
              </a:endParaRPr>
            </a:p>
          </p:txBody>
        </p:sp>
        <p:sp>
          <p:nvSpPr>
            <p:cNvPr id="25" name="TextBox 24"/>
            <p:cNvSpPr txBox="1"/>
            <p:nvPr/>
          </p:nvSpPr>
          <p:spPr>
            <a:xfrm>
              <a:off x="3512910" y="2099862"/>
              <a:ext cx="2663100" cy="830997"/>
            </a:xfrm>
            <a:prstGeom prst="rect">
              <a:avLst/>
            </a:prstGeom>
            <a:noFill/>
          </p:spPr>
          <p:txBody>
            <a:bodyPr wrap="square" rtlCol="0">
              <a:spAutoFit/>
            </a:bodyPr>
            <a:lstStyle/>
            <a:p>
              <a:r>
                <a:rPr lang="en-US" sz="1200" dirty="0" smtClean="0"/>
                <a:t>Hydrogen sulfide is a poisonous to most living things, but in a hydrothermal vent it can be used to sustain </a:t>
              </a:r>
              <a:r>
                <a:rPr lang="en-US" sz="1200" dirty="0" smtClean="0"/>
                <a:t>life. </a:t>
              </a:r>
              <a:endParaRPr lang="en-US" sz="1200" dirty="0"/>
            </a:p>
          </p:txBody>
        </p:sp>
      </p:grpSp>
      <p:grpSp>
        <p:nvGrpSpPr>
          <p:cNvPr id="11" name="Group 10"/>
          <p:cNvGrpSpPr/>
          <p:nvPr/>
        </p:nvGrpSpPr>
        <p:grpSpPr>
          <a:xfrm>
            <a:off x="435769" y="285750"/>
            <a:ext cx="2680858" cy="2697610"/>
            <a:chOff x="3062630" y="389692"/>
            <a:chExt cx="3150393" cy="2504497"/>
          </a:xfrm>
        </p:grpSpPr>
        <p:sp>
          <p:nvSpPr>
            <p:cNvPr id="7" name="TextBox 6"/>
            <p:cNvSpPr txBox="1"/>
            <p:nvPr/>
          </p:nvSpPr>
          <p:spPr>
            <a:xfrm>
              <a:off x="3286805" y="389692"/>
              <a:ext cx="2904847" cy="485764"/>
            </a:xfrm>
            <a:prstGeom prst="rect">
              <a:avLst/>
            </a:prstGeom>
            <a:noFill/>
          </p:spPr>
          <p:txBody>
            <a:bodyPr wrap="square" rtlCol="0">
              <a:spAutoFit/>
            </a:bodyPr>
            <a:lstStyle/>
            <a:p>
              <a:pPr algn="ctr"/>
              <a:r>
                <a:rPr lang="en-US" sz="1400" b="1" dirty="0">
                  <a:latin typeface="Soho Std" charset="0"/>
                  <a:ea typeface="Soho Std" charset="0"/>
                  <a:cs typeface="Soho Std" charset="0"/>
                </a:rPr>
                <a:t>Symbiotic </a:t>
              </a:r>
              <a:r>
                <a:rPr lang="en-US" sz="1400" b="1" dirty="0" smtClean="0">
                  <a:latin typeface="Soho Std" charset="0"/>
                  <a:ea typeface="Soho Std" charset="0"/>
                  <a:cs typeface="Soho Std" charset="0"/>
                </a:rPr>
                <a:t>Chemosynthetic Bacteria</a:t>
              </a:r>
              <a:endParaRPr lang="en-US" sz="1400" b="1" dirty="0">
                <a:latin typeface="Soho Std" charset="0"/>
                <a:ea typeface="Soho Std" charset="0"/>
                <a:cs typeface="Soho Std" charset="0"/>
              </a:endParaRPr>
            </a:p>
          </p:txBody>
        </p:sp>
        <p:sp>
          <p:nvSpPr>
            <p:cNvPr id="9" name="TextBox 8"/>
            <p:cNvSpPr txBox="1"/>
            <p:nvPr/>
          </p:nvSpPr>
          <p:spPr>
            <a:xfrm>
              <a:off x="3062630" y="2722743"/>
              <a:ext cx="3150393"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NOAA</a:t>
              </a:r>
              <a:endParaRPr lang="en-US" sz="600" i="1" dirty="0">
                <a:latin typeface="Leitura Sans Italic 1" charset="0"/>
                <a:ea typeface="Leitura Sans Italic 1" charset="0"/>
                <a:cs typeface="Leitura Sans Italic 1" charset="0"/>
              </a:endParaRPr>
            </a:p>
          </p:txBody>
        </p:sp>
      </p:grpSp>
      <p:sp>
        <p:nvSpPr>
          <p:cNvPr id="27" name="Rectangle 26"/>
          <p:cNvSpPr/>
          <p:nvPr/>
        </p:nvSpPr>
        <p:spPr>
          <a:xfrm>
            <a:off x="3536591" y="285750"/>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509623" y="3199126"/>
            <a:ext cx="2639976" cy="2052919"/>
            <a:chOff x="3129520" y="91762"/>
            <a:chExt cx="3102353" cy="1905958"/>
          </a:xfrm>
        </p:grpSpPr>
        <p:sp>
          <p:nvSpPr>
            <p:cNvPr id="31" name="TextBox 30"/>
            <p:cNvSpPr txBox="1"/>
            <p:nvPr/>
          </p:nvSpPr>
          <p:spPr>
            <a:xfrm>
              <a:off x="3502961" y="91762"/>
              <a:ext cx="2728912" cy="342893"/>
            </a:xfrm>
            <a:prstGeom prst="rect">
              <a:avLst/>
            </a:prstGeom>
            <a:noFill/>
          </p:spPr>
          <p:txBody>
            <a:bodyPr wrap="square" rtlCol="0">
              <a:spAutoFit/>
            </a:bodyPr>
            <a:lstStyle/>
            <a:p>
              <a:r>
                <a:rPr lang="en-US" b="1" dirty="0" smtClean="0">
                  <a:latin typeface="Soho Std" charset="0"/>
                  <a:ea typeface="Soho Std" charset="0"/>
                  <a:cs typeface="Soho Std" charset="0"/>
                </a:rPr>
                <a:t>Carbon Dioxide</a:t>
              </a:r>
              <a:endParaRPr lang="en-US" b="1" dirty="0">
                <a:latin typeface="Soho Std" charset="0"/>
                <a:ea typeface="Soho Std" charset="0"/>
                <a:cs typeface="Soho Std" charset="0"/>
              </a:endParaRPr>
            </a:p>
          </p:txBody>
        </p:sp>
        <p:sp>
          <p:nvSpPr>
            <p:cNvPr id="32" name="TextBox 31"/>
            <p:cNvSpPr txBox="1"/>
            <p:nvPr/>
          </p:nvSpPr>
          <p:spPr>
            <a:xfrm>
              <a:off x="3129520" y="1397658"/>
              <a:ext cx="3075245" cy="600062"/>
            </a:xfrm>
            <a:prstGeom prst="rect">
              <a:avLst/>
            </a:prstGeom>
            <a:noFill/>
          </p:spPr>
          <p:txBody>
            <a:bodyPr wrap="square" rtlCol="0">
              <a:spAutoFit/>
            </a:bodyPr>
            <a:lstStyle/>
            <a:p>
              <a:r>
                <a:rPr lang="en-US" sz="1200" dirty="0" smtClean="0"/>
                <a:t>It </a:t>
              </a:r>
              <a:r>
                <a:rPr lang="en-US" sz="1200" dirty="0" smtClean="0"/>
                <a:t>is naturally found in volcanos, hot springs, geysers, and hydrothermal vents.  </a:t>
              </a:r>
              <a:endParaRPr lang="en-US" sz="1200" dirty="0"/>
            </a:p>
          </p:txBody>
        </p:sp>
      </p:grpSp>
      <p:sp>
        <p:nvSpPr>
          <p:cNvPr id="35" name="Rectangle 34"/>
          <p:cNvSpPr/>
          <p:nvPr/>
        </p:nvSpPr>
        <p:spPr>
          <a:xfrm>
            <a:off x="3553525" y="3223692"/>
            <a:ext cx="2713831" cy="26564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p:cNvGrpSpPr/>
          <p:nvPr/>
        </p:nvGrpSpPr>
        <p:grpSpPr>
          <a:xfrm>
            <a:off x="532688" y="6221738"/>
            <a:ext cx="2616912" cy="2222420"/>
            <a:chOff x="3186473" y="406189"/>
            <a:chExt cx="3075246" cy="2063323"/>
          </a:xfrm>
        </p:grpSpPr>
        <p:sp>
          <p:nvSpPr>
            <p:cNvPr id="40" name="TextBox 39"/>
            <p:cNvSpPr txBox="1"/>
            <p:nvPr/>
          </p:nvSpPr>
          <p:spPr>
            <a:xfrm>
              <a:off x="3406072" y="406189"/>
              <a:ext cx="2448056" cy="342893"/>
            </a:xfrm>
            <a:prstGeom prst="rect">
              <a:avLst/>
            </a:prstGeom>
            <a:noFill/>
          </p:spPr>
          <p:txBody>
            <a:bodyPr wrap="square" rtlCol="0">
              <a:spAutoFit/>
            </a:bodyPr>
            <a:lstStyle/>
            <a:p>
              <a:pPr algn="ctr"/>
              <a:r>
                <a:rPr lang="en-US" b="1" dirty="0" smtClean="0">
                  <a:latin typeface="Soho Std" charset="0"/>
                  <a:ea typeface="Soho Std" charset="0"/>
                  <a:cs typeface="Soho Std" charset="0"/>
                </a:rPr>
                <a:t>Methane (CH</a:t>
              </a:r>
              <a:r>
                <a:rPr lang="en-US" b="1" baseline="-25000" dirty="0" smtClean="0">
                  <a:latin typeface="Soho Std" charset="0"/>
                  <a:ea typeface="Soho Std" charset="0"/>
                  <a:cs typeface="Soho Std" charset="0"/>
                </a:rPr>
                <a:t>4</a:t>
              </a:r>
              <a:r>
                <a:rPr lang="en-US" b="1" dirty="0" smtClean="0">
                  <a:latin typeface="Soho Std" charset="0"/>
                  <a:ea typeface="Soho Std" charset="0"/>
                  <a:cs typeface="Soho Std" charset="0"/>
                </a:rPr>
                <a:t>)</a:t>
              </a:r>
              <a:endParaRPr lang="en-US" b="1" dirty="0">
                <a:latin typeface="Soho Std" charset="0"/>
                <a:ea typeface="Soho Std" charset="0"/>
                <a:cs typeface="Soho Std" charset="0"/>
              </a:endParaRPr>
            </a:p>
          </p:txBody>
        </p:sp>
        <p:sp>
          <p:nvSpPr>
            <p:cNvPr id="41" name="TextBox 40"/>
            <p:cNvSpPr txBox="1"/>
            <p:nvPr/>
          </p:nvSpPr>
          <p:spPr>
            <a:xfrm>
              <a:off x="3186473" y="1869450"/>
              <a:ext cx="3075246" cy="600062"/>
            </a:xfrm>
            <a:prstGeom prst="rect">
              <a:avLst/>
            </a:prstGeom>
            <a:noFill/>
          </p:spPr>
          <p:txBody>
            <a:bodyPr wrap="square" rtlCol="0">
              <a:spAutoFit/>
            </a:bodyPr>
            <a:lstStyle/>
            <a:p>
              <a:r>
                <a:rPr lang="en-US" sz="1200" dirty="0" smtClean="0"/>
                <a:t>Hydrothermal </a:t>
              </a:r>
              <a:r>
                <a:rPr lang="en-US" sz="1200" dirty="0"/>
                <a:t>vents </a:t>
              </a:r>
              <a:r>
                <a:rPr lang="en-US" sz="1200" dirty="0" smtClean="0"/>
                <a:t>seep out </a:t>
              </a:r>
              <a:r>
                <a:rPr lang="en-US" sz="1200" dirty="0"/>
                <a:t>methane </a:t>
              </a:r>
              <a:r>
                <a:rPr lang="en-US" sz="1200" dirty="0" smtClean="0"/>
                <a:t>on </a:t>
              </a:r>
              <a:r>
                <a:rPr lang="en-US" sz="1200" dirty="0"/>
                <a:t>the ocean floor, </a:t>
              </a:r>
              <a:r>
                <a:rPr lang="en-US" sz="1200" dirty="0" smtClean="0"/>
                <a:t>which </a:t>
              </a:r>
              <a:r>
                <a:rPr lang="en-US" sz="1200" dirty="0" smtClean="0"/>
                <a:t>is </a:t>
              </a:r>
              <a:r>
                <a:rPr lang="en-US" sz="1200" dirty="0" smtClean="0"/>
                <a:t>a major factor in shaping ocean </a:t>
              </a:r>
              <a:r>
                <a:rPr lang="en-US" sz="1200" dirty="0" smtClean="0"/>
                <a:t>ecosystems</a:t>
              </a:r>
              <a:endParaRPr lang="en-US" sz="1200" dirty="0"/>
            </a:p>
          </p:txBody>
        </p:sp>
      </p:grpSp>
      <p:sp>
        <p:nvSpPr>
          <p:cNvPr id="52" name="Rectangle 51"/>
          <p:cNvSpPr/>
          <p:nvPr/>
        </p:nvSpPr>
        <p:spPr>
          <a:xfrm>
            <a:off x="469632" y="6195487"/>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461164" y="3164418"/>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3853827" y="3217681"/>
            <a:ext cx="1997967" cy="369332"/>
          </a:xfrm>
          <a:prstGeom prst="rect">
            <a:avLst/>
          </a:prstGeom>
          <a:noFill/>
        </p:spPr>
        <p:txBody>
          <a:bodyPr wrap="square" rtlCol="0">
            <a:spAutoFit/>
          </a:bodyPr>
          <a:lstStyle/>
          <a:p>
            <a:pPr algn="ctr"/>
            <a:r>
              <a:rPr lang="en-US" b="1" dirty="0" smtClean="0">
                <a:latin typeface="Soho Std" charset="0"/>
                <a:ea typeface="Soho Std" charset="0"/>
                <a:cs typeface="Soho Std" charset="0"/>
              </a:rPr>
              <a:t>Oxygen</a:t>
            </a:r>
            <a:endParaRPr lang="en-US" b="1" dirty="0">
              <a:latin typeface="Soho Std" charset="0"/>
              <a:ea typeface="Soho Std" charset="0"/>
              <a:cs typeface="Soho Std" charset="0"/>
            </a:endParaRPr>
          </a:p>
        </p:txBody>
      </p:sp>
      <p:sp>
        <p:nvSpPr>
          <p:cNvPr id="37" name="TextBox 36"/>
          <p:cNvSpPr txBox="1"/>
          <p:nvPr/>
        </p:nvSpPr>
        <p:spPr>
          <a:xfrm>
            <a:off x="3664201" y="4673820"/>
            <a:ext cx="2616911" cy="276999"/>
          </a:xfrm>
          <a:prstGeom prst="rect">
            <a:avLst/>
          </a:prstGeom>
          <a:noFill/>
        </p:spPr>
        <p:txBody>
          <a:bodyPr wrap="square" rtlCol="0">
            <a:spAutoFit/>
          </a:bodyPr>
          <a:lstStyle/>
          <a:p>
            <a:r>
              <a:rPr lang="en-US" sz="1200" dirty="0" smtClean="0"/>
              <a:t>Oxygen is important </a:t>
            </a:r>
            <a:r>
              <a:rPr lang="en-US" sz="1200" dirty="0" smtClean="0"/>
              <a:t>in all forms of life.  </a:t>
            </a:r>
            <a:endParaRPr lang="en-US" sz="1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5890" y="819984"/>
            <a:ext cx="1510499" cy="10863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998" y="768729"/>
            <a:ext cx="1445517" cy="108978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465" y="6652574"/>
            <a:ext cx="1048656" cy="108693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8456" y="3525418"/>
            <a:ext cx="1077665" cy="107766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2859" y="3628915"/>
            <a:ext cx="959901" cy="945840"/>
          </a:xfrm>
          <a:prstGeom prst="rect">
            <a:avLst/>
          </a:prstGeom>
        </p:spPr>
      </p:pic>
      <p:grpSp>
        <p:nvGrpSpPr>
          <p:cNvPr id="28" name="Group 27"/>
          <p:cNvGrpSpPr/>
          <p:nvPr/>
        </p:nvGrpSpPr>
        <p:grpSpPr>
          <a:xfrm>
            <a:off x="3664201" y="6221738"/>
            <a:ext cx="2616912" cy="2499581"/>
            <a:chOff x="3222540" y="406189"/>
            <a:chExt cx="3075246" cy="2320648"/>
          </a:xfrm>
        </p:grpSpPr>
        <p:sp>
          <p:nvSpPr>
            <p:cNvPr id="30" name="TextBox 29"/>
            <p:cNvSpPr txBox="1"/>
            <p:nvPr/>
          </p:nvSpPr>
          <p:spPr>
            <a:xfrm>
              <a:off x="3406071" y="406189"/>
              <a:ext cx="2448056" cy="600063"/>
            </a:xfrm>
            <a:prstGeom prst="rect">
              <a:avLst/>
            </a:prstGeom>
            <a:noFill/>
          </p:spPr>
          <p:txBody>
            <a:bodyPr wrap="square" rtlCol="0">
              <a:spAutoFit/>
            </a:bodyPr>
            <a:lstStyle/>
            <a:p>
              <a:pPr algn="ctr"/>
              <a:r>
                <a:rPr lang="en-US" b="1" dirty="0" smtClean="0">
                  <a:latin typeface="Soho Std" charset="0"/>
                  <a:ea typeface="Soho Std" charset="0"/>
                  <a:cs typeface="Soho Std" charset="0"/>
                </a:rPr>
                <a:t>Decomposing Microbes</a:t>
              </a:r>
              <a:endParaRPr lang="en-US" b="1" dirty="0">
                <a:latin typeface="Soho Std" charset="0"/>
                <a:ea typeface="Soho Std" charset="0"/>
                <a:cs typeface="Soho Std" charset="0"/>
              </a:endParaRPr>
            </a:p>
          </p:txBody>
        </p:sp>
        <p:sp>
          <p:nvSpPr>
            <p:cNvPr id="33" name="TextBox 32"/>
            <p:cNvSpPr txBox="1"/>
            <p:nvPr/>
          </p:nvSpPr>
          <p:spPr>
            <a:xfrm>
              <a:off x="3222540" y="1098095"/>
              <a:ext cx="3075246" cy="1628742"/>
            </a:xfrm>
            <a:prstGeom prst="rect">
              <a:avLst/>
            </a:prstGeom>
            <a:noFill/>
          </p:spPr>
          <p:txBody>
            <a:bodyPr wrap="square" rtlCol="0">
              <a:spAutoFit/>
            </a:bodyPr>
            <a:lstStyle/>
            <a:p>
              <a:r>
                <a:rPr lang="en-US" sz="1200" b="1" dirty="0" smtClean="0"/>
                <a:t>Predators</a:t>
              </a:r>
              <a:r>
                <a:rPr lang="en-US" sz="1200" dirty="0" smtClean="0"/>
                <a:t>:  Anything that feeds on bacteria or microbes. </a:t>
              </a:r>
            </a:p>
            <a:p>
              <a:endParaRPr lang="en-US" sz="1200" dirty="0"/>
            </a:p>
            <a:p>
              <a:r>
                <a:rPr lang="en-US" sz="1200" b="1" dirty="0" smtClean="0"/>
                <a:t>Key Information: </a:t>
              </a:r>
              <a:r>
                <a:rPr lang="en-US" sz="1200" dirty="0" smtClean="0"/>
                <a:t>There </a:t>
              </a:r>
              <a:r>
                <a:rPr lang="en-US" sz="1200" dirty="0" smtClean="0"/>
                <a:t>are </a:t>
              </a:r>
              <a:r>
                <a:rPr lang="en-US" sz="1200" dirty="0" smtClean="0"/>
                <a:t>many </a:t>
              </a:r>
              <a:r>
                <a:rPr lang="en-US" sz="1200" dirty="0" smtClean="0"/>
                <a:t>types of decomposing microbes to be discovered at hydrothermal vents. </a:t>
              </a:r>
              <a:r>
                <a:rPr lang="en-US" sz="1200" dirty="0" smtClean="0"/>
                <a:t> They break down all the dead and decaying mater falling from the seafloor. </a:t>
              </a:r>
              <a:endParaRPr lang="en-US" sz="1200" dirty="0"/>
            </a:p>
          </p:txBody>
        </p:sp>
      </p:grpSp>
      <p:sp>
        <p:nvSpPr>
          <p:cNvPr id="34" name="Rectangle 33"/>
          <p:cNvSpPr/>
          <p:nvPr/>
        </p:nvSpPr>
        <p:spPr>
          <a:xfrm>
            <a:off x="3570454" y="6195487"/>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469632" y="1875364"/>
            <a:ext cx="2656899" cy="830997"/>
          </a:xfrm>
          <a:prstGeom prst="rect">
            <a:avLst/>
          </a:prstGeom>
          <a:noFill/>
        </p:spPr>
        <p:txBody>
          <a:bodyPr wrap="square" rtlCol="0">
            <a:spAutoFit/>
          </a:bodyPr>
          <a:lstStyle/>
          <a:p>
            <a:r>
              <a:rPr lang="en-US" sz="1200" b="1" dirty="0" smtClean="0"/>
              <a:t>Key Information: </a:t>
            </a:r>
            <a:r>
              <a:rPr lang="en-US" sz="1200" dirty="0" smtClean="0"/>
              <a:t>Usually lives inside another organism to get shelter and food, but also helps the other organism create food or additional nutrients. </a:t>
            </a:r>
            <a:endParaRPr lang="en-US" sz="1200" dirty="0"/>
          </a:p>
        </p:txBody>
      </p:sp>
    </p:spTree>
    <p:extLst>
      <p:ext uri="{BB962C8B-B14F-4D97-AF65-F5344CB8AC3E}">
        <p14:creationId xmlns:p14="http://schemas.microsoft.com/office/powerpoint/2010/main" val="4052051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769" y="285750"/>
            <a:ext cx="5831587"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26532" y="590274"/>
            <a:ext cx="5527379" cy="1815882"/>
          </a:xfrm>
          <a:prstGeom prst="rect">
            <a:avLst/>
          </a:prstGeom>
          <a:noFill/>
        </p:spPr>
        <p:txBody>
          <a:bodyPr wrap="square" rtlCol="0">
            <a:spAutoFit/>
          </a:bodyPr>
          <a:lstStyle/>
          <a:p>
            <a:pPr algn="ctr"/>
            <a:r>
              <a:rPr lang="en-US" sz="5600" b="1" dirty="0" smtClean="0">
                <a:latin typeface="Soho Std" charset="0"/>
                <a:ea typeface="Soho Std" charset="0"/>
                <a:cs typeface="Soho Std" charset="0"/>
              </a:rPr>
              <a:t>SIMPLE CHEMICALS</a:t>
            </a:r>
            <a:endParaRPr lang="en-US" sz="5600" b="1" dirty="0">
              <a:latin typeface="Soho Std" charset="0"/>
              <a:ea typeface="Soho Std" charset="0"/>
              <a:cs typeface="Soho Std" charset="0"/>
            </a:endParaRPr>
          </a:p>
        </p:txBody>
      </p:sp>
      <p:sp>
        <p:nvSpPr>
          <p:cNvPr id="31" name="TextBox 30"/>
          <p:cNvSpPr txBox="1"/>
          <p:nvPr/>
        </p:nvSpPr>
        <p:spPr>
          <a:xfrm>
            <a:off x="734380" y="3177100"/>
            <a:ext cx="5439950" cy="1815882"/>
          </a:xfrm>
          <a:prstGeom prst="rect">
            <a:avLst/>
          </a:prstGeom>
          <a:noFill/>
        </p:spPr>
        <p:txBody>
          <a:bodyPr wrap="square" rtlCol="0">
            <a:spAutoFit/>
          </a:bodyPr>
          <a:lstStyle/>
          <a:p>
            <a:pPr algn="ctr"/>
            <a:r>
              <a:rPr lang="en-US" sz="5600" b="1" dirty="0" smtClean="0">
                <a:latin typeface="Soho Std" charset="0"/>
                <a:ea typeface="Soho Std" charset="0"/>
                <a:cs typeface="Soho Std" charset="0"/>
              </a:rPr>
              <a:t>PRIMARY PRODUCERS</a:t>
            </a:r>
            <a:endParaRPr lang="en-US" sz="5600" b="1" dirty="0">
              <a:latin typeface="Soho Std" charset="0"/>
              <a:ea typeface="Soho Std" charset="0"/>
              <a:cs typeface="Soho Std" charset="0"/>
            </a:endParaRPr>
          </a:p>
        </p:txBody>
      </p:sp>
      <p:sp>
        <p:nvSpPr>
          <p:cNvPr id="40" name="TextBox 39"/>
          <p:cNvSpPr txBox="1"/>
          <p:nvPr/>
        </p:nvSpPr>
        <p:spPr>
          <a:xfrm>
            <a:off x="606113" y="6107588"/>
            <a:ext cx="5547798" cy="1815882"/>
          </a:xfrm>
          <a:prstGeom prst="rect">
            <a:avLst/>
          </a:prstGeom>
          <a:noFill/>
        </p:spPr>
        <p:txBody>
          <a:bodyPr wrap="square" rtlCol="0">
            <a:spAutoFit/>
          </a:bodyPr>
          <a:lstStyle/>
          <a:p>
            <a:pPr algn="ctr"/>
            <a:r>
              <a:rPr lang="en-US" sz="5600" b="1" dirty="0" smtClean="0">
                <a:latin typeface="Soho Std" charset="0"/>
                <a:ea typeface="Soho Std" charset="0"/>
                <a:cs typeface="Soho Std" charset="0"/>
              </a:rPr>
              <a:t>PRIMARY CONSUMERS</a:t>
            </a:r>
            <a:endParaRPr lang="en-US" sz="5600" b="1" dirty="0">
              <a:latin typeface="Soho Std" charset="0"/>
              <a:ea typeface="Soho Std" charset="0"/>
              <a:cs typeface="Soho Std" charset="0"/>
            </a:endParaRPr>
          </a:p>
        </p:txBody>
      </p:sp>
      <p:sp>
        <p:nvSpPr>
          <p:cNvPr id="52" name="Rectangle 51"/>
          <p:cNvSpPr/>
          <p:nvPr/>
        </p:nvSpPr>
        <p:spPr>
          <a:xfrm>
            <a:off x="469632" y="6195487"/>
            <a:ext cx="5797724"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461164" y="3164418"/>
            <a:ext cx="5806192"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153861" y="2452770"/>
            <a:ext cx="2679192" cy="369332"/>
          </a:xfrm>
          <a:prstGeom prst="rect">
            <a:avLst/>
          </a:prstGeom>
          <a:noFill/>
        </p:spPr>
        <p:txBody>
          <a:bodyPr wrap="square" rtlCol="0">
            <a:spAutoFit/>
          </a:bodyPr>
          <a:lstStyle/>
          <a:p>
            <a:r>
              <a:rPr lang="en-US" dirty="0" smtClean="0"/>
              <a:t>(Used for Chemosynthesis)</a:t>
            </a:r>
            <a:endParaRPr lang="en-US" dirty="0"/>
          </a:p>
        </p:txBody>
      </p:sp>
      <p:sp>
        <p:nvSpPr>
          <p:cNvPr id="28" name="TextBox 27"/>
          <p:cNvSpPr txBox="1"/>
          <p:nvPr/>
        </p:nvSpPr>
        <p:spPr>
          <a:xfrm>
            <a:off x="734380" y="4938793"/>
            <a:ext cx="5192144" cy="923330"/>
          </a:xfrm>
          <a:prstGeom prst="rect">
            <a:avLst/>
          </a:prstGeom>
          <a:noFill/>
        </p:spPr>
        <p:txBody>
          <a:bodyPr wrap="square" rtlCol="0">
            <a:spAutoFit/>
          </a:bodyPr>
          <a:lstStyle/>
          <a:p>
            <a:pPr algn="ctr"/>
            <a:r>
              <a:rPr lang="en-US" dirty="0" smtClean="0"/>
              <a:t>(Create their own food using simple chemicals found at the hydrothermal vent, and some have symbiotic relationships with other organisms)</a:t>
            </a:r>
            <a:endParaRPr lang="en-US" dirty="0"/>
          </a:p>
        </p:txBody>
      </p:sp>
      <p:sp>
        <p:nvSpPr>
          <p:cNvPr id="30" name="TextBox 29"/>
          <p:cNvSpPr txBox="1"/>
          <p:nvPr/>
        </p:nvSpPr>
        <p:spPr>
          <a:xfrm>
            <a:off x="662836" y="7731754"/>
            <a:ext cx="5434352" cy="1200329"/>
          </a:xfrm>
          <a:prstGeom prst="rect">
            <a:avLst/>
          </a:prstGeom>
          <a:noFill/>
        </p:spPr>
        <p:txBody>
          <a:bodyPr wrap="square" rtlCol="0">
            <a:spAutoFit/>
          </a:bodyPr>
          <a:lstStyle/>
          <a:p>
            <a:pPr algn="ctr"/>
            <a:r>
              <a:rPr lang="en-US" dirty="0" smtClean="0"/>
              <a:t>(Feed directly on primary producers – chemosynthetic bacteria - or have symbiotic relationships with them, but get predated upon by First Order and Top Order Carnivores)</a:t>
            </a:r>
            <a:endParaRPr lang="en-US" dirty="0"/>
          </a:p>
        </p:txBody>
      </p:sp>
    </p:spTree>
    <p:extLst>
      <p:ext uri="{BB962C8B-B14F-4D97-AF65-F5344CB8AC3E}">
        <p14:creationId xmlns:p14="http://schemas.microsoft.com/office/powerpoint/2010/main" val="3388364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769" y="285750"/>
            <a:ext cx="5831587"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26532" y="590274"/>
            <a:ext cx="5527379" cy="1815882"/>
          </a:xfrm>
          <a:prstGeom prst="rect">
            <a:avLst/>
          </a:prstGeom>
          <a:noFill/>
        </p:spPr>
        <p:txBody>
          <a:bodyPr wrap="square" rtlCol="0">
            <a:spAutoFit/>
          </a:bodyPr>
          <a:lstStyle/>
          <a:p>
            <a:pPr algn="ctr"/>
            <a:r>
              <a:rPr lang="en-US" sz="5600" b="1" dirty="0" smtClean="0">
                <a:latin typeface="Soho Std" charset="0"/>
                <a:ea typeface="Soho Std" charset="0"/>
                <a:cs typeface="Soho Std" charset="0"/>
              </a:rPr>
              <a:t>First Order Carnivores</a:t>
            </a:r>
            <a:endParaRPr lang="en-US" sz="5600" b="1" dirty="0">
              <a:latin typeface="Soho Std" charset="0"/>
              <a:ea typeface="Soho Std" charset="0"/>
              <a:cs typeface="Soho Std" charset="0"/>
            </a:endParaRPr>
          </a:p>
        </p:txBody>
      </p:sp>
      <p:sp>
        <p:nvSpPr>
          <p:cNvPr id="31" name="TextBox 30"/>
          <p:cNvSpPr txBox="1"/>
          <p:nvPr/>
        </p:nvSpPr>
        <p:spPr>
          <a:xfrm>
            <a:off x="719559" y="3228489"/>
            <a:ext cx="5439950" cy="1815882"/>
          </a:xfrm>
          <a:prstGeom prst="rect">
            <a:avLst/>
          </a:prstGeom>
          <a:noFill/>
        </p:spPr>
        <p:txBody>
          <a:bodyPr wrap="square" rtlCol="0">
            <a:spAutoFit/>
          </a:bodyPr>
          <a:lstStyle/>
          <a:p>
            <a:pPr algn="ctr"/>
            <a:r>
              <a:rPr lang="en-US" sz="5600" b="1" dirty="0" smtClean="0">
                <a:latin typeface="Soho Std" charset="0"/>
                <a:ea typeface="Soho Std" charset="0"/>
                <a:cs typeface="Soho Std" charset="0"/>
              </a:rPr>
              <a:t>Top Order Carnivores</a:t>
            </a:r>
            <a:endParaRPr lang="en-US" sz="5600" b="1" dirty="0">
              <a:latin typeface="Soho Std" charset="0"/>
              <a:ea typeface="Soho Std" charset="0"/>
              <a:cs typeface="Soho Std" charset="0"/>
            </a:endParaRPr>
          </a:p>
        </p:txBody>
      </p:sp>
      <p:sp>
        <p:nvSpPr>
          <p:cNvPr id="40" name="TextBox 39"/>
          <p:cNvSpPr txBox="1"/>
          <p:nvPr/>
        </p:nvSpPr>
        <p:spPr>
          <a:xfrm>
            <a:off x="469632" y="6083908"/>
            <a:ext cx="5797724" cy="892552"/>
          </a:xfrm>
          <a:prstGeom prst="rect">
            <a:avLst/>
          </a:prstGeom>
          <a:noFill/>
        </p:spPr>
        <p:txBody>
          <a:bodyPr wrap="square" rtlCol="0">
            <a:spAutoFit/>
          </a:bodyPr>
          <a:lstStyle/>
          <a:p>
            <a:pPr algn="ctr"/>
            <a:r>
              <a:rPr lang="en-US" sz="5200" b="1" dirty="0" smtClean="0">
                <a:latin typeface="Soho Std" charset="0"/>
                <a:ea typeface="Soho Std" charset="0"/>
                <a:cs typeface="Soho Std" charset="0"/>
              </a:rPr>
              <a:t>DECOMPOSERS</a:t>
            </a:r>
            <a:endParaRPr lang="en-US" sz="5200" b="1" dirty="0">
              <a:latin typeface="Soho Std" charset="0"/>
              <a:ea typeface="Soho Std" charset="0"/>
              <a:cs typeface="Soho Std" charset="0"/>
            </a:endParaRPr>
          </a:p>
        </p:txBody>
      </p:sp>
      <p:sp>
        <p:nvSpPr>
          <p:cNvPr id="52" name="Rectangle 51"/>
          <p:cNvSpPr/>
          <p:nvPr/>
        </p:nvSpPr>
        <p:spPr>
          <a:xfrm>
            <a:off x="469632" y="6195487"/>
            <a:ext cx="5797724"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461164" y="3164418"/>
            <a:ext cx="5806192"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26532" y="2256702"/>
            <a:ext cx="5640824" cy="646331"/>
          </a:xfrm>
          <a:prstGeom prst="rect">
            <a:avLst/>
          </a:prstGeom>
          <a:noFill/>
        </p:spPr>
        <p:txBody>
          <a:bodyPr wrap="square" rtlCol="0">
            <a:spAutoFit/>
          </a:bodyPr>
          <a:lstStyle/>
          <a:p>
            <a:pPr algn="ctr"/>
            <a:r>
              <a:rPr lang="en-US" dirty="0" smtClean="0"/>
              <a:t>(Feed directly on primary consumers, but get predated upon by other First Order and Top Order Carnivores)</a:t>
            </a:r>
            <a:endParaRPr lang="en-US" dirty="0"/>
          </a:p>
        </p:txBody>
      </p:sp>
      <p:sp>
        <p:nvSpPr>
          <p:cNvPr id="10" name="TextBox 9"/>
          <p:cNvSpPr txBox="1"/>
          <p:nvPr/>
        </p:nvSpPr>
        <p:spPr>
          <a:xfrm>
            <a:off x="647084" y="4928546"/>
            <a:ext cx="5434352" cy="923330"/>
          </a:xfrm>
          <a:prstGeom prst="rect">
            <a:avLst/>
          </a:prstGeom>
          <a:noFill/>
        </p:spPr>
        <p:txBody>
          <a:bodyPr wrap="square" rtlCol="0">
            <a:spAutoFit/>
          </a:bodyPr>
          <a:lstStyle/>
          <a:p>
            <a:pPr algn="ctr"/>
            <a:r>
              <a:rPr lang="en-US" dirty="0" smtClean="0"/>
              <a:t>(Feeds upon </a:t>
            </a:r>
            <a:r>
              <a:rPr lang="en-US" dirty="0"/>
              <a:t>P</a:t>
            </a:r>
            <a:r>
              <a:rPr lang="en-US" dirty="0" smtClean="0"/>
              <a:t>rimary </a:t>
            </a:r>
            <a:r>
              <a:rPr lang="en-US" dirty="0"/>
              <a:t>C</a:t>
            </a:r>
            <a:r>
              <a:rPr lang="en-US" dirty="0" smtClean="0"/>
              <a:t>onsumers and First Order Carnivores, and is only predated by other Top Order Carnivores.)</a:t>
            </a:r>
            <a:endParaRPr lang="en-US" dirty="0"/>
          </a:p>
        </p:txBody>
      </p:sp>
      <p:sp>
        <p:nvSpPr>
          <p:cNvPr id="11" name="TextBox 10"/>
          <p:cNvSpPr txBox="1"/>
          <p:nvPr/>
        </p:nvSpPr>
        <p:spPr>
          <a:xfrm>
            <a:off x="435769" y="6976460"/>
            <a:ext cx="5797724" cy="830997"/>
          </a:xfrm>
          <a:prstGeom prst="rect">
            <a:avLst/>
          </a:prstGeom>
          <a:noFill/>
        </p:spPr>
        <p:txBody>
          <a:bodyPr wrap="square" rtlCol="0">
            <a:spAutoFit/>
          </a:bodyPr>
          <a:lstStyle/>
          <a:p>
            <a:pPr algn="ctr"/>
            <a:r>
              <a:rPr lang="en-US" sz="1600" dirty="0" smtClean="0"/>
              <a:t>(Interact with every trophic level to break down dead and decaying matter that has been deposited on the seafloor and that is falling down from the sea above, such as carcasses, feces, or debris</a:t>
            </a:r>
            <a:r>
              <a:rPr lang="en-US" sz="1600" dirty="0" smtClean="0"/>
              <a:t>.)</a:t>
            </a:r>
            <a:endParaRPr lang="en-US" sz="1600" dirty="0"/>
          </a:p>
        </p:txBody>
      </p:sp>
    </p:spTree>
    <p:extLst>
      <p:ext uri="{BB962C8B-B14F-4D97-AF65-F5344CB8AC3E}">
        <p14:creationId xmlns:p14="http://schemas.microsoft.com/office/powerpoint/2010/main" val="1648510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8336</TotalTime>
  <Words>1129</Words>
  <Application>Microsoft Office PowerPoint</Application>
  <PresentationFormat>Letter Paper (8.5x11 in)</PresentationFormat>
  <Paragraphs>121</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Leitura Sans Italic 1</vt:lpstr>
      <vt:lpstr>Soho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Calvillo, Olivia</dc:creator>
  <cp:lastModifiedBy>Talamantes, Adam</cp:lastModifiedBy>
  <cp:revision>124</cp:revision>
  <cp:lastPrinted>2018-08-20T19:53:37Z</cp:lastPrinted>
  <dcterms:created xsi:type="dcterms:W3CDTF">2016-07-26T17:01:04Z</dcterms:created>
  <dcterms:modified xsi:type="dcterms:W3CDTF">2018-08-20T20:05:46Z</dcterms:modified>
</cp:coreProperties>
</file>