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tmp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58"/>
  </p:notesMasterIdLst>
  <p:sldIdLst>
    <p:sldId id="256" r:id="rId4"/>
    <p:sldId id="340" r:id="rId5"/>
    <p:sldId id="341" r:id="rId6"/>
    <p:sldId id="342" r:id="rId7"/>
    <p:sldId id="280" r:id="rId8"/>
    <p:sldId id="281" r:id="rId9"/>
    <p:sldId id="282" r:id="rId10"/>
    <p:sldId id="289" r:id="rId11"/>
    <p:sldId id="283" r:id="rId12"/>
    <p:sldId id="284" r:id="rId13"/>
    <p:sldId id="296" r:id="rId14"/>
    <p:sldId id="290" r:id="rId15"/>
    <p:sldId id="285" r:id="rId16"/>
    <p:sldId id="286" r:id="rId17"/>
    <p:sldId id="288" r:id="rId18"/>
    <p:sldId id="291" r:id="rId19"/>
    <p:sldId id="298" r:id="rId20"/>
    <p:sldId id="299" r:id="rId21"/>
    <p:sldId id="295" r:id="rId22"/>
    <p:sldId id="300" r:id="rId23"/>
    <p:sldId id="301" r:id="rId24"/>
    <p:sldId id="347" r:id="rId25"/>
    <p:sldId id="343" r:id="rId26"/>
    <p:sldId id="344" r:id="rId27"/>
    <p:sldId id="314" r:id="rId28"/>
    <p:sldId id="348" r:id="rId29"/>
    <p:sldId id="349" r:id="rId30"/>
    <p:sldId id="350" r:id="rId31"/>
    <p:sldId id="351" r:id="rId32"/>
    <p:sldId id="345" r:id="rId33"/>
    <p:sldId id="353" r:id="rId34"/>
    <p:sldId id="370" r:id="rId35"/>
    <p:sldId id="354" r:id="rId36"/>
    <p:sldId id="346" r:id="rId37"/>
    <p:sldId id="355" r:id="rId38"/>
    <p:sldId id="356" r:id="rId39"/>
    <p:sldId id="357" r:id="rId40"/>
    <p:sldId id="365" r:id="rId41"/>
    <p:sldId id="366" r:id="rId42"/>
    <p:sldId id="367" r:id="rId43"/>
    <p:sldId id="368" r:id="rId44"/>
    <p:sldId id="369" r:id="rId45"/>
    <p:sldId id="364" r:id="rId46"/>
    <p:sldId id="372" r:id="rId47"/>
    <p:sldId id="362" r:id="rId48"/>
    <p:sldId id="363" r:id="rId49"/>
    <p:sldId id="371" r:id="rId50"/>
    <p:sldId id="376" r:id="rId51"/>
    <p:sldId id="373" r:id="rId52"/>
    <p:sldId id="374" r:id="rId53"/>
    <p:sldId id="375" r:id="rId54"/>
    <p:sldId id="377" r:id="rId55"/>
    <p:sldId id="378" r:id="rId56"/>
    <p:sldId id="379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7" autoAdjust="0"/>
    <p:restoredTop sz="94652"/>
  </p:normalViewPr>
  <p:slideViewPr>
    <p:cSldViewPr snapToGrid="0" showGuides="1">
      <p:cViewPr varScale="1">
        <p:scale>
          <a:sx n="100" d="100"/>
          <a:sy n="100" d="100"/>
        </p:scale>
        <p:origin x="168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notesMaster" Target="notesMasters/notesMaster1.xml"/><Relationship Id="rId59" Type="http://schemas.openxmlformats.org/officeDocument/2006/relationships/presProps" Target="presProps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60" Type="http://schemas.openxmlformats.org/officeDocument/2006/relationships/viewProps" Target="viewProps.xml"/><Relationship Id="rId61" Type="http://schemas.openxmlformats.org/officeDocument/2006/relationships/theme" Target="theme/theme1.xml"/><Relationship Id="rId62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EB268-FCC7-477F-AFDF-D730D7ACC8AC}" type="datetimeFigureOut">
              <a:rPr lang="en-US" smtClean="0"/>
              <a:t>8/17/16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8F19D-48C7-410E-B7EB-D1DDC0574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931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567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415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08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7AD05-4D3A-4D4B-8F6C-F4AF253363D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9CBB7-5D6A-4E3C-A54E-F2AB22CF6F98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88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120" y="-5778"/>
            <a:ext cx="8229600" cy="1143000"/>
          </a:xfrm>
        </p:spPr>
        <p:txBody>
          <a:bodyPr/>
          <a:lstStyle>
            <a:lvl1pPr>
              <a:defRPr b="1" u="sng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37222"/>
            <a:ext cx="9036496" cy="5604146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3277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75B60-A590-4DC9-946F-4A76B9F6C90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DA648-D9CB-4F49-965D-2DB2AA682AAD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86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7AD80-F00D-4DBF-B7CE-137D03F539B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F2B05-EE21-4D8A-B8B9-5492C8714AC3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522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AD5C3-E562-45E2-974C-9AFE8F391117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ECD8A-EAE7-4D32-8ABB-D4DEBC0B93C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09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7F8A8-F5B5-4719-ADC5-34A61E86CB30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A7A47-DD67-4D39-A763-E3DAC6497A8E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498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A8C1C-E2BD-43F7-8314-1A34422BCC5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F2C5A-2A49-456D-A492-090A8031F6B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64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1741B-DC58-452F-A783-1074CB9B0DC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80982-F7C4-4DB6-83B9-F94FA6A671C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75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"/>
            <a:ext cx="8737600" cy="990600"/>
          </a:xfrm>
        </p:spPr>
        <p:txBody>
          <a:bodyPr/>
          <a:lstStyle>
            <a:lvl1pPr algn="ctr">
              <a:defRPr b="1" u="sng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737600" cy="5537199"/>
          </a:xfrm>
        </p:spPr>
        <p:txBody>
          <a:bodyPr/>
          <a:lstStyle>
            <a:lvl1pPr>
              <a:defRPr sz="2800"/>
            </a:lvl1pPr>
            <a:lvl3pPr>
              <a:defRPr sz="24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134225" y="6546849"/>
            <a:ext cx="2028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>
                <a:solidFill>
                  <a:schemeClr val="bg1">
                    <a:lumMod val="75000"/>
                  </a:schemeClr>
                </a:solidFill>
              </a:rPr>
              <a:t>Pitcher │ GEO 305 │ 2015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770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87C38-9320-4B51-A7C8-C3E2BF210156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7A95E-7ABA-487E-AD20-3FC2B3ACE900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6360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7F5A9-1FE2-4B03-9CCF-95B25BD98CF0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A1784-C89F-49D6-9AD5-8604B82502D7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484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63C02-698D-4DFB-B264-3595E5A8F7F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E6D6A-96CF-4ADD-9020-4CDA91B63FB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1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764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840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6321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173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2091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24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24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150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2243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915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2520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359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470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66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19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100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6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88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2.jp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DD37C-F7D8-49E2-AD70-0148A008D9D0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0E2E5-750B-4DC4-868B-5E7623860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5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895BF3-0369-4A5D-A415-7A94B1EF5B19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17/08/2016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C3060-7FFE-4CD5-B850-FEFA2863F1A4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070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672D1-E424-4E4E-8784-91930A965C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8/17/16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9716D-CEBF-D148-BEA0-0E802F8772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72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VvINiu-qPns" TargetMode="External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UREX8aFbMs" TargetMode="External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mIX43uy4Zvg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mp"/><Relationship Id="rId3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ilymail.co.uk/news/article-2894031/That-closest-call-Watch-cameraman-gets-metres-lava-bombs-explode-raging-volcano.html" TargetMode="External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joAodEzeK3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3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LLZc1zKUt4" TargetMode="External"/><Relationship Id="rId4" Type="http://schemas.openxmlformats.org/officeDocument/2006/relationships/hyperlink" Target="https://www.youtube.com/watch?v=Cvjwt9nnwXY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tzbIdE51jcg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3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3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kznwnpNTB6k" TargetMode="External"/><Relationship Id="rId3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3" Type="http://schemas.openxmlformats.org/officeDocument/2006/relationships/hyperlink" Target="https://video.search.yahoo.com/video/play;_ylt=A2KIo9imYrpVyQsAZRgsnIlQ;_ylu=X3oDMTBzc2M2MjdyBHNlYwNzcgRzbGsDdmlkBHZ0aWQDBGdwb3MDMTE-?p=gary+rosenquist+photos&amp;vid=937868b3e87442daa34edaf2f9f69a10&amp;turl=http://tse2.mm.bing.net/th?id=WN.iF6XvZEgp9Wz2eJNxZWS2w&amp;pid=15.1&amp;h=168&amp;w=300&amp;c=7&amp;rs=1&amp;rurl=https://www.youtube.com/watch?v=8eO-7qm7fiY&amp;tit=Mount+St.+Helens+Eruption+-+Time+Lapse+Animation&amp;c=10&amp;h=168&amp;w=300&amp;l=42&amp;sigr=11bkqdtdg&amp;sigt=11g95a0gb&amp;sigi=12ls3eq6q&amp;age=1415812907&amp;fr2=p:s,v:v&amp;fr=yhs-mozilla-001&amp;hsimp=yhs-001&amp;hspart=mozilla&amp;tt=b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4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5.jpg"/><Relationship Id="rId3" Type="http://schemas.openxmlformats.org/officeDocument/2006/relationships/image" Target="../media/image76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.jpg"/><Relationship Id="rId3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0XFpu-65JY" TargetMode="External"/><Relationship Id="rId4" Type="http://schemas.openxmlformats.org/officeDocument/2006/relationships/hyperlink" Target="https://www.youtube.com/watch?v=64hQOBVOeg0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fmCJSS2YAP0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7400" y="0"/>
            <a:ext cx="7772400" cy="1858963"/>
          </a:xfrm>
          <a:noFill/>
        </p:spPr>
        <p:txBody>
          <a:bodyPr>
            <a:normAutofit/>
          </a:bodyPr>
          <a:lstStyle/>
          <a:p>
            <a:r>
              <a:rPr lang="en-US" b="1" dirty="0" smtClean="0"/>
              <a:t>Volcanic Eruption Styles and Hazards</a:t>
            </a:r>
            <a:endParaRPr lang="en-US" b="1" dirty="0"/>
          </a:p>
        </p:txBody>
      </p:sp>
      <p:pic>
        <p:nvPicPr>
          <p:cNvPr id="3078" name="Picture 6" descr="http://vpow.org/2010/2010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1858963"/>
            <a:ext cx="7498556" cy="499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35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2) </a:t>
            </a:r>
            <a:r>
              <a:rPr lang="en-US" dirty="0" err="1" smtClean="0"/>
              <a:t>Strombolian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burst lasts ~few seconds (may be followed by long pause)</a:t>
            </a:r>
          </a:p>
          <a:p>
            <a:r>
              <a:rPr lang="en-US" dirty="0"/>
              <a:t>Magma clogs conduit, then bursts </a:t>
            </a:r>
            <a:r>
              <a:rPr lang="en-US" dirty="0" smtClean="0"/>
              <a:t>free, ejecting scoria (bubbly basalt/andesite), and bombs (big round lava)</a:t>
            </a:r>
            <a:endParaRPr lang="en-US" dirty="0"/>
          </a:p>
          <a:p>
            <a:r>
              <a:rPr lang="en-US" dirty="0"/>
              <a:t>No sustained eruption column</a:t>
            </a:r>
          </a:p>
          <a:p>
            <a:endParaRPr lang="en-US" dirty="0"/>
          </a:p>
        </p:txBody>
      </p:sp>
      <p:pic>
        <p:nvPicPr>
          <p:cNvPr id="4" name="Picture 3" descr="strombosequ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33" y="3311560"/>
            <a:ext cx="8144933" cy="35464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31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2) Strombolian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Yasur</a:t>
            </a:r>
            <a:r>
              <a:rPr lang="en-US" dirty="0" smtClean="0"/>
              <a:t> Volcano, Vanuatu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574798"/>
            <a:ext cx="7753352" cy="516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41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2) Strombolian </a:t>
            </a:r>
            <a:r>
              <a:rPr lang="en-US" dirty="0" smtClean="0"/>
              <a:t>eruption videos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Stromboli eruption</a:t>
            </a:r>
            <a:r>
              <a:rPr lang="en-US" dirty="0" smtClean="0"/>
              <a:t> (1:30, 4:00)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300" y="2286000"/>
            <a:ext cx="6858000" cy="457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13200" y="18415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Etna, Italy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52600" y="6533634"/>
            <a:ext cx="200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Image credit: Martin </a:t>
            </a:r>
            <a:r>
              <a:rPr lang="en-US" sz="1200" dirty="0" err="1">
                <a:solidFill>
                  <a:schemeClr val="bg1"/>
                </a:solidFill>
              </a:rPr>
              <a:t>Rietze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0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3) </a:t>
            </a:r>
            <a:r>
              <a:rPr lang="en-US" dirty="0" err="1" smtClean="0"/>
              <a:t>Vulcanian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899" y="990600"/>
            <a:ext cx="5981701" cy="5537199"/>
          </a:xfrm>
        </p:spPr>
        <p:txBody>
          <a:bodyPr/>
          <a:lstStyle/>
          <a:p>
            <a:r>
              <a:rPr lang="en-US" dirty="0" smtClean="0"/>
              <a:t>Moderate to explosive ejection of solid cold rock or solid recently-hardened lava “plug” – NO NEW MAGMA</a:t>
            </a:r>
          </a:p>
          <a:p>
            <a:r>
              <a:rPr lang="en-US" u="sng" dirty="0" smtClean="0"/>
              <a:t>“Clearing the throat” (volcanic conduit) </a:t>
            </a:r>
          </a:p>
          <a:p>
            <a:r>
              <a:rPr lang="en-US" dirty="0" smtClean="0"/>
              <a:t>Range of fragmentation/ dispersal</a:t>
            </a:r>
          </a:p>
          <a:p>
            <a:r>
              <a:rPr lang="en-US" dirty="0" smtClean="0"/>
              <a:t>Mostly andesite, also more felsic</a:t>
            </a:r>
          </a:p>
          <a:p>
            <a:r>
              <a:rPr lang="en-US" dirty="0" smtClean="0"/>
              <a:t>VEI 2-5 (0.01-1km</a:t>
            </a:r>
            <a:r>
              <a:rPr lang="en-US" baseline="30000" dirty="0" smtClean="0"/>
              <a:t>3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8272" t="4026" r="4282" b="7411"/>
          <a:stretch/>
        </p:blipFill>
        <p:spPr>
          <a:xfrm>
            <a:off x="6197600" y="800100"/>
            <a:ext cx="2755900" cy="3987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fig6-2"/>
          <p:cNvPicPr>
            <a:picLocks noChangeAspect="1" noChangeArrowheads="1"/>
          </p:cNvPicPr>
          <p:nvPr/>
        </p:nvPicPr>
        <p:blipFill>
          <a:blip r:embed="rId3" cstate="print"/>
          <a:srcRect l="1337" t="7143" r="8223" b="58333"/>
          <a:stretch>
            <a:fillRect/>
          </a:stretch>
        </p:blipFill>
        <p:spPr bwMode="auto">
          <a:xfrm>
            <a:off x="3982939" y="4787900"/>
            <a:ext cx="3992661" cy="2107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060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3) </a:t>
            </a:r>
            <a:r>
              <a:rPr lang="en-US" dirty="0" err="1" smtClean="0"/>
              <a:t>Vulcanian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Anak</a:t>
            </a:r>
            <a:r>
              <a:rPr lang="en-US" dirty="0" smtClean="0"/>
              <a:t> Krakatau, Indonesia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63" y="1435101"/>
            <a:ext cx="8139437" cy="542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6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3) </a:t>
            </a:r>
            <a:r>
              <a:rPr lang="en-US" dirty="0" err="1" smtClean="0"/>
              <a:t>Vulcanian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Mt. St. Helens, 2004</a:t>
            </a:r>
            <a:endParaRPr lang="en-US" dirty="0"/>
          </a:p>
        </p:txBody>
      </p:sp>
      <p:pic>
        <p:nvPicPr>
          <p:cNvPr id="5" name="Picture 5" descr="Oct1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50" y="1384300"/>
            <a:ext cx="8229838" cy="5473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80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Vulcanian</a:t>
            </a:r>
            <a:r>
              <a:rPr lang="en-US" dirty="0"/>
              <a:t>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hlinkClick r:id="rId2"/>
              </a:rPr>
              <a:t>Sakurajima</a:t>
            </a:r>
            <a:r>
              <a:rPr lang="en-US" dirty="0" smtClean="0">
                <a:hlinkClick r:id="rId2"/>
              </a:rPr>
              <a:t> volcano, Japan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3"/>
              </a:rPr>
              <a:t>Holy </a:t>
            </a:r>
            <a:r>
              <a:rPr lang="en-US" dirty="0" err="1" smtClean="0">
                <a:hlinkClick r:id="rId3"/>
              </a:rPr>
              <a:t>Smokin</a:t>
            </a:r>
            <a:r>
              <a:rPr lang="en-US" dirty="0" smtClean="0">
                <a:hlinkClick r:id="rId3"/>
              </a:rPr>
              <a:t> </a:t>
            </a:r>
            <a:r>
              <a:rPr lang="en-US" dirty="0" err="1" smtClean="0">
                <a:hlinkClick r:id="rId3"/>
              </a:rPr>
              <a:t>Toledos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1" y="1142999"/>
            <a:ext cx="3733800" cy="5600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72200" y="812800"/>
            <a:ext cx="2781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Anak</a:t>
            </a:r>
            <a:r>
              <a:rPr lang="en-US" dirty="0"/>
              <a:t> Krakatau, Indonesia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886" y="3497262"/>
            <a:ext cx="4286901" cy="28527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8403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4) Sub-</a:t>
            </a:r>
            <a:r>
              <a:rPr lang="en-US" dirty="0" err="1" smtClean="0"/>
              <a:t>Plinian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Explosive but not quite </a:t>
            </a:r>
            <a:r>
              <a:rPr lang="en-US" dirty="0" err="1" smtClean="0"/>
              <a:t>plinian</a:t>
            </a:r>
            <a:r>
              <a:rPr lang="en-US" dirty="0" smtClean="0"/>
              <a:t> </a:t>
            </a:r>
          </a:p>
          <a:p>
            <a:r>
              <a:rPr lang="en-US" dirty="0" smtClean="0"/>
              <a:t>Eruption column &lt;20 km (vs. 45 for </a:t>
            </a:r>
            <a:r>
              <a:rPr lang="en-US" dirty="0" err="1" smtClean="0"/>
              <a:t>Plinian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New magmatic material erupted </a:t>
            </a:r>
            <a:r>
              <a:rPr lang="en-US" dirty="0" smtClean="0"/>
              <a:t>(vs. old in </a:t>
            </a:r>
            <a:r>
              <a:rPr lang="en-US" dirty="0" err="1" smtClean="0"/>
              <a:t>Vulcanian</a:t>
            </a:r>
            <a:r>
              <a:rPr lang="en-US" dirty="0" smtClean="0"/>
              <a:t>)</a:t>
            </a:r>
          </a:p>
          <a:p>
            <a:r>
              <a:rPr lang="en-US" dirty="0" smtClean="0"/>
              <a:t>Generally </a:t>
            </a:r>
            <a:r>
              <a:rPr lang="en-US" dirty="0" err="1" smtClean="0"/>
              <a:t>dacitic</a:t>
            </a:r>
            <a:r>
              <a:rPr lang="en-US" dirty="0" smtClean="0"/>
              <a:t> to rhyolitic</a:t>
            </a:r>
            <a:endParaRPr lang="en-US" dirty="0"/>
          </a:p>
          <a:p>
            <a:r>
              <a:rPr lang="en-US" dirty="0" smtClean="0"/>
              <a:t>e.g. Vesuvius (79 AD), Lassen (1915)</a:t>
            </a:r>
          </a:p>
          <a:p>
            <a:r>
              <a:rPr lang="en-US" dirty="0" smtClean="0"/>
              <a:t>VEI 4 (0.1-1 km</a:t>
            </a:r>
            <a:r>
              <a:rPr lang="en-US" baseline="30000" dirty="0" smtClean="0"/>
              <a:t>3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5795"/>
          <a:stretch/>
        </p:blipFill>
        <p:spPr>
          <a:xfrm>
            <a:off x="6083300" y="3043978"/>
            <a:ext cx="3060700" cy="3814022"/>
          </a:xfrm>
          <a:prstGeom prst="rect">
            <a:avLst/>
          </a:prstGeom>
        </p:spPr>
      </p:pic>
      <p:pic>
        <p:nvPicPr>
          <p:cNvPr id="5" name="Picture 4" descr="fig6-2"/>
          <p:cNvPicPr>
            <a:picLocks noChangeAspect="1" noChangeArrowheads="1"/>
          </p:cNvPicPr>
          <p:nvPr/>
        </p:nvPicPr>
        <p:blipFill>
          <a:blip r:embed="rId3" cstate="print"/>
          <a:srcRect l="1337" t="7143" r="8223" b="58333"/>
          <a:stretch>
            <a:fillRect/>
          </a:stretch>
        </p:blipFill>
        <p:spPr bwMode="auto">
          <a:xfrm>
            <a:off x="1302757" y="4660902"/>
            <a:ext cx="4162922" cy="21970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404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Sub-</a:t>
            </a:r>
            <a:r>
              <a:rPr lang="en-US" dirty="0" err="1" smtClean="0"/>
              <a:t>Plinian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Lassen Peak, CA 1915</a:t>
            </a:r>
            <a:endParaRPr lang="en-US" dirty="0"/>
          </a:p>
        </p:txBody>
      </p:sp>
      <p:pic>
        <p:nvPicPr>
          <p:cNvPr id="6148" name="Picture 4" descr="http://img.over-blog-kiwi.com/0/93/55/25/20140428/ob_d79002_1915-05-22-eruptions-of-lassen-pe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651000"/>
            <a:ext cx="7524988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53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5) </a:t>
            </a:r>
            <a:r>
              <a:rPr lang="en-US" dirty="0" err="1" smtClean="0"/>
              <a:t>Plinian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990600"/>
            <a:ext cx="6400800" cy="5537199"/>
          </a:xfrm>
        </p:spPr>
        <p:txBody>
          <a:bodyPr/>
          <a:lstStyle/>
          <a:p>
            <a:r>
              <a:rPr lang="en-US" dirty="0" smtClean="0"/>
              <a:t>Very violent eruption of pumice and ash</a:t>
            </a:r>
          </a:p>
          <a:p>
            <a:r>
              <a:rPr lang="en-US" dirty="0" smtClean="0"/>
              <a:t>Often accompanied by pyroclastic flow</a:t>
            </a:r>
          </a:p>
          <a:p>
            <a:r>
              <a:rPr lang="en-US" dirty="0" smtClean="0"/>
              <a:t>Sustained eruption columns 20-50 km</a:t>
            </a:r>
          </a:p>
          <a:p>
            <a:r>
              <a:rPr lang="en-US" dirty="0" smtClean="0"/>
              <a:t>May cause slight global cooling</a:t>
            </a:r>
          </a:p>
          <a:p>
            <a:r>
              <a:rPr lang="en-US" dirty="0" smtClean="0"/>
              <a:t>Generally </a:t>
            </a:r>
            <a:r>
              <a:rPr lang="en-US" dirty="0" err="1" smtClean="0"/>
              <a:t>dacite</a:t>
            </a:r>
            <a:r>
              <a:rPr lang="en-US" dirty="0" smtClean="0"/>
              <a:t> to Rhyolite</a:t>
            </a:r>
          </a:p>
          <a:p>
            <a:r>
              <a:rPr lang="en-US" dirty="0"/>
              <a:t>e</a:t>
            </a:r>
            <a:r>
              <a:rPr lang="en-US" dirty="0" smtClean="0"/>
              <a:t>.g. Mt. St. Helens, Pinatubo (1991), </a:t>
            </a:r>
            <a:r>
              <a:rPr lang="en-US" dirty="0" err="1" smtClean="0"/>
              <a:t>Tambora</a:t>
            </a:r>
            <a:r>
              <a:rPr lang="en-US" dirty="0"/>
              <a:t> </a:t>
            </a:r>
            <a:r>
              <a:rPr lang="en-US" dirty="0" smtClean="0"/>
              <a:t>(1815) </a:t>
            </a:r>
          </a:p>
          <a:p>
            <a:r>
              <a:rPr lang="en-US" dirty="0" smtClean="0"/>
              <a:t>VEI 5-7</a:t>
            </a:r>
          </a:p>
          <a:p>
            <a:pPr marL="0" indent="0">
              <a:buNone/>
            </a:pPr>
            <a:r>
              <a:rPr lang="en-US" dirty="0" smtClean="0"/>
              <a:t>(1-500km</a:t>
            </a:r>
            <a:r>
              <a:rPr lang="en-US" baseline="30000" dirty="0" smtClean="0"/>
              <a:t>3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5" name="Picture 2" descr="plinianM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511" y="1777999"/>
            <a:ext cx="3162135" cy="4749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fig6-2"/>
          <p:cNvPicPr>
            <a:picLocks noChangeAspect="1" noChangeArrowheads="1"/>
          </p:cNvPicPr>
          <p:nvPr/>
        </p:nvPicPr>
        <p:blipFill>
          <a:blip r:embed="rId3" cstate="print"/>
          <a:srcRect l="1337" t="7143" r="8223" b="58333"/>
          <a:stretch>
            <a:fillRect/>
          </a:stretch>
        </p:blipFill>
        <p:spPr bwMode="auto">
          <a:xfrm>
            <a:off x="1964927" y="4902200"/>
            <a:ext cx="3705726" cy="195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351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99629"/>
            <a:ext cx="8737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How do we classify volcanic eruption styles?</a:t>
            </a:r>
            <a:endParaRPr lang="en-US" dirty="0"/>
          </a:p>
        </p:txBody>
      </p:sp>
      <p:pic>
        <p:nvPicPr>
          <p:cNvPr id="4" name="Picture 3" descr="fig6-2"/>
          <p:cNvPicPr>
            <a:picLocks noChangeAspect="1" noChangeArrowheads="1"/>
          </p:cNvPicPr>
          <p:nvPr/>
        </p:nvPicPr>
        <p:blipFill>
          <a:blip r:embed="rId2" cstate="print"/>
          <a:srcRect l="1337" t="7143" r="8223" b="58333"/>
          <a:stretch>
            <a:fillRect/>
          </a:stretch>
        </p:blipFill>
        <p:spPr bwMode="auto">
          <a:xfrm>
            <a:off x="1397000" y="2235904"/>
            <a:ext cx="5745672" cy="3032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5900" y="5417389"/>
            <a:ext cx="1498487" cy="369332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Less Explosive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15757" y="1531182"/>
            <a:ext cx="1617302" cy="369332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More Explosive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29728" y="1346516"/>
            <a:ext cx="3100977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Named after famous volcanoes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8" idx="2"/>
          </p:cNvCxnSpPr>
          <p:nvPr/>
        </p:nvCxnSpPr>
        <p:spPr>
          <a:xfrm>
            <a:off x="2180217" y="1715848"/>
            <a:ext cx="261058" cy="227818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8" idx="2"/>
          </p:cNvCxnSpPr>
          <p:nvPr/>
        </p:nvCxnSpPr>
        <p:spPr>
          <a:xfrm>
            <a:off x="2180217" y="1715848"/>
            <a:ext cx="1044275" cy="20362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2"/>
          </p:cNvCxnSpPr>
          <p:nvPr/>
        </p:nvCxnSpPr>
        <p:spPr>
          <a:xfrm>
            <a:off x="2180217" y="1715848"/>
            <a:ext cx="2440720" cy="179797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474508" y="5699979"/>
            <a:ext cx="3358551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Or the person who first observed the eruption type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5705719" y="3752123"/>
            <a:ext cx="619806" cy="194785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25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Plinian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Mt. Pinatubo, </a:t>
            </a:r>
            <a:r>
              <a:rPr lang="en-US" dirty="0" err="1" smtClean="0"/>
              <a:t>Philipines</a:t>
            </a:r>
            <a:r>
              <a:rPr lang="en-US" dirty="0" smtClean="0"/>
              <a:t> 1991</a:t>
            </a:r>
            <a:endParaRPr lang="en-US" dirty="0"/>
          </a:p>
        </p:txBody>
      </p:sp>
      <p:pic>
        <p:nvPicPr>
          <p:cNvPr id="7170" name="Picture 2" descr="http://www.geology.um.maine.edu/geodynamics/AnalogWebsite/UndergradProjects2009/KR-FINAL/Images/plini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99" y="1531502"/>
            <a:ext cx="7124701" cy="532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8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6) </a:t>
            </a:r>
            <a:r>
              <a:rPr lang="en-US" dirty="0" err="1" smtClean="0"/>
              <a:t>UltraPlinian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 in historic times</a:t>
            </a:r>
          </a:p>
          <a:p>
            <a:r>
              <a:rPr lang="en-US" dirty="0" smtClean="0"/>
              <a:t>Eruption columns &gt;45 km</a:t>
            </a:r>
          </a:p>
          <a:p>
            <a:r>
              <a:rPr lang="en-US" dirty="0" err="1" smtClean="0"/>
              <a:t>Supereruptions</a:t>
            </a:r>
            <a:r>
              <a:rPr lang="en-US" dirty="0" smtClean="0"/>
              <a:t>, VEI 7-8 (500- &gt;1000km</a:t>
            </a:r>
            <a:r>
              <a:rPr lang="en-US" baseline="30000" dirty="0" smtClean="0"/>
              <a:t>3</a:t>
            </a:r>
            <a:r>
              <a:rPr lang="en-US" dirty="0" smtClean="0"/>
              <a:t>)</a:t>
            </a:r>
          </a:p>
          <a:p>
            <a:r>
              <a:rPr lang="en-US" dirty="0"/>
              <a:t>e</a:t>
            </a:r>
            <a:r>
              <a:rPr lang="en-US" dirty="0" smtClean="0"/>
              <a:t>.g. </a:t>
            </a:r>
            <a:r>
              <a:rPr lang="en-US" dirty="0" err="1" smtClean="0"/>
              <a:t>Taupo</a:t>
            </a:r>
            <a:r>
              <a:rPr lang="en-US" dirty="0" smtClean="0"/>
              <a:t> (NZ), Toba (Indonesia), Yellowstone(WY), Long Valley Caldera (CA)</a:t>
            </a:r>
          </a:p>
          <a:p>
            <a:r>
              <a:rPr lang="en-US" dirty="0" smtClean="0"/>
              <a:t>Global cooling ensues, always leave behind “Calderas”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626" y="4001293"/>
            <a:ext cx="5067300" cy="28503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fig6-2"/>
          <p:cNvPicPr>
            <a:picLocks noChangeAspect="1" noChangeArrowheads="1"/>
          </p:cNvPicPr>
          <p:nvPr/>
        </p:nvPicPr>
        <p:blipFill>
          <a:blip r:embed="rId3" cstate="print"/>
          <a:srcRect l="1337" t="7143" r="8223" b="58333"/>
          <a:stretch>
            <a:fillRect/>
          </a:stretch>
        </p:blipFill>
        <p:spPr bwMode="auto">
          <a:xfrm>
            <a:off x="0" y="4572000"/>
            <a:ext cx="3705726" cy="195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695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492371"/>
            <a:ext cx="8737600" cy="990600"/>
          </a:xfrm>
        </p:spPr>
        <p:txBody>
          <a:bodyPr>
            <a:normAutofit/>
          </a:bodyPr>
          <a:lstStyle/>
          <a:p>
            <a:r>
              <a:rPr lang="en-GB" b="0" dirty="0" smtClean="0"/>
              <a:t>What do these eruptions look like?</a:t>
            </a:r>
            <a:endParaRPr lang="en-US" b="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5900" y="3104073"/>
            <a:ext cx="8737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>
                <a:solidFill>
                  <a:prstClr val="black"/>
                </a:solidFill>
              </a:rPr>
              <a:t>What hazards are associated with them?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5900" y="4715775"/>
            <a:ext cx="8737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0" dirty="0" smtClean="0">
                <a:solidFill>
                  <a:prstClr val="black"/>
                </a:solidFill>
              </a:rPr>
              <a:t>What do they leave behind?</a:t>
            </a:r>
            <a:endParaRPr lang="en-US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90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Basaltic Lava flows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err="1" smtClean="0"/>
              <a:t>Pahoehoe</a:t>
            </a:r>
            <a:r>
              <a:rPr lang="en-US" b="1" u="sng" dirty="0" smtClean="0"/>
              <a:t> flows: </a:t>
            </a:r>
            <a:r>
              <a:rPr lang="en-US" dirty="0" smtClean="0"/>
              <a:t>least viscous= smooth topped</a:t>
            </a:r>
          </a:p>
          <a:p>
            <a:pPr lvl="1"/>
            <a:r>
              <a:rPr lang="en-US" dirty="0" smtClean="0"/>
              <a:t>Fluid flows =“Ropey”, “</a:t>
            </a:r>
            <a:r>
              <a:rPr lang="en-US" dirty="0" err="1" smtClean="0"/>
              <a:t>entrail</a:t>
            </a:r>
            <a:r>
              <a:rPr lang="en-US" dirty="0" smtClean="0"/>
              <a:t>” </a:t>
            </a:r>
            <a:r>
              <a:rPr lang="en-US" dirty="0" err="1" smtClean="0"/>
              <a:t>pahoehoe</a:t>
            </a:r>
            <a:endParaRPr lang="en-US" dirty="0" smtClean="0"/>
          </a:p>
          <a:p>
            <a:pPr lvl="1"/>
            <a:r>
              <a:rPr lang="en-US" dirty="0" smtClean="0"/>
              <a:t>Can form lava tubes which can carry lava great distances (CRBs)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93" y="2240792"/>
            <a:ext cx="4635677" cy="30904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576" y="2240792"/>
            <a:ext cx="4299599" cy="28646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893" y="3390900"/>
            <a:ext cx="5486400" cy="342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0011" y="3505201"/>
            <a:ext cx="5031164" cy="335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0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Basaltic Lava flows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err="1" smtClean="0"/>
              <a:t>Pahoehoe</a:t>
            </a:r>
            <a:r>
              <a:rPr lang="en-US" b="1" u="sng" dirty="0" smtClean="0"/>
              <a:t> flows: </a:t>
            </a:r>
            <a:r>
              <a:rPr lang="en-US" dirty="0" smtClean="0"/>
              <a:t>least viscous= smooth topped</a:t>
            </a:r>
          </a:p>
          <a:p>
            <a:r>
              <a:rPr lang="en-US" b="1" u="sng" dirty="0" smtClean="0"/>
              <a:t>A’a flows: </a:t>
            </a:r>
            <a:r>
              <a:rPr lang="en-US" dirty="0" smtClean="0"/>
              <a:t>rough jumble of loose, sharp pieces (‘clinkers’)</a:t>
            </a:r>
          </a:p>
          <a:p>
            <a:pPr lvl="1"/>
            <a:r>
              <a:rPr lang="en-US" dirty="0" smtClean="0"/>
              <a:t>Flows like a bulldozer; rough top and bottom with molten core</a:t>
            </a:r>
          </a:p>
          <a:p>
            <a:r>
              <a:rPr lang="en-US" dirty="0" err="1" smtClean="0"/>
              <a:t>Pahoehoe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can transition to </a:t>
            </a:r>
            <a:r>
              <a:rPr lang="en-US" dirty="0" smtClean="0"/>
              <a:t>a’a (but not the other way around!)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3224768"/>
            <a:ext cx="5267652" cy="3524937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01" y="3315598"/>
            <a:ext cx="4457699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9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(Other cool Lava flow features)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Tree molds</a:t>
            </a:r>
          </a:p>
          <a:p>
            <a:r>
              <a:rPr lang="en-US" dirty="0" smtClean="0"/>
              <a:t>Elephant molds</a:t>
            </a:r>
          </a:p>
          <a:p>
            <a:r>
              <a:rPr lang="en-US" dirty="0" smtClean="0"/>
              <a:t>Columnar basalt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2705099"/>
            <a:ext cx="2263541" cy="3886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598" y="2705099"/>
            <a:ext cx="2633801" cy="3886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717" y="2298700"/>
            <a:ext cx="3586862" cy="45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4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Lava Flow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dirty="0" smtClean="0"/>
              <a:t>Basalt flows can travel:</a:t>
            </a:r>
          </a:p>
          <a:p>
            <a:pPr lvl="1"/>
            <a:r>
              <a:rPr lang="en-US" dirty="0" smtClean="0"/>
              <a:t>  10 km/</a:t>
            </a:r>
            <a:r>
              <a:rPr lang="en-US" dirty="0" err="1" smtClean="0"/>
              <a:t>hr</a:t>
            </a:r>
            <a:r>
              <a:rPr lang="en-US" dirty="0" smtClean="0"/>
              <a:t> (6 mph) on steep slopes</a:t>
            </a:r>
          </a:p>
          <a:p>
            <a:pPr lvl="1"/>
            <a:r>
              <a:rPr lang="en-US" dirty="0" smtClean="0"/>
              <a:t>&gt;30 km/</a:t>
            </a:r>
            <a:r>
              <a:rPr lang="en-US" dirty="0" err="1" smtClean="0"/>
              <a:t>hr</a:t>
            </a:r>
            <a:r>
              <a:rPr lang="en-US" dirty="0" smtClean="0"/>
              <a:t> (19 mph) if channelized</a:t>
            </a:r>
          </a:p>
          <a:p>
            <a:pPr lvl="1"/>
            <a:r>
              <a:rPr lang="en-US" dirty="0" smtClean="0"/>
              <a:t>&lt;1mph on flat ground</a:t>
            </a:r>
          </a:p>
          <a:p>
            <a:r>
              <a:rPr lang="en-US" dirty="0" smtClean="0"/>
              <a:t>More felsic compositions are much slower </a:t>
            </a:r>
          </a:p>
          <a:p>
            <a:pPr lvl="1"/>
            <a:r>
              <a:rPr lang="en-US" dirty="0" smtClean="0"/>
              <a:t>Andesite is &lt; 1mph,  and usually &lt;8km from source</a:t>
            </a:r>
          </a:p>
          <a:p>
            <a:r>
              <a:rPr lang="en-US" dirty="0" smtClean="0"/>
              <a:t>Because of slow speed, rarely deaths </a:t>
            </a:r>
            <a:r>
              <a:rPr lang="en-US" u="sng" dirty="0" smtClean="0"/>
              <a:t>directly</a:t>
            </a:r>
            <a:r>
              <a:rPr lang="en-US" dirty="0" smtClean="0"/>
              <a:t> by lava flows</a:t>
            </a:r>
          </a:p>
          <a:p>
            <a:pPr lvl="1"/>
            <a:r>
              <a:rPr lang="en-US" dirty="0" smtClean="0"/>
              <a:t>Dangerous if path is cut off by other flows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4489164"/>
            <a:ext cx="3021926" cy="23688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4472876"/>
            <a:ext cx="3581400" cy="23851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5928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Lava Flows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However, lava flows can cause serious property damage</a:t>
            </a:r>
          </a:p>
          <a:p>
            <a:pPr lvl="1"/>
            <a:r>
              <a:rPr lang="en-US" dirty="0" smtClean="0"/>
              <a:t>Basalt </a:t>
            </a:r>
            <a:r>
              <a:rPr lang="en-US" dirty="0"/>
              <a:t>Lava flows can travel great distances (10s of km), especially if they are channelized or form lava </a:t>
            </a:r>
            <a:r>
              <a:rPr lang="en-US" dirty="0" smtClean="0"/>
              <a:t>tubes</a:t>
            </a:r>
          </a:p>
          <a:p>
            <a:pPr lvl="1"/>
            <a:r>
              <a:rPr lang="en-US" dirty="0" smtClean="0"/>
              <a:t>Everything in path: destroyed, burned, covered</a:t>
            </a:r>
          </a:p>
          <a:p>
            <a:pPr lvl="1"/>
            <a:r>
              <a:rPr lang="en-US" dirty="0" smtClean="0"/>
              <a:t>Unlike other natural disasters, cant rebuild in same spot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470" y="3165475"/>
            <a:ext cx="6784459" cy="36925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5404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Indirect hazards by Lava Flows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US" dirty="0" smtClean="0"/>
              <a:t>lava </a:t>
            </a:r>
            <a:r>
              <a:rPr lang="en-US" dirty="0"/>
              <a:t>bench collapse, </a:t>
            </a: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dirty="0" smtClean="0"/>
              <a:t>lahars </a:t>
            </a:r>
            <a:r>
              <a:rPr lang="en-US" dirty="0"/>
              <a:t>caused by lava flows on ice, </a:t>
            </a: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dirty="0" smtClean="0"/>
              <a:t>explosions </a:t>
            </a:r>
            <a:r>
              <a:rPr lang="en-US" dirty="0"/>
              <a:t>when lava hits water, </a:t>
            </a: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dirty="0" smtClean="0"/>
              <a:t>methane </a:t>
            </a:r>
            <a:r>
              <a:rPr lang="en-US" dirty="0"/>
              <a:t>release when lava+ vegetation, </a:t>
            </a: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dirty="0" smtClean="0"/>
              <a:t>collapse </a:t>
            </a:r>
            <a:r>
              <a:rPr lang="en-US" dirty="0"/>
              <a:t>of lava dome</a:t>
            </a:r>
            <a:r>
              <a:rPr lang="en-US" dirty="0">
                <a:sym typeface="Wingdings" panose="05000000000000000000" pitchFamily="2" charset="2"/>
              </a:rPr>
              <a:t> pyroclastic </a:t>
            </a:r>
            <a:r>
              <a:rPr lang="en-US" dirty="0" smtClean="0">
                <a:sym typeface="Wingdings" panose="05000000000000000000" pitchFamily="2" charset="2"/>
              </a:rPr>
              <a:t>flows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dirty="0">
                <a:sym typeface="Wingdings" panose="05000000000000000000" pitchFamily="2" charset="2"/>
              </a:rPr>
              <a:t>	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936" t="6738" r="17553" b="21631"/>
          <a:stretch/>
        </p:blipFill>
        <p:spPr>
          <a:xfrm>
            <a:off x="4943631" y="3676647"/>
            <a:ext cx="3333437" cy="30607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86199"/>
            <a:ext cx="4267200" cy="2844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84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2) Localized </a:t>
            </a:r>
            <a:r>
              <a:rPr lang="en-US" dirty="0" err="1" smtClean="0"/>
              <a:t>airfall</a:t>
            </a:r>
            <a:r>
              <a:rPr lang="en-US" dirty="0" smtClean="0"/>
              <a:t> of spatter/tephra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dirty="0" smtClean="0"/>
              <a:t>Fire fountains could injure/ kill people </a:t>
            </a:r>
            <a:r>
              <a:rPr lang="en-US" u="sng" dirty="0" smtClean="0"/>
              <a:t>near the vent</a:t>
            </a:r>
          </a:p>
          <a:p>
            <a:pPr lvl="1"/>
            <a:r>
              <a:rPr lang="en-US" dirty="0" smtClean="0"/>
              <a:t>Fissures could catch people off guard</a:t>
            </a:r>
          </a:p>
          <a:p>
            <a:r>
              <a:rPr lang="en-US" dirty="0" smtClean="0"/>
              <a:t>Volcanic bombs (</a:t>
            </a:r>
            <a:r>
              <a:rPr lang="en-US" dirty="0" err="1" smtClean="0"/>
              <a:t>strombolian</a:t>
            </a:r>
            <a:r>
              <a:rPr lang="en-US" dirty="0" smtClean="0"/>
              <a:t>) can be serious threat, ne</a:t>
            </a:r>
          </a:p>
          <a:p>
            <a:pPr lvl="1"/>
            <a:r>
              <a:rPr lang="en-US" dirty="0" smtClean="0"/>
              <a:t>Mt. Asama, Japan (1935): 5-6 m bombs, 600m (2000ft) from vent</a:t>
            </a:r>
          </a:p>
          <a:p>
            <a:pPr lvl="1"/>
            <a:r>
              <a:rPr lang="en-US" dirty="0" err="1" smtClean="0"/>
              <a:t>Galeras</a:t>
            </a:r>
            <a:r>
              <a:rPr lang="en-US" dirty="0" smtClean="0"/>
              <a:t>, Columbia (1993): bombs killed 9 (incl. 6 scientists)</a:t>
            </a:r>
          </a:p>
          <a:p>
            <a:r>
              <a:rPr lang="en-US" dirty="0" smtClean="0"/>
              <a:t>Biggest threat is getting hit. Bombs don’t often explode/ start fires b/c they are fairly solid on </a:t>
            </a:r>
            <a:r>
              <a:rPr lang="en-US" u="sng" dirty="0" smtClean="0"/>
              <a:t>outside</a:t>
            </a:r>
            <a:r>
              <a:rPr lang="en-US" dirty="0" smtClean="0"/>
              <a:t> (</a:t>
            </a:r>
            <a:r>
              <a:rPr lang="en-US" dirty="0" err="1" smtClean="0"/>
              <a:t>breadcrust</a:t>
            </a:r>
            <a:r>
              <a:rPr lang="en-US" dirty="0" smtClean="0"/>
              <a:t>)</a:t>
            </a:r>
            <a:endParaRPr lang="en-US" u="sng" dirty="0" smtClean="0"/>
          </a:p>
          <a:p>
            <a:r>
              <a:rPr lang="en-US" dirty="0" smtClean="0">
                <a:hlinkClick r:id="rId2"/>
              </a:rPr>
              <a:t>Dante's Peak Clip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Close call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200" y="4679073"/>
            <a:ext cx="3274343" cy="21789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4459" y="4460876"/>
            <a:ext cx="3200284" cy="23971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5096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99629"/>
            <a:ext cx="8737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How do we classify volcanic eruption sizes?</a:t>
            </a:r>
            <a:endParaRPr lang="en-US" dirty="0"/>
          </a:p>
        </p:txBody>
      </p:sp>
      <p:pic>
        <p:nvPicPr>
          <p:cNvPr id="13" name="Picture 6" descr="VEI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2918" y="1687569"/>
            <a:ext cx="3921904" cy="48316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9124" y="1410570"/>
            <a:ext cx="2368149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VEI Scale (</a:t>
            </a:r>
            <a:r>
              <a:rPr lang="en-GB" b="1" dirty="0" smtClean="0"/>
              <a:t>Logarithmic</a:t>
            </a:r>
            <a:r>
              <a:rPr lang="en-GB" dirty="0" smtClean="0"/>
              <a:t>) 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3" idx="3"/>
          </p:cNvCxnSpPr>
          <p:nvPr/>
        </p:nvCxnSpPr>
        <p:spPr>
          <a:xfrm>
            <a:off x="3127273" y="1595236"/>
            <a:ext cx="2083082" cy="35433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15900" y="2347425"/>
            <a:ext cx="4366003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Very famous VEI 5 (and conveniently ~1km</a:t>
            </a:r>
            <a:r>
              <a:rPr lang="en-GB" baseline="30000" dirty="0" smtClean="0"/>
              <a:t>3</a:t>
            </a:r>
            <a:r>
              <a:rPr lang="en-GB" dirty="0" smtClean="0"/>
              <a:t>)</a:t>
            </a:r>
            <a:endParaRPr lang="en-US" dirty="0"/>
          </a:p>
        </p:txBody>
      </p:sp>
      <p:cxnSp>
        <p:nvCxnSpPr>
          <p:cNvPr id="19" name="Straight Arrow Connector 18"/>
          <p:cNvCxnSpPr>
            <a:stCxn id="18" idx="3"/>
          </p:cNvCxnSpPr>
          <p:nvPr/>
        </p:nvCxnSpPr>
        <p:spPr>
          <a:xfrm>
            <a:off x="4581903" y="2532091"/>
            <a:ext cx="2888572" cy="165172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2160" y="4183811"/>
            <a:ext cx="4661649" cy="236190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51527" y="3114612"/>
            <a:ext cx="3242554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Can be related to eruption styles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864941" y="3483944"/>
            <a:ext cx="78257" cy="55321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20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) PDC’s – Pyroclastic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Ground hugging, fast moving cloud containing hot gas, fine ash, pumice and rock fragments</a:t>
            </a:r>
          </a:p>
          <a:p>
            <a:r>
              <a:rPr lang="en-US" dirty="0" smtClean="0"/>
              <a:t>Can reach 450 mph, temps up to 1000 C (1800F)</a:t>
            </a:r>
          </a:p>
          <a:p>
            <a:r>
              <a:rPr lang="en-US" dirty="0" smtClean="0"/>
              <a:t>Caused by </a:t>
            </a:r>
            <a:r>
              <a:rPr lang="en-US" dirty="0" err="1" smtClean="0"/>
              <a:t>plinian</a:t>
            </a:r>
            <a:r>
              <a:rPr lang="en-US" dirty="0" smtClean="0"/>
              <a:t> column collapse or dome collapse</a:t>
            </a:r>
          </a:p>
          <a:p>
            <a:r>
              <a:rPr lang="en-GB" dirty="0"/>
              <a:t>Kill by direct impact, burns, asphyxiation, inhalation of hot </a:t>
            </a:r>
            <a:r>
              <a:rPr lang="en-GB" dirty="0" smtClean="0"/>
              <a:t>ash</a:t>
            </a:r>
            <a:endParaRPr lang="en-US" dirty="0" smtClean="0"/>
          </a:p>
        </p:txBody>
      </p:sp>
      <p:pic>
        <p:nvPicPr>
          <p:cNvPr id="9220" name="Picture 4" descr="http://www.photovolcanica.com/VolcanoInfo/Soufriere%20Hills/MS10_07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721" y="3609474"/>
            <a:ext cx="4377490" cy="291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17512" b="5530"/>
          <a:stretch/>
        </p:blipFill>
        <p:spPr>
          <a:xfrm>
            <a:off x="483436" y="3873934"/>
            <a:ext cx="2755064" cy="298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0"/>
            <a:ext cx="8737600" cy="990600"/>
          </a:xfrm>
        </p:spPr>
        <p:txBody>
          <a:bodyPr/>
          <a:lstStyle/>
          <a:p>
            <a:r>
              <a:rPr lang="en-US" dirty="0" smtClean="0"/>
              <a:t>3) PDC’s – Pyroclastic Surge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sz="2400" dirty="0" smtClean="0"/>
              <a:t>Faster than pyroclastic flow (up to 550 mph)</a:t>
            </a:r>
          </a:p>
          <a:p>
            <a:r>
              <a:rPr lang="en-US" sz="2400" u="sng" dirty="0" smtClean="0"/>
              <a:t>More dilute</a:t>
            </a:r>
            <a:r>
              <a:rPr lang="en-US" sz="2400" dirty="0" smtClean="0"/>
              <a:t> than pyroclastic flow (mostly hot gas and ash)= can overtake large hills (not valley confined)</a:t>
            </a:r>
          </a:p>
          <a:p>
            <a:r>
              <a:rPr lang="en-US" sz="2400" dirty="0" smtClean="0"/>
              <a:t>Can be caused by:</a:t>
            </a:r>
          </a:p>
          <a:p>
            <a:pPr lvl="1"/>
            <a:r>
              <a:rPr lang="en-US" sz="2000" dirty="0"/>
              <a:t>D</a:t>
            </a:r>
            <a:r>
              <a:rPr lang="en-US" sz="2000" dirty="0" smtClean="0"/>
              <a:t>irected blast- Mt. St. Helens (1980)</a:t>
            </a:r>
          </a:p>
          <a:p>
            <a:pPr lvl="1"/>
            <a:r>
              <a:rPr lang="en-US" sz="2000" dirty="0" err="1" smtClean="0"/>
              <a:t>Plinian</a:t>
            </a:r>
            <a:r>
              <a:rPr lang="en-US" sz="2000" dirty="0" smtClean="0"/>
              <a:t> collapse (precede flows)</a:t>
            </a:r>
          </a:p>
          <a:p>
            <a:pPr lvl="1"/>
            <a:r>
              <a:rPr lang="en-US" sz="2000" dirty="0" smtClean="0"/>
              <a:t>Ride on top of flows and separate if steep down hill or sharp turn</a:t>
            </a:r>
          </a:p>
          <a:p>
            <a:pPr lvl="2"/>
            <a:r>
              <a:rPr lang="en-US" sz="2000" dirty="0" err="1" smtClean="0"/>
              <a:t>Unzen</a:t>
            </a:r>
            <a:r>
              <a:rPr lang="en-US" sz="2000" dirty="0" smtClean="0"/>
              <a:t> (1995)- surge overtook hill and killed 43 people</a:t>
            </a:r>
          </a:p>
          <a:p>
            <a:r>
              <a:rPr lang="en-US" sz="2400" dirty="0" smtClean="0"/>
              <a:t>Extremely hot gasses- kill by incineration or </a:t>
            </a:r>
            <a:r>
              <a:rPr lang="en-US" sz="2400" dirty="0"/>
              <a:t>asphyxiation</a:t>
            </a:r>
            <a:r>
              <a:rPr lang="en-US" sz="2400" dirty="0" smtClean="0"/>
              <a:t>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99" y="4489448"/>
            <a:ext cx="3541759" cy="23685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260" y="4489448"/>
            <a:ext cx="3637853" cy="23685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1753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0"/>
            <a:ext cx="8737600" cy="990600"/>
          </a:xfrm>
        </p:spPr>
        <p:txBody>
          <a:bodyPr/>
          <a:lstStyle/>
          <a:p>
            <a:r>
              <a:rPr lang="en-US" dirty="0" smtClean="0"/>
              <a:t>3) PDC videos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98700" y="1658714"/>
            <a:ext cx="4572000" cy="3060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800" dirty="0" err="1" smtClean="0">
                <a:solidFill>
                  <a:prstClr val="black"/>
                </a:solidFill>
                <a:hlinkClick r:id="rId2"/>
              </a:rPr>
              <a:t>Sinabung</a:t>
            </a:r>
            <a:r>
              <a:rPr lang="en-US" sz="2800" dirty="0" smtClean="0">
                <a:solidFill>
                  <a:prstClr val="black"/>
                </a:solidFill>
                <a:hlinkClick r:id="rId2"/>
              </a:rPr>
              <a:t> PDC</a:t>
            </a:r>
            <a:endParaRPr lang="en-US" sz="2800" dirty="0" smtClean="0">
              <a:solidFill>
                <a:prstClr val="black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800" dirty="0" smtClean="0">
                <a:solidFill>
                  <a:prstClr val="black"/>
                </a:solidFill>
              </a:rPr>
              <a:t>  </a:t>
            </a:r>
            <a:endParaRPr lang="en-US" sz="2800" dirty="0">
              <a:solidFill>
                <a:prstClr val="black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US" sz="2800" dirty="0" smtClean="0">
                <a:solidFill>
                  <a:prstClr val="black"/>
                </a:solidFill>
                <a:hlinkClick r:id="rId3"/>
              </a:rPr>
              <a:t>Indonesia PDC</a:t>
            </a:r>
            <a:endParaRPr lang="en-US" sz="2800" dirty="0" smtClean="0">
              <a:solidFill>
                <a:prstClr val="black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en-US" sz="2800" dirty="0" smtClean="0">
              <a:solidFill>
                <a:prstClr val="black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en-GB" sz="2800" dirty="0" smtClean="0">
                <a:solidFill>
                  <a:prstClr val="black"/>
                </a:solidFill>
                <a:hlinkClick r:id="rId4"/>
              </a:rPr>
              <a:t>Mt. </a:t>
            </a:r>
            <a:r>
              <a:rPr lang="en-GB" sz="2800" dirty="0" err="1" smtClean="0">
                <a:solidFill>
                  <a:prstClr val="black"/>
                </a:solidFill>
                <a:hlinkClick r:id="rId4"/>
              </a:rPr>
              <a:t>Unzen</a:t>
            </a:r>
            <a:r>
              <a:rPr lang="en-GB" sz="2800" dirty="0" smtClean="0">
                <a:solidFill>
                  <a:prstClr val="black"/>
                </a:solidFill>
                <a:hlinkClick r:id="rId4"/>
              </a:rPr>
              <a:t> PDC</a:t>
            </a:r>
            <a:endParaRPr 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21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3) PDC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addition to being deadly, PDCs have potential to destroy entire towns, by direct hit, hurricane winds, heat</a:t>
            </a:r>
          </a:p>
          <a:p>
            <a:r>
              <a:rPr lang="en-US" dirty="0" smtClean="0"/>
              <a:t>PDCs leave thick deposits of tuffs, burying towns</a:t>
            </a:r>
          </a:p>
          <a:p>
            <a:r>
              <a:rPr lang="en-US" dirty="0" smtClean="0"/>
              <a:t>Burn entire forests or farmland, even on margins</a:t>
            </a:r>
          </a:p>
          <a:p>
            <a:r>
              <a:rPr lang="en-US" dirty="0" smtClean="0"/>
              <a:t>Secondary effects: lahars, co-ignimbrite </a:t>
            </a:r>
            <a:r>
              <a:rPr lang="en-US" dirty="0" err="1" smtClean="0"/>
              <a:t>ashfall</a:t>
            </a:r>
            <a:endParaRPr lang="en-US" dirty="0"/>
          </a:p>
        </p:txBody>
      </p:sp>
      <p:pic>
        <p:nvPicPr>
          <p:cNvPr id="2052" name="Picture 4" descr="Remains of building destroyed by eruption of El Chichon, Mexic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4772024"/>
            <a:ext cx="3333750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725" y="4248803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Building destroyed by PDC at El </a:t>
            </a:r>
            <a:r>
              <a:rPr lang="en-US" sz="1400" dirty="0" err="1" smtClean="0"/>
              <a:t>Chichon</a:t>
            </a:r>
            <a:r>
              <a:rPr lang="en-US" sz="1400" dirty="0" smtClean="0"/>
              <a:t>, Mexico 1982 (killed 2k). Note bent rebar in direction of flow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60" y="3570288"/>
            <a:ext cx="4946115" cy="32877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795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dirty="0" smtClean="0"/>
              <a:t>) Volcanic Ash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Pyroclastic material is eject into air within </a:t>
            </a:r>
            <a:r>
              <a:rPr lang="en-US" dirty="0" err="1" smtClean="0"/>
              <a:t>plinian</a:t>
            </a:r>
            <a:r>
              <a:rPr lang="en-US" dirty="0" smtClean="0"/>
              <a:t> column</a:t>
            </a:r>
          </a:p>
          <a:p>
            <a:r>
              <a:rPr lang="en-US" dirty="0" smtClean="0"/>
              <a:t>Eventually without the </a:t>
            </a:r>
            <a:r>
              <a:rPr lang="en-US" dirty="0" err="1" smtClean="0"/>
              <a:t>upthrust</a:t>
            </a:r>
            <a:r>
              <a:rPr lang="en-US" dirty="0" smtClean="0"/>
              <a:t> of hot air, the material begins to loose buoyancy and rains out</a:t>
            </a:r>
          </a:p>
          <a:p>
            <a:r>
              <a:rPr lang="en-US" dirty="0" smtClean="0"/>
              <a:t>Can cover huge areas with ash, wind can carry far away</a:t>
            </a:r>
          </a:p>
          <a:p>
            <a:r>
              <a:rPr lang="en-US" dirty="0" smtClean="0"/>
              <a:t>Large pumice close to volcano, smaller ash 1000s of km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823" y="3653235"/>
            <a:ext cx="4719177" cy="3155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53235"/>
            <a:ext cx="4260318" cy="319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9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4) Volcanic Ash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dirty="0" smtClean="0"/>
              <a:t>Tiny fragments of volcanic glass- inhalation hazard</a:t>
            </a:r>
          </a:p>
          <a:p>
            <a:pPr lvl="1"/>
            <a:r>
              <a:rPr lang="en-US" dirty="0" smtClean="0"/>
              <a:t>Not as hot as in PDC, but can still burn skin or lungs</a:t>
            </a:r>
          </a:p>
          <a:p>
            <a:pPr lvl="1"/>
            <a:r>
              <a:rPr lang="en-US" dirty="0" smtClean="0"/>
              <a:t>Prolonged exposure= perm. silicosis (shortness of breath, cough)</a:t>
            </a:r>
          </a:p>
          <a:p>
            <a:r>
              <a:rPr lang="en-US" dirty="0" smtClean="0"/>
              <a:t>Main cause of death is by roof collapse- lots of rock!</a:t>
            </a:r>
          </a:p>
          <a:p>
            <a:pPr lvl="1"/>
            <a:r>
              <a:rPr lang="en-US" dirty="0" smtClean="0"/>
              <a:t>Adding rain= more likely to collapse (Pinatubo, 1991)</a:t>
            </a:r>
          </a:p>
          <a:p>
            <a:r>
              <a:rPr lang="en-US" dirty="0" smtClean="0"/>
              <a:t>Volcanic lightning killed 3 people at </a:t>
            </a:r>
            <a:r>
              <a:rPr lang="en-US" dirty="0" err="1" smtClean="0"/>
              <a:t>Parucatin</a:t>
            </a:r>
            <a:r>
              <a:rPr lang="en-US" dirty="0" smtClean="0"/>
              <a:t>, Mexico (‘48)</a:t>
            </a:r>
          </a:p>
          <a:p>
            <a:r>
              <a:rPr lang="en-US" dirty="0" smtClean="0"/>
              <a:t>Ash dispersed great distances= effects large area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348" y="4237037"/>
            <a:ext cx="4036152" cy="25066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310" y="4237036"/>
            <a:ext cx="3802171" cy="26209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587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4) Volcanic Ash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5016500" cy="5778500"/>
          </a:xfrm>
        </p:spPr>
        <p:txBody>
          <a:bodyPr/>
          <a:lstStyle/>
          <a:p>
            <a:r>
              <a:rPr lang="en-US" dirty="0" smtClean="0"/>
              <a:t>Daylight turns to darkness </a:t>
            </a:r>
          </a:p>
          <a:p>
            <a:r>
              <a:rPr lang="en-US" dirty="0" smtClean="0"/>
              <a:t>Roofs may collapse</a:t>
            </a:r>
          </a:p>
          <a:p>
            <a:r>
              <a:rPr lang="en-US" dirty="0" smtClean="0"/>
              <a:t>Destroy car/machine engines</a:t>
            </a:r>
          </a:p>
          <a:p>
            <a:r>
              <a:rPr lang="en-US" dirty="0" smtClean="0"/>
              <a:t>Roads become either dusty or slippery (if wet) for months</a:t>
            </a:r>
          </a:p>
          <a:p>
            <a:r>
              <a:rPr lang="en-US" dirty="0" smtClean="0"/>
              <a:t>Power systems shut down (wet ash is conductive-=arcing)</a:t>
            </a:r>
          </a:p>
          <a:p>
            <a:r>
              <a:rPr lang="en-US" dirty="0" smtClean="0"/>
              <a:t>Clog waste-water systems </a:t>
            </a:r>
          </a:p>
          <a:p>
            <a:r>
              <a:rPr lang="en-US" dirty="0" smtClean="0"/>
              <a:t>Clog drainages= flooding</a:t>
            </a:r>
          </a:p>
          <a:p>
            <a:r>
              <a:rPr lang="en-US" dirty="0" smtClean="0"/>
              <a:t>Destroy crops= famine</a:t>
            </a:r>
          </a:p>
          <a:p>
            <a:r>
              <a:rPr lang="en-US" dirty="0" smtClean="0"/>
              <a:t>Lahars for years afterwards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8249"/>
          <a:stretch/>
        </p:blipFill>
        <p:spPr>
          <a:xfrm>
            <a:off x="5299075" y="800892"/>
            <a:ext cx="3747395" cy="1763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720" y="2625327"/>
            <a:ext cx="3333750" cy="20859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2720" y="4772025"/>
            <a:ext cx="3333750" cy="20859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1621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4) Volcanic ash- Aviation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650" y="990601"/>
            <a:ext cx="9137650" cy="5537199"/>
          </a:xfrm>
        </p:spPr>
        <p:txBody>
          <a:bodyPr/>
          <a:lstStyle/>
          <a:p>
            <a:r>
              <a:rPr lang="en-US" dirty="0" err="1" smtClean="0"/>
              <a:t>Plinian</a:t>
            </a:r>
            <a:r>
              <a:rPr lang="en-US" dirty="0" smtClean="0"/>
              <a:t> eruptions can send ash ~40 km (jets travel 9-11km)</a:t>
            </a:r>
          </a:p>
          <a:p>
            <a:r>
              <a:rPr lang="en-US" dirty="0" smtClean="0"/>
              <a:t>Cannot be seen at night (or by radar)</a:t>
            </a:r>
          </a:p>
          <a:p>
            <a:r>
              <a:rPr lang="en-US" dirty="0" smtClean="0"/>
              <a:t>Ash is abrasive= damage to windows moving wing parts</a:t>
            </a:r>
          </a:p>
          <a:p>
            <a:r>
              <a:rPr lang="en-US" dirty="0" smtClean="0"/>
              <a:t>Ash particles have lower melting point than combustion engine= glass melts and sticks to turbines= total failure</a:t>
            </a:r>
          </a:p>
          <a:p>
            <a:pPr lvl="1"/>
            <a:r>
              <a:rPr lang="en-US" dirty="0" smtClean="0"/>
              <a:t>Redoubt ‘91: 747 lost all 4 engines, dropped 5km, recovered</a:t>
            </a:r>
          </a:p>
          <a:p>
            <a:r>
              <a:rPr lang="en-US" dirty="0" err="1" smtClean="0"/>
              <a:t>Eyjafjallajökull</a:t>
            </a:r>
            <a:r>
              <a:rPr lang="en-US" dirty="0" smtClean="0"/>
              <a:t>: 8 days, $1.7 bill, 10 million passengers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2108"/>
          <a:stretch/>
        </p:blipFill>
        <p:spPr>
          <a:xfrm>
            <a:off x="1230218" y="4356100"/>
            <a:ext cx="6699344" cy="250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08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5) Volcanic gas emissions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dirty="0" smtClean="0"/>
              <a:t>Volcanic gasses </a:t>
            </a:r>
            <a:r>
              <a:rPr lang="en-US" sz="1600" dirty="0" smtClean="0"/>
              <a:t>(by abundance) </a:t>
            </a:r>
            <a:r>
              <a:rPr lang="en-US" dirty="0" smtClean="0"/>
              <a:t>: H</a:t>
            </a:r>
            <a:r>
              <a:rPr lang="en-US" baseline="-25000" dirty="0" smtClean="0"/>
              <a:t>2</a:t>
            </a:r>
            <a:r>
              <a:rPr lang="en-US" dirty="0" smtClean="0"/>
              <a:t>O, CO</a:t>
            </a:r>
            <a:r>
              <a:rPr lang="en-US" baseline="-25000" dirty="0" smtClean="0"/>
              <a:t>2</a:t>
            </a:r>
            <a:r>
              <a:rPr lang="en-US" dirty="0" smtClean="0"/>
              <a:t>, SO</a:t>
            </a:r>
            <a:r>
              <a:rPr lang="en-US" baseline="-25000" dirty="0" smtClean="0"/>
              <a:t>2</a:t>
            </a:r>
            <a:r>
              <a:rPr lang="en-US" dirty="0" smtClean="0"/>
              <a:t>, CO, H</a:t>
            </a:r>
            <a:r>
              <a:rPr lang="en-US" baseline="-25000" dirty="0" smtClean="0"/>
              <a:t>2</a:t>
            </a:r>
            <a:r>
              <a:rPr lang="en-US" dirty="0" smtClean="0"/>
              <a:t>S, </a:t>
            </a:r>
            <a:r>
              <a:rPr lang="en-US" dirty="0" err="1" smtClean="0"/>
              <a:t>HCl</a:t>
            </a:r>
            <a:r>
              <a:rPr lang="en-US" dirty="0" smtClean="0"/>
              <a:t>, HF</a:t>
            </a:r>
          </a:p>
          <a:p>
            <a:r>
              <a:rPr lang="en-US" dirty="0" smtClean="0"/>
              <a:t>SO</a:t>
            </a:r>
            <a:r>
              <a:rPr lang="en-US" baseline="-25000" dirty="0" smtClean="0"/>
              <a:t>2</a:t>
            </a:r>
            <a:r>
              <a:rPr lang="en-US" dirty="0" smtClean="0"/>
              <a:t>: if released into stratosphere=global cooling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vog</a:t>
            </a:r>
            <a:r>
              <a:rPr lang="en-US" dirty="0" smtClean="0"/>
              <a:t>”= skin irritation, respiratory problems</a:t>
            </a:r>
          </a:p>
        </p:txBody>
      </p:sp>
      <p:pic>
        <p:nvPicPr>
          <p:cNvPr id="2050" name="Picture 2" descr="https://upload.wikimedia.org/wikipedia/commons/d/d2/Vog_from_Sulfur_dioxide_emission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4735"/>
            <a:ext cx="3853458" cy="295326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924" y="3613064"/>
            <a:ext cx="4787610" cy="32449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159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5) Volcanic gas emissions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dirty="0" smtClean="0"/>
              <a:t>Volcanic gasses </a:t>
            </a:r>
            <a:r>
              <a:rPr lang="en-US" sz="1600" dirty="0" smtClean="0"/>
              <a:t>(by abundance) </a:t>
            </a:r>
            <a:r>
              <a:rPr lang="en-US" dirty="0" smtClean="0"/>
              <a:t>: H</a:t>
            </a:r>
            <a:r>
              <a:rPr lang="en-US" baseline="-25000" dirty="0" smtClean="0"/>
              <a:t>2</a:t>
            </a:r>
            <a:r>
              <a:rPr lang="en-US" dirty="0" smtClean="0"/>
              <a:t>O, CO</a:t>
            </a:r>
            <a:r>
              <a:rPr lang="en-US" baseline="-25000" dirty="0" smtClean="0"/>
              <a:t>2</a:t>
            </a:r>
            <a:r>
              <a:rPr lang="en-US" dirty="0" smtClean="0"/>
              <a:t>, SO</a:t>
            </a:r>
            <a:r>
              <a:rPr lang="en-US" baseline="-25000" dirty="0" smtClean="0"/>
              <a:t>2</a:t>
            </a:r>
            <a:r>
              <a:rPr lang="en-US" dirty="0" smtClean="0"/>
              <a:t>, CO, H</a:t>
            </a:r>
            <a:r>
              <a:rPr lang="en-US" baseline="-25000" dirty="0" smtClean="0"/>
              <a:t>2</a:t>
            </a:r>
            <a:r>
              <a:rPr lang="en-US" dirty="0" smtClean="0"/>
              <a:t>S, </a:t>
            </a:r>
            <a:r>
              <a:rPr lang="en-US" dirty="0" err="1" smtClean="0"/>
              <a:t>HCl</a:t>
            </a:r>
            <a:r>
              <a:rPr lang="en-US" dirty="0" smtClean="0"/>
              <a:t>, HF</a:t>
            </a:r>
          </a:p>
          <a:p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r>
              <a:rPr lang="en-US" dirty="0" smtClean="0"/>
              <a:t>- (common): denser than air=concentrates in low areas</a:t>
            </a:r>
          </a:p>
          <a:p>
            <a:pPr lvl="1"/>
            <a:r>
              <a:rPr lang="en-US" dirty="0" smtClean="0"/>
              <a:t>Concentration 20-30%=unconscious, &gt;30%=death</a:t>
            </a:r>
          </a:p>
          <a:p>
            <a:pPr lvl="1"/>
            <a:r>
              <a:rPr lang="en-US" dirty="0" err="1" smtClean="0"/>
              <a:t>Widless</a:t>
            </a:r>
            <a:r>
              <a:rPr lang="en-US" dirty="0" smtClean="0"/>
              <a:t> days= </a:t>
            </a:r>
            <a:r>
              <a:rPr lang="en-US" dirty="0" err="1" smtClean="0"/>
              <a:t>mazukas</a:t>
            </a:r>
            <a:endParaRPr lang="en-US" dirty="0" smtClean="0"/>
          </a:p>
          <a:p>
            <a:pPr lvl="1"/>
            <a:r>
              <a:rPr lang="en-US" dirty="0" smtClean="0"/>
              <a:t>Lake </a:t>
            </a:r>
            <a:r>
              <a:rPr lang="en-US" dirty="0" err="1" smtClean="0"/>
              <a:t>Nyos</a:t>
            </a:r>
            <a:r>
              <a:rPr lang="en-US" dirty="0" smtClean="0"/>
              <a:t>, Cameroon (1986)- killed 1500 people</a:t>
            </a:r>
          </a:p>
          <a:p>
            <a:pPr lvl="1"/>
            <a:r>
              <a:rPr lang="en-US" dirty="0" smtClean="0"/>
              <a:t>3 skiers at Mammoth Mountain, CA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296" y="3252216"/>
            <a:ext cx="3036591" cy="21031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18009"/>
          <a:stretch/>
        </p:blipFill>
        <p:spPr>
          <a:xfrm>
            <a:off x="0" y="3877056"/>
            <a:ext cx="3258820" cy="29809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8652" y="4643273"/>
            <a:ext cx="3413379" cy="22147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5270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1492371"/>
            <a:ext cx="8737600" cy="990600"/>
          </a:xfrm>
        </p:spPr>
        <p:txBody>
          <a:bodyPr>
            <a:normAutofit/>
          </a:bodyPr>
          <a:lstStyle/>
          <a:p>
            <a:r>
              <a:rPr lang="en-GB" dirty="0" smtClean="0"/>
              <a:t>What do these eruptions look like?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15900" y="3104073"/>
            <a:ext cx="8737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0" dirty="0" smtClean="0"/>
              <a:t>What hazards are associated with them?</a:t>
            </a:r>
            <a:endParaRPr lang="en-US" b="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5900" y="4715775"/>
            <a:ext cx="8737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0" dirty="0" smtClean="0"/>
              <a:t>What do they leave behind?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78670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5) Volcanic gas emissions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dirty="0" smtClean="0"/>
              <a:t>Volcanic gasses </a:t>
            </a:r>
            <a:r>
              <a:rPr lang="en-US" sz="1600" dirty="0" smtClean="0"/>
              <a:t>(by abundance) </a:t>
            </a:r>
            <a:r>
              <a:rPr lang="en-US" dirty="0" smtClean="0"/>
              <a:t>: H</a:t>
            </a:r>
            <a:r>
              <a:rPr lang="en-US" baseline="-25000" dirty="0" smtClean="0"/>
              <a:t>2</a:t>
            </a:r>
            <a:r>
              <a:rPr lang="en-US" dirty="0" smtClean="0"/>
              <a:t>O, CO</a:t>
            </a:r>
            <a:r>
              <a:rPr lang="en-US" baseline="-25000" dirty="0" smtClean="0"/>
              <a:t>2</a:t>
            </a:r>
            <a:r>
              <a:rPr lang="en-US" dirty="0" smtClean="0"/>
              <a:t>, SO</a:t>
            </a:r>
            <a:r>
              <a:rPr lang="en-US" baseline="-25000" dirty="0" smtClean="0"/>
              <a:t>2</a:t>
            </a:r>
            <a:r>
              <a:rPr lang="en-US" dirty="0" smtClean="0"/>
              <a:t>, CO, H</a:t>
            </a:r>
            <a:r>
              <a:rPr lang="en-US" baseline="-25000" dirty="0" smtClean="0"/>
              <a:t>2</a:t>
            </a:r>
            <a:r>
              <a:rPr lang="en-US" dirty="0" smtClean="0"/>
              <a:t>S, </a:t>
            </a:r>
            <a:r>
              <a:rPr lang="en-US" dirty="0" err="1" smtClean="0"/>
              <a:t>HCl</a:t>
            </a:r>
            <a:r>
              <a:rPr lang="en-US" dirty="0" smtClean="0"/>
              <a:t>, HF</a:t>
            </a:r>
          </a:p>
          <a:p>
            <a:r>
              <a:rPr lang="en-US" dirty="0" err="1" smtClean="0"/>
              <a:t>HCl</a:t>
            </a:r>
            <a:r>
              <a:rPr lang="en-US" dirty="0" smtClean="0"/>
              <a:t>- easily dissolves in water= acid rain (along with HF)</a:t>
            </a:r>
          </a:p>
          <a:p>
            <a:pPr lvl="1"/>
            <a:r>
              <a:rPr lang="en-US" dirty="0" smtClean="0"/>
              <a:t>Small doses (35ppm) irritate eyes and throat , w/ quick exposure</a:t>
            </a:r>
          </a:p>
          <a:p>
            <a:pPr lvl="1"/>
            <a:r>
              <a:rPr lang="en-US" dirty="0" smtClean="0"/>
              <a:t>Doses &gt;100ppm= heart failure or closing throat</a:t>
            </a:r>
          </a:p>
          <a:p>
            <a:pPr lvl="1"/>
            <a:r>
              <a:rPr lang="en-US" dirty="0" smtClean="0"/>
              <a:t>Can be created by lava entering seawater= rapid boil (“laze”)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140"/>
          <a:stretch/>
        </p:blipFill>
        <p:spPr>
          <a:xfrm>
            <a:off x="4901184" y="3127516"/>
            <a:ext cx="4242816" cy="37304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018533" y="3210560"/>
            <a:ext cx="2462784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prstClr val="black"/>
                </a:solidFill>
              </a:rPr>
              <a:t>Turrialba</a:t>
            </a:r>
            <a:r>
              <a:rPr lang="en-US" dirty="0" smtClean="0">
                <a:solidFill>
                  <a:prstClr val="black"/>
                </a:solidFill>
              </a:rPr>
              <a:t>, Costa Rica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1281" r="3999" b="21392"/>
          <a:stretch/>
        </p:blipFill>
        <p:spPr>
          <a:xfrm>
            <a:off x="-39081" y="3424936"/>
            <a:ext cx="4719031" cy="31028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0062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5) Volcanic gas emissions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dirty="0" smtClean="0"/>
              <a:t>Volcanic gasses </a:t>
            </a:r>
            <a:r>
              <a:rPr lang="en-US" sz="1600" dirty="0" smtClean="0"/>
              <a:t>(by abundance) </a:t>
            </a:r>
            <a:r>
              <a:rPr lang="en-US" dirty="0" smtClean="0"/>
              <a:t>: H</a:t>
            </a:r>
            <a:r>
              <a:rPr lang="en-US" baseline="-25000" dirty="0" smtClean="0"/>
              <a:t>2</a:t>
            </a:r>
            <a:r>
              <a:rPr lang="en-US" dirty="0" smtClean="0"/>
              <a:t>O, CO</a:t>
            </a:r>
            <a:r>
              <a:rPr lang="en-US" baseline="-25000" dirty="0" smtClean="0"/>
              <a:t>2</a:t>
            </a:r>
            <a:r>
              <a:rPr lang="en-US" dirty="0" smtClean="0"/>
              <a:t>, SO</a:t>
            </a:r>
            <a:r>
              <a:rPr lang="en-US" baseline="-25000" dirty="0" smtClean="0"/>
              <a:t>2</a:t>
            </a:r>
            <a:r>
              <a:rPr lang="en-US" dirty="0" smtClean="0"/>
              <a:t>, CO, H</a:t>
            </a:r>
            <a:r>
              <a:rPr lang="en-US" baseline="-25000" dirty="0" smtClean="0"/>
              <a:t>2</a:t>
            </a:r>
            <a:r>
              <a:rPr lang="en-US" dirty="0" smtClean="0"/>
              <a:t>S, </a:t>
            </a:r>
            <a:r>
              <a:rPr lang="en-US" dirty="0" err="1" smtClean="0"/>
              <a:t>HCl</a:t>
            </a:r>
            <a:r>
              <a:rPr lang="en-US" dirty="0" smtClean="0"/>
              <a:t>, HF</a:t>
            </a:r>
          </a:p>
          <a:p>
            <a:r>
              <a:rPr lang="en-US" dirty="0"/>
              <a:t>HF</a:t>
            </a:r>
            <a:r>
              <a:rPr lang="en-US" dirty="0" smtClean="0"/>
              <a:t>: attaches </a:t>
            </a:r>
            <a:r>
              <a:rPr lang="en-US" dirty="0"/>
              <a:t>to fine ash particles, coats grass, and pollutes streams and </a:t>
            </a:r>
            <a:r>
              <a:rPr lang="en-US" dirty="0" smtClean="0"/>
              <a:t>lakes</a:t>
            </a:r>
          </a:p>
          <a:p>
            <a:pPr lvl="1"/>
            <a:r>
              <a:rPr lang="en-US" dirty="0" smtClean="0"/>
              <a:t>Skin irritation, bone disintegration, tooth decay</a:t>
            </a:r>
          </a:p>
          <a:p>
            <a:pPr lvl="1"/>
            <a:r>
              <a:rPr lang="en-US" dirty="0" smtClean="0"/>
              <a:t>Even fine dusting (1mm) of ash= poisoning/ kill livestock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751" y="3497770"/>
            <a:ext cx="4959749" cy="33602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3657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5) Gas Hazards- extreme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1"/>
            <a:ext cx="8928100" cy="5537199"/>
          </a:xfrm>
        </p:spPr>
        <p:txBody>
          <a:bodyPr>
            <a:normAutofit/>
          </a:bodyPr>
          <a:lstStyle/>
          <a:p>
            <a:r>
              <a:rPr lang="en-US" dirty="0" err="1" smtClean="0"/>
              <a:t>Laki</a:t>
            </a:r>
            <a:r>
              <a:rPr lang="en-US" dirty="0" smtClean="0"/>
              <a:t>, Iceland eruption 1783= 14 km</a:t>
            </a:r>
            <a:r>
              <a:rPr lang="en-US" baseline="30000" dirty="0" smtClean="0"/>
              <a:t>3</a:t>
            </a:r>
            <a:r>
              <a:rPr lang="en-US" dirty="0" smtClean="0"/>
              <a:t> basalt</a:t>
            </a:r>
          </a:p>
          <a:p>
            <a:pPr lvl="1"/>
            <a:r>
              <a:rPr lang="en-US" dirty="0" smtClean="0"/>
              <a:t>8 million tons HF, 120 million tons SO</a:t>
            </a:r>
            <a:r>
              <a:rPr lang="en-US" baseline="-25000" dirty="0" smtClean="0"/>
              <a:t>2</a:t>
            </a:r>
            <a:r>
              <a:rPr lang="en-US" dirty="0" smtClean="0"/>
              <a:t> (&gt;3x total yearly Europe)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HF poisoned water supply (fluorosis) killed 25% of </a:t>
            </a:r>
            <a:r>
              <a:rPr lang="en-US" dirty="0" err="1" smtClean="0"/>
              <a:t>Icelands</a:t>
            </a:r>
            <a:r>
              <a:rPr lang="en-US" dirty="0" smtClean="0"/>
              <a:t> population and &gt;50% of livestock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Caused global cooling- N.A. had coldest/longest </a:t>
            </a:r>
          </a:p>
          <a:p>
            <a:pPr marL="457200" lvl="1" indent="0">
              <a:buNone/>
            </a:pPr>
            <a:r>
              <a:rPr lang="en-US" dirty="0" smtClean="0"/>
              <a:t>winter on record , Ice in Gulf of </a:t>
            </a:r>
          </a:p>
          <a:p>
            <a:pPr marL="457200" lvl="1" indent="0">
              <a:buNone/>
            </a:pPr>
            <a:r>
              <a:rPr lang="en-US" dirty="0" smtClean="0"/>
              <a:t>Mexico, Mississippi river froze 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Decreased monsoons in </a:t>
            </a:r>
          </a:p>
          <a:p>
            <a:pPr marL="457200" lvl="1" indent="0">
              <a:buNone/>
            </a:pPr>
            <a:r>
              <a:rPr lang="en-US" dirty="0" smtClean="0"/>
              <a:t>Asia/Africa= Drought = </a:t>
            </a:r>
          </a:p>
          <a:p>
            <a:pPr marL="457200" lvl="1" indent="0">
              <a:buNone/>
            </a:pPr>
            <a:r>
              <a:rPr lang="en-US" dirty="0" smtClean="0"/>
              <a:t>world wide famine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636" y="3942417"/>
            <a:ext cx="3864864" cy="25853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9502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6) Lahars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Very dense volcanic mudflows</a:t>
            </a:r>
            <a:endParaRPr lang="en-US" dirty="0" smtClean="0"/>
          </a:p>
          <a:p>
            <a:r>
              <a:rPr lang="en-US" dirty="0" smtClean="0"/>
              <a:t>Lahars can be created by:</a:t>
            </a:r>
          </a:p>
          <a:p>
            <a:pPr lvl="1"/>
            <a:r>
              <a:rPr lang="en-US" dirty="0"/>
              <a:t>PDC on glacier/ snow (most common cause </a:t>
            </a:r>
            <a:endParaRPr lang="en-US" dirty="0" smtClean="0"/>
          </a:p>
          <a:p>
            <a:pPr lvl="1"/>
            <a:r>
              <a:rPr lang="en-US" dirty="0" smtClean="0"/>
              <a:t>Lava flows onto glacier/ snow (usually too slow moving)</a:t>
            </a:r>
          </a:p>
          <a:p>
            <a:pPr lvl="2"/>
            <a:r>
              <a:rPr lang="en-US" dirty="0" smtClean="0"/>
              <a:t>Lava flows beneath glacier= ponding</a:t>
            </a:r>
            <a:r>
              <a:rPr lang="en-US" dirty="0"/>
              <a:t>= </a:t>
            </a:r>
            <a:r>
              <a:rPr lang="en-US" dirty="0" err="1" smtClean="0"/>
              <a:t>Jökulhlaups</a:t>
            </a:r>
            <a:endParaRPr lang="en-US" dirty="0" smtClean="0"/>
          </a:p>
          <a:p>
            <a:pPr lvl="1"/>
            <a:r>
              <a:rPr lang="en-US" dirty="0" smtClean="0"/>
              <a:t>Landslide</a:t>
            </a:r>
          </a:p>
          <a:p>
            <a:pPr lvl="1"/>
            <a:r>
              <a:rPr lang="en-US" dirty="0" smtClean="0"/>
              <a:t>Heavy rainfall on loose tephra</a:t>
            </a:r>
          </a:p>
          <a:p>
            <a:pPr lvl="1"/>
            <a:r>
              <a:rPr lang="en-US" dirty="0" smtClean="0"/>
              <a:t>Crater lake eruption or failure</a:t>
            </a:r>
          </a:p>
          <a:p>
            <a:r>
              <a:rPr lang="en-US" dirty="0" smtClean="0"/>
              <a:t>Lahars can = secondary flooding</a:t>
            </a:r>
          </a:p>
          <a:p>
            <a:pPr lvl="1"/>
            <a:r>
              <a:rPr lang="en-US" dirty="0" smtClean="0"/>
              <a:t>Release of newly formed lake</a:t>
            </a:r>
          </a:p>
          <a:p>
            <a:r>
              <a:rPr lang="en-US" dirty="0" smtClean="0">
                <a:hlinkClick r:id="rId2"/>
              </a:rPr>
              <a:t>Secondary lahars, Japan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739" y="3304033"/>
            <a:ext cx="3901261" cy="35539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7867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6) Lahar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Roughly the density of wet concrete, bulldoze and bury everything in their path</a:t>
            </a:r>
          </a:p>
          <a:p>
            <a:endParaRPr lang="en-GB" dirty="0" smtClean="0"/>
          </a:p>
          <a:p>
            <a:r>
              <a:rPr lang="en-GB" dirty="0" smtClean="0"/>
              <a:t>Can travel 22-60(!!)mph if slopes are steep enough</a:t>
            </a:r>
          </a:p>
          <a:p>
            <a:endParaRPr lang="en-GB" dirty="0"/>
          </a:p>
          <a:p>
            <a:r>
              <a:rPr lang="en-GB" dirty="0" smtClean="0"/>
              <a:t>Can travel up to 180 miles from their source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188" y="4069400"/>
            <a:ext cx="6492815" cy="24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3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7) Debris Avalanche (landslide)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Steep composite volcanoes are inherently unstable</a:t>
            </a:r>
          </a:p>
          <a:p>
            <a:pPr lvl="1"/>
            <a:r>
              <a:rPr lang="en-US" dirty="0" smtClean="0"/>
              <a:t>Hydrothermal “rotting”, faults, magma movement</a:t>
            </a:r>
          </a:p>
          <a:p>
            <a:r>
              <a:rPr lang="en-US" dirty="0" smtClean="0"/>
              <a:t>Called “sector collapse” if entire volcano flank collapses</a:t>
            </a:r>
          </a:p>
          <a:p>
            <a:r>
              <a:rPr lang="en-US" dirty="0" smtClean="0"/>
              <a:t>Can be caused by:</a:t>
            </a:r>
          </a:p>
          <a:p>
            <a:pPr lvl="1"/>
            <a:r>
              <a:rPr lang="en-US" dirty="0" smtClean="0"/>
              <a:t>Intrusion of magma (e.g. </a:t>
            </a:r>
            <a:r>
              <a:rPr lang="en-US" dirty="0" err="1" smtClean="0"/>
              <a:t>cryptodome</a:t>
            </a:r>
            <a:r>
              <a:rPr lang="en-US" dirty="0"/>
              <a:t> </a:t>
            </a:r>
            <a:r>
              <a:rPr lang="en-US" dirty="0" smtClean="0"/>
              <a:t>at Mt. St. Helens)</a:t>
            </a:r>
          </a:p>
          <a:p>
            <a:pPr lvl="1"/>
            <a:r>
              <a:rPr lang="en-US" dirty="0" smtClean="0"/>
              <a:t>Explosive eruption (magmatic or phreatic)</a:t>
            </a:r>
          </a:p>
          <a:p>
            <a:pPr lvl="1"/>
            <a:r>
              <a:rPr lang="en-US" dirty="0" smtClean="0"/>
              <a:t>Large earthquake (&gt;M5)- Watch out PNW!!!</a:t>
            </a:r>
          </a:p>
          <a:p>
            <a:pPr lvl="1"/>
            <a:r>
              <a:rPr lang="en-US" dirty="0" smtClean="0"/>
              <a:t>Heavy rainfall= saturates slopes (esp. before EQ)</a:t>
            </a:r>
          </a:p>
          <a:p>
            <a:r>
              <a:rPr lang="en-US" dirty="0"/>
              <a:t>Evidence of sector collapse: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Rainier</a:t>
            </a:r>
            <a:r>
              <a:rPr lang="en-US" dirty="0"/>
              <a:t>, Shasta, </a:t>
            </a:r>
            <a:r>
              <a:rPr lang="en-US" dirty="0" smtClean="0"/>
              <a:t>McLaughlin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328" y="4450080"/>
            <a:ext cx="3852672" cy="240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7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7) Debris Avalanche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928100" cy="5537199"/>
          </a:xfrm>
        </p:spPr>
        <p:txBody>
          <a:bodyPr/>
          <a:lstStyle/>
          <a:p>
            <a:r>
              <a:rPr lang="en-US" dirty="0" smtClean="0"/>
              <a:t>Destroy and bury entire valleys (Shasta= 20x vol. of MSH) </a:t>
            </a:r>
          </a:p>
          <a:p>
            <a:r>
              <a:rPr lang="en-US" dirty="0"/>
              <a:t>T</a:t>
            </a:r>
            <a:r>
              <a:rPr lang="en-US" dirty="0" smtClean="0"/>
              <a:t>rigger eruptions (MSH)</a:t>
            </a:r>
          </a:p>
          <a:p>
            <a:r>
              <a:rPr lang="en-US" dirty="0" smtClean="0"/>
              <a:t>Cause massive lahars- (biggest lahar at MSH)</a:t>
            </a:r>
          </a:p>
          <a:p>
            <a:r>
              <a:rPr lang="en-US" dirty="0" smtClean="0"/>
              <a:t>Cause tsunamis- </a:t>
            </a:r>
            <a:r>
              <a:rPr lang="en-US" dirty="0" err="1" smtClean="0"/>
              <a:t>Mayuyama</a:t>
            </a:r>
            <a:r>
              <a:rPr lang="en-US" dirty="0" smtClean="0"/>
              <a:t>, Japan (1792)- collapsed w/o warning= wave travelled 23 km across sea- killed 15,000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331" y="3608832"/>
            <a:ext cx="5198669" cy="324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6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285" y="327804"/>
            <a:ext cx="8737600" cy="990600"/>
          </a:xfrm>
        </p:spPr>
        <p:txBody>
          <a:bodyPr/>
          <a:lstStyle/>
          <a:p>
            <a:r>
              <a:rPr lang="en-GB" dirty="0" smtClean="0"/>
              <a:t>So which should we be worried about?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2475" y="1716656"/>
            <a:ext cx="4224746" cy="43704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 smtClean="0"/>
              <a:t>1. Lava flows</a:t>
            </a:r>
          </a:p>
          <a:p>
            <a:endParaRPr lang="en-GB" sz="2000" b="1" dirty="0"/>
          </a:p>
          <a:p>
            <a:r>
              <a:rPr lang="en-GB" sz="2000" b="1" dirty="0" smtClean="0"/>
              <a:t>2. Localized spatter</a:t>
            </a:r>
          </a:p>
          <a:p>
            <a:endParaRPr lang="en-GB" sz="2000" b="1" dirty="0"/>
          </a:p>
          <a:p>
            <a:r>
              <a:rPr lang="en-GB" sz="2000" b="1" dirty="0" smtClean="0"/>
              <a:t>3. PDC’s (Pyroclastic flows and surges)</a:t>
            </a:r>
          </a:p>
          <a:p>
            <a:endParaRPr lang="en-GB" sz="2000" b="1" dirty="0"/>
          </a:p>
          <a:p>
            <a:r>
              <a:rPr lang="en-GB" sz="2000" b="1" dirty="0" smtClean="0"/>
              <a:t>4. Volcanic Ash</a:t>
            </a:r>
          </a:p>
          <a:p>
            <a:endParaRPr lang="en-GB" sz="2000" b="1" dirty="0"/>
          </a:p>
          <a:p>
            <a:r>
              <a:rPr lang="en-GB" sz="2000" b="1" dirty="0" smtClean="0"/>
              <a:t>5. Volcanic Gasses</a:t>
            </a:r>
          </a:p>
          <a:p>
            <a:endParaRPr lang="en-GB" sz="2000" b="1" dirty="0"/>
          </a:p>
          <a:p>
            <a:r>
              <a:rPr lang="en-GB" sz="2000" b="1" dirty="0" smtClean="0"/>
              <a:t>6. Lahars</a:t>
            </a:r>
          </a:p>
          <a:p>
            <a:r>
              <a:rPr lang="en-GB" sz="2000" b="1" dirty="0"/>
              <a:t/>
            </a:r>
            <a:br>
              <a:rPr lang="en-GB" sz="2000" b="1" dirty="0"/>
            </a:br>
            <a:r>
              <a:rPr lang="en-GB" sz="2000" b="1" dirty="0" smtClean="0"/>
              <a:t>7. Landslides (Debris avalanches)</a:t>
            </a:r>
            <a:endParaRPr lang="en-GB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45085" y="1554358"/>
            <a:ext cx="429470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Slow, easily avoided but ~impossible to stop</a:t>
            </a:r>
          </a:p>
          <a:p>
            <a:r>
              <a:rPr lang="en-GB" dirty="0" smtClean="0"/>
              <a:t>Property at risk, lives not (generally)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286000" y="1877523"/>
            <a:ext cx="2359085" cy="634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2932981" y="1877523"/>
            <a:ext cx="1712105" cy="5591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566859" y="2615269"/>
            <a:ext cx="337292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V. Dangerous but generally limited in extent (5-10 miles)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753155" y="2982040"/>
            <a:ext cx="813705" cy="12987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155" y="3726611"/>
            <a:ext cx="426073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Hazardous in v. large eruptions over widespread areas, long term consequences</a:t>
            </a:r>
            <a:endParaRPr lang="en-US" dirty="0"/>
          </a:p>
        </p:txBody>
      </p:sp>
      <p:cxnSp>
        <p:nvCxnSpPr>
          <p:cNvPr id="15" name="Straight Arrow Connector 14"/>
          <p:cNvCxnSpPr>
            <a:stCxn id="14" idx="1"/>
          </p:cNvCxnSpPr>
          <p:nvPr/>
        </p:nvCxnSpPr>
        <p:spPr>
          <a:xfrm flipH="1" flipV="1">
            <a:off x="2438401" y="3753800"/>
            <a:ext cx="2314754" cy="2959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4" idx="1"/>
          </p:cNvCxnSpPr>
          <p:nvPr/>
        </p:nvCxnSpPr>
        <p:spPr>
          <a:xfrm flipH="1">
            <a:off x="2724848" y="4049777"/>
            <a:ext cx="2028307" cy="30731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77773" y="4813378"/>
            <a:ext cx="336430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V. Dangerous over wide areas but generally confined to river valleys</a:t>
            </a:r>
            <a:endParaRPr lang="en-US" dirty="0"/>
          </a:p>
        </p:txBody>
      </p:sp>
      <p:cxnSp>
        <p:nvCxnSpPr>
          <p:cNvPr id="20" name="Straight Arrow Connector 19"/>
          <p:cNvCxnSpPr>
            <a:stCxn id="19" idx="1"/>
          </p:cNvCxnSpPr>
          <p:nvPr/>
        </p:nvCxnSpPr>
        <p:spPr>
          <a:xfrm flipH="1" flipV="1">
            <a:off x="1760728" y="4986244"/>
            <a:ext cx="3717045" cy="1503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624421" y="5831456"/>
            <a:ext cx="307100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Can be v. dangerous, generally close to the volcano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3789033" y="5749846"/>
            <a:ext cx="1858523" cy="43595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Left Brace 32"/>
          <p:cNvSpPr/>
          <p:nvPr/>
        </p:nvSpPr>
        <p:spPr>
          <a:xfrm>
            <a:off x="362310" y="4203435"/>
            <a:ext cx="250166" cy="1628021"/>
          </a:xfrm>
          <a:prstGeom prst="leftBrace">
            <a:avLst>
              <a:gd name="adj1" fmla="val 80746"/>
              <a:gd name="adj2" fmla="val 54239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rved Right Arrow 33"/>
          <p:cNvSpPr/>
          <p:nvPr/>
        </p:nvSpPr>
        <p:spPr>
          <a:xfrm rot="20769292">
            <a:off x="125109" y="5295036"/>
            <a:ext cx="396814" cy="1328468"/>
          </a:xfrm>
          <a:prstGeom prst="curvedRightArrow">
            <a:avLst>
              <a:gd name="adj1" fmla="val 25000"/>
              <a:gd name="adj2" fmla="val 111357"/>
              <a:gd name="adj3" fmla="val 293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08648" y="6182377"/>
            <a:ext cx="320369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Can occur without an eruption!!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10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9" grpId="0" animBg="1"/>
      <p:bldP spid="23" grpId="0" animBg="1"/>
      <p:bldP spid="33" grpId="0" animBg="1"/>
      <p:bldP spid="34" grpId="0" animBg="1"/>
      <p:bldP spid="3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28" y="319178"/>
            <a:ext cx="8737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What kind of volcanoes do we have in PNW?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1578635"/>
            <a:ext cx="5287753" cy="3795622"/>
          </a:xfrm>
        </p:spPr>
        <p:txBody>
          <a:bodyPr>
            <a:normAutofit/>
          </a:bodyPr>
          <a:lstStyle/>
          <a:p>
            <a:r>
              <a:rPr lang="en-GB" dirty="0" smtClean="0"/>
              <a:t>All of them!</a:t>
            </a:r>
          </a:p>
          <a:p>
            <a:r>
              <a:rPr lang="en-GB" dirty="0" smtClean="0"/>
              <a:t>From effusive, Hawaiian</a:t>
            </a:r>
          </a:p>
          <a:p>
            <a:r>
              <a:rPr lang="en-GB" dirty="0" smtClean="0"/>
              <a:t>To more explosive, (sub-) </a:t>
            </a:r>
            <a:r>
              <a:rPr lang="en-GB" dirty="0" err="1" smtClean="0"/>
              <a:t>Plinian</a:t>
            </a:r>
            <a:endParaRPr lang="en-GB" dirty="0" smtClean="0"/>
          </a:p>
          <a:p>
            <a:r>
              <a:rPr lang="en-GB" dirty="0" smtClean="0"/>
              <a:t>All the way to ultra-</a:t>
            </a:r>
            <a:r>
              <a:rPr lang="en-GB" dirty="0" err="1" smtClean="0"/>
              <a:t>Plinian</a:t>
            </a:r>
            <a:r>
              <a:rPr lang="en-GB" dirty="0" smtClean="0"/>
              <a:t>? 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653" y="977610"/>
            <a:ext cx="3485071" cy="26138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015" y="3708589"/>
            <a:ext cx="3237062" cy="28270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65" y="3708589"/>
            <a:ext cx="4217868" cy="280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3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Study: Mt St. Helens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8737600" cy="1364411"/>
          </a:xfrm>
        </p:spPr>
        <p:txBody>
          <a:bodyPr/>
          <a:lstStyle/>
          <a:p>
            <a:r>
              <a:rPr lang="en-GB" dirty="0" smtClean="0"/>
              <a:t>Precursory Activity:</a:t>
            </a:r>
          </a:p>
          <a:p>
            <a:pPr lvl="1"/>
            <a:r>
              <a:rPr lang="en-GB" dirty="0" smtClean="0"/>
              <a:t>Seismic activity (Earthquakes)</a:t>
            </a:r>
          </a:p>
          <a:p>
            <a:pPr lvl="1"/>
            <a:r>
              <a:rPr lang="en-GB" dirty="0" smtClean="0"/>
              <a:t>Growth of a large bulge on the N. Slope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63" y="2355011"/>
            <a:ext cx="7484685" cy="407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75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Hawaiian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0"/>
            <a:ext cx="5295900" cy="5537199"/>
          </a:xfrm>
        </p:spPr>
        <p:txBody>
          <a:bodyPr/>
          <a:lstStyle/>
          <a:p>
            <a:r>
              <a:rPr lang="en-US" dirty="0" smtClean="0"/>
              <a:t>Mainly </a:t>
            </a:r>
            <a:r>
              <a:rPr lang="en-US" u="sng" dirty="0" smtClean="0"/>
              <a:t>effusive eruptions </a:t>
            </a:r>
            <a:r>
              <a:rPr lang="en-US" dirty="0" smtClean="0"/>
              <a:t>of lava</a:t>
            </a:r>
          </a:p>
          <a:p>
            <a:r>
              <a:rPr lang="en-US" dirty="0" smtClean="0"/>
              <a:t>Little to no explosive except </a:t>
            </a:r>
            <a:r>
              <a:rPr lang="en-US" u="sng" dirty="0" smtClean="0"/>
              <a:t>fire fountaining</a:t>
            </a:r>
          </a:p>
          <a:p>
            <a:pPr lvl="1"/>
            <a:r>
              <a:rPr lang="en-US" dirty="0" smtClean="0"/>
              <a:t>Sustained columns of lava ejected into air by jets of gas</a:t>
            </a:r>
          </a:p>
          <a:p>
            <a:r>
              <a:rPr lang="en-US" dirty="0" smtClean="0"/>
              <a:t>Mostly basaltic</a:t>
            </a:r>
          </a:p>
          <a:p>
            <a:r>
              <a:rPr lang="en-US" dirty="0" smtClean="0"/>
              <a:t>VEI 0-2</a:t>
            </a:r>
            <a:endParaRPr lang="en-US" dirty="0"/>
          </a:p>
        </p:txBody>
      </p:sp>
      <p:pic>
        <p:nvPicPr>
          <p:cNvPr id="4" name="Picture 3" descr="hawai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450" y="816345"/>
            <a:ext cx="3778550" cy="57114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ig6-2"/>
          <p:cNvPicPr>
            <a:picLocks noChangeAspect="1" noChangeArrowheads="1"/>
          </p:cNvPicPr>
          <p:nvPr/>
        </p:nvPicPr>
        <p:blipFill>
          <a:blip r:embed="rId3" cstate="print"/>
          <a:srcRect l="1337" t="7143" r="8223" b="58333"/>
          <a:stretch>
            <a:fillRect/>
          </a:stretch>
        </p:blipFill>
        <p:spPr bwMode="auto">
          <a:xfrm>
            <a:off x="790425" y="4746625"/>
            <a:ext cx="4000500" cy="2111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309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Study: Mt St. Helens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00" y="990601"/>
            <a:ext cx="8737600" cy="579408"/>
          </a:xfrm>
        </p:spPr>
        <p:txBody>
          <a:bodyPr/>
          <a:lstStyle/>
          <a:p>
            <a:r>
              <a:rPr lang="en-GB" dirty="0" smtClean="0"/>
              <a:t>The Eruption (May 18</a:t>
            </a:r>
            <a:r>
              <a:rPr lang="en-GB" baseline="30000" dirty="0" smtClean="0"/>
              <a:t>th</a:t>
            </a:r>
            <a:r>
              <a:rPr lang="en-GB" dirty="0" smtClean="0"/>
              <a:t> 1980)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35" y="1507735"/>
            <a:ext cx="3251917" cy="51346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17389" y="2070009"/>
            <a:ext cx="34461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M5.1 Earthquake triggers </a:t>
            </a:r>
            <a:r>
              <a:rPr lang="en-GB" b="1" dirty="0" smtClean="0"/>
              <a:t>landslide</a:t>
            </a:r>
            <a:endParaRPr lang="en-US" b="1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915064" y="2228573"/>
            <a:ext cx="3502325" cy="128572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15830" y="3107924"/>
            <a:ext cx="306481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Landslide “uncorks” magma, produces </a:t>
            </a:r>
            <a:r>
              <a:rPr lang="en-GB" dirty="0" err="1" smtClean="0"/>
              <a:t>Plinian</a:t>
            </a:r>
            <a:r>
              <a:rPr lang="en-GB" dirty="0" smtClean="0"/>
              <a:t> column (</a:t>
            </a:r>
            <a:r>
              <a:rPr lang="en-GB" b="1" dirty="0" smtClean="0"/>
              <a:t>Ash</a:t>
            </a:r>
            <a:r>
              <a:rPr lang="en-GB" dirty="0" smtClean="0"/>
              <a:t>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917057" y="1432139"/>
            <a:ext cx="298517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Input of magma creates bulge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flipH="1">
            <a:off x="1861105" y="3431090"/>
            <a:ext cx="3654725" cy="93413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130725" y="1618788"/>
            <a:ext cx="2786332" cy="43165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75905" y="4042058"/>
            <a:ext cx="199182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…and a lateral blast (</a:t>
            </a:r>
            <a:r>
              <a:rPr lang="en-GB" b="1" dirty="0" smtClean="0"/>
              <a:t>Pyroclastic Surge</a:t>
            </a:r>
            <a:r>
              <a:rPr lang="en-GB" dirty="0" smtClean="0"/>
              <a:t>)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46177" y="5116663"/>
            <a:ext cx="262155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Lahars were produced for many years afterwards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2380891" y="4332029"/>
            <a:ext cx="3595015" cy="46706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5162262" y="5985995"/>
            <a:ext cx="3619107" cy="49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/>
              </a:rPr>
              <a:t>Rosenquist photos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80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7" grpId="0" animBg="1"/>
      <p:bldP spid="1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Study: Mt St. Helens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12" y="1063480"/>
            <a:ext cx="6851776" cy="562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2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Aftermath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37222"/>
            <a:ext cx="9165892" cy="5604146"/>
          </a:xfrm>
        </p:spPr>
        <p:txBody>
          <a:bodyPr/>
          <a:lstStyle/>
          <a:p>
            <a:r>
              <a:rPr lang="en-US" dirty="0" smtClean="0"/>
              <a:t>Most deadly and costly volcanic eruption in US history</a:t>
            </a:r>
          </a:p>
          <a:p>
            <a:r>
              <a:rPr lang="en-US" dirty="0" smtClean="0"/>
              <a:t>Killed 57, $1.1 billion in damage</a:t>
            </a:r>
          </a:p>
          <a:p>
            <a:r>
              <a:rPr lang="en-US" dirty="0" smtClean="0"/>
              <a:t>Destroyed: 200 houses, 47 bridges, 15 mi railway, 185 </a:t>
            </a:r>
            <a:r>
              <a:rPr lang="en-US" dirty="0" err="1" smtClean="0"/>
              <a:t>hwy</a:t>
            </a:r>
            <a:endParaRPr lang="en-US" dirty="0" smtClean="0"/>
          </a:p>
          <a:p>
            <a:r>
              <a:rPr lang="en-US" dirty="0" smtClean="0"/>
              <a:t>Total &gt;1 mi</a:t>
            </a:r>
            <a:r>
              <a:rPr lang="en-US" baseline="30000" dirty="0" smtClean="0"/>
              <a:t>3 </a:t>
            </a:r>
            <a:r>
              <a:rPr lang="en-US" dirty="0" smtClean="0"/>
              <a:t>material erupted (1/4 new magma)</a:t>
            </a:r>
          </a:p>
          <a:p>
            <a:r>
              <a:rPr lang="en-US" dirty="0" smtClean="0"/>
              <a:t>Reduced in height 1,280 </a:t>
            </a:r>
            <a:r>
              <a:rPr lang="en-US" dirty="0" err="1" smtClean="0"/>
              <a:t>ft</a:t>
            </a:r>
            <a:r>
              <a:rPr lang="en-US" dirty="0" smtClean="0"/>
              <a:t> and created crater 2,100 </a:t>
            </a:r>
            <a:r>
              <a:rPr lang="en-US" dirty="0" err="1" smtClean="0"/>
              <a:t>ft</a:t>
            </a:r>
            <a:r>
              <a:rPr lang="en-US" dirty="0" smtClean="0"/>
              <a:t> deep</a:t>
            </a:r>
          </a:p>
          <a:p>
            <a:r>
              <a:rPr lang="en-US" dirty="0" smtClean="0"/>
              <a:t>Secondary Lahars and floods for years</a:t>
            </a:r>
            <a:endParaRPr lang="en-US" dirty="0"/>
          </a:p>
        </p:txBody>
      </p:sp>
      <p:pic>
        <p:nvPicPr>
          <p:cNvPr id="4098" name="Picture 2" descr="Heavily damaged car embedded in gray soi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332" y="4253511"/>
            <a:ext cx="3652361" cy="244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73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oho Std" charset="0"/>
                <a:ea typeface="Soho Std" charset="0"/>
                <a:cs typeface="Soho Std" charset="0"/>
              </a:rPr>
              <a:t>Living on the Edge!!</a:t>
            </a:r>
            <a:endParaRPr lang="en-US" dirty="0">
              <a:latin typeface="Soho Std" charset="0"/>
              <a:ea typeface="Soho Std" charset="0"/>
              <a:cs typeface="Soho St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26469"/>
            <a:ext cx="6104276" cy="3014341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A game about city planning &amp; volcanic hazards</a:t>
            </a:r>
          </a:p>
          <a:p>
            <a:pPr marL="0" indent="0">
              <a:buNone/>
            </a:pP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Steps: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Identify the lahar hazards on board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Build a town outside lahar zone using constraints (use Table 1)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Name your town!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Decide what to do with excess funds (research, more houses, save for later)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Play the game!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926" y="1024033"/>
            <a:ext cx="2238481" cy="206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49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oho Std" charset="0"/>
                <a:ea typeface="Soho Std" charset="0"/>
                <a:cs typeface="Soho Std" charset="0"/>
              </a:rPr>
              <a:t>Rules of Play:</a:t>
            </a:r>
            <a:endParaRPr lang="en-US" dirty="0">
              <a:latin typeface="Soho Std" charset="0"/>
              <a:ea typeface="Soho Std" charset="0"/>
              <a:cs typeface="Soho Std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2226469"/>
            <a:ext cx="4348034" cy="326350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Each year is a turn of the game</a:t>
            </a:r>
          </a:p>
          <a:p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Use worksheet Table 2 to calculate budget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Leitura Sans Grot 2" charset="0"/>
                <a:ea typeface="Leitura Sans Grot 2" charset="0"/>
                <a:cs typeface="Leitura Sans Grot 2" charset="0"/>
              </a:rPr>
              <a:t>R</a:t>
            </a:r>
            <a:r>
              <a:rPr lang="en-US" dirty="0" smtClean="0">
                <a:latin typeface="Leitura Sans Grot 2" charset="0"/>
                <a:ea typeface="Leitura Sans Grot 2" charset="0"/>
                <a:cs typeface="Leitura Sans Grot 2" charset="0"/>
              </a:rPr>
              <a:t>eceive income </a:t>
            </a: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based on population ($250/citizen/year)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Leitura Sans Grot 2" charset="0"/>
                <a:ea typeface="Leitura Sans Grot 2" charset="0"/>
                <a:cs typeface="Leitura Sans Grot 2" charset="0"/>
              </a:rPr>
              <a:t>D</a:t>
            </a:r>
            <a:r>
              <a:rPr lang="en-US" dirty="0" smtClean="0">
                <a:latin typeface="Leitura Sans Grot 2" charset="0"/>
                <a:ea typeface="Leitura Sans Grot 2" charset="0"/>
                <a:cs typeface="Leitura Sans Grot 2" charset="0"/>
              </a:rPr>
              <a:t>ecide to build </a:t>
            </a: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more houses or buy research credits, or save your funds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Leitura Sans Grot 2" charset="0"/>
                <a:ea typeface="Leitura Sans Grot 2" charset="0"/>
                <a:cs typeface="Leitura Sans Grot 2" charset="0"/>
              </a:rPr>
              <a:t>D</a:t>
            </a:r>
            <a:r>
              <a:rPr lang="en-US" dirty="0" smtClean="0">
                <a:latin typeface="Leitura Sans Grot 2" charset="0"/>
                <a:ea typeface="Leitura Sans Grot 2" charset="0"/>
                <a:cs typeface="Leitura Sans Grot 2" charset="0"/>
              </a:rPr>
              <a:t>raw a card. </a:t>
            </a: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Rework budget based on income and expenses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>
                <a:latin typeface="Leitura Sans Grot 1" charset="0"/>
                <a:ea typeface="Leitura Sans Grot 1" charset="0"/>
                <a:cs typeface="Leitura Sans Grot 1" charset="0"/>
              </a:rPr>
              <a:t>S</a:t>
            </a:r>
            <a:r>
              <a:rPr lang="en-US" dirty="0" smtClean="0">
                <a:latin typeface="Leitura Sans Grot 1" charset="0"/>
                <a:ea typeface="Leitura Sans Grot 1" charset="0"/>
                <a:cs typeface="Leitura Sans Grot 1" charset="0"/>
              </a:rPr>
              <a:t>tart next year!</a:t>
            </a:r>
            <a:endParaRPr lang="en-US" dirty="0">
              <a:latin typeface="Leitura Sans Grot 1" charset="0"/>
              <a:ea typeface="Leitura Sans Grot 1" charset="0"/>
              <a:cs typeface="Leitura Sans Grot 1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421527" y="3331693"/>
            <a:ext cx="3342503" cy="2548260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i="1" dirty="0">
                <a:solidFill>
                  <a:prstClr val="black"/>
                </a:solidFill>
                <a:latin typeface="Leitura Sans Italic 2" charset="0"/>
                <a:ea typeface="Leitura Sans Italic 2" charset="0"/>
                <a:cs typeface="Leitura Sans Italic 2" charset="0"/>
              </a:rPr>
              <a:t>Reminders:</a:t>
            </a:r>
          </a:p>
          <a:p>
            <a:r>
              <a:rPr lang="en-US" sz="2100" i="1" dirty="0">
                <a:solidFill>
                  <a:prstClr val="black"/>
                </a:solidFill>
                <a:latin typeface="Leitura Sans Italic 1" charset="0"/>
                <a:ea typeface="Leitura Sans Italic 1" charset="0"/>
                <a:cs typeface="Leitura Sans Italic 1" charset="0"/>
              </a:rPr>
              <a:t>It’s okay to be in debt</a:t>
            </a:r>
          </a:p>
          <a:p>
            <a:r>
              <a:rPr lang="en-US" sz="2100" i="1" dirty="0">
                <a:solidFill>
                  <a:prstClr val="black"/>
                </a:solidFill>
                <a:latin typeface="Leitura Sans Italic 1" charset="0"/>
                <a:ea typeface="Leitura Sans Italic 1" charset="0"/>
                <a:cs typeface="Leitura Sans Italic 1" charset="0"/>
              </a:rPr>
              <a:t>Make sure to invest in research</a:t>
            </a:r>
          </a:p>
          <a:p>
            <a:r>
              <a:rPr lang="en-US" sz="2100" i="1" dirty="0">
                <a:solidFill>
                  <a:prstClr val="black"/>
                </a:solidFill>
                <a:latin typeface="Leitura Sans Italic 1" charset="0"/>
                <a:ea typeface="Leitura Sans Italic 1" charset="0"/>
                <a:cs typeface="Leitura Sans Italic 1" charset="0"/>
              </a:rPr>
              <a:t>At the end of the game, the volcano will erupt and we’ll see who’s town survived!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926" y="1024033"/>
            <a:ext cx="2238481" cy="206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1) Hawaiian (cont.)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6400" y="2383394"/>
            <a:ext cx="4572000" cy="3952875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58" y="990601"/>
            <a:ext cx="3347230" cy="5345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68800" y="1447800"/>
            <a:ext cx="4127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Fire fountains in Hawaii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0604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1) Hawaiian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Fissure eruptions: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292" y="1549400"/>
            <a:ext cx="7778816" cy="518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28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899" y="198408"/>
            <a:ext cx="8737600" cy="9906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smtClean="0"/>
              <a:t>Hawaiian eruption videos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1725" y="1715219"/>
            <a:ext cx="7245949" cy="443541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hlinkClick r:id="rId2"/>
              </a:rPr>
              <a:t>Iceland Fire fountain video</a:t>
            </a:r>
            <a:endParaRPr lang="en-US" dirty="0" smtClean="0"/>
          </a:p>
          <a:p>
            <a:pPr algn="ctr"/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Hawaiian eruption in 1959</a:t>
            </a:r>
            <a:endParaRPr lang="en-US" dirty="0" smtClean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15899" y="3614469"/>
            <a:ext cx="8737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u="sng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0" u="none" dirty="0" smtClean="0">
                <a:latin typeface="+mn-lt"/>
                <a:hlinkClick r:id="rId4"/>
              </a:rPr>
              <a:t>A’a Flow</a:t>
            </a:r>
            <a:endParaRPr lang="en-US" sz="2800" b="0" u="non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446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2) </a:t>
            </a:r>
            <a:r>
              <a:rPr lang="en-US" dirty="0" err="1" smtClean="0"/>
              <a:t>Strombolian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Moderately explosive </a:t>
            </a:r>
            <a:r>
              <a:rPr lang="en-US" u="sng" dirty="0" smtClean="0"/>
              <a:t>“burps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Periodic blasts: very large gas bubbles bursting in vent</a:t>
            </a:r>
          </a:p>
          <a:p>
            <a:r>
              <a:rPr lang="en-US" dirty="0" smtClean="0"/>
              <a:t>Usually basalt or andesite</a:t>
            </a:r>
          </a:p>
          <a:p>
            <a:r>
              <a:rPr lang="en-US" dirty="0" smtClean="0"/>
              <a:t>Steam-rich, light, small, ash clouds</a:t>
            </a:r>
          </a:p>
          <a:p>
            <a:r>
              <a:rPr lang="en-US" dirty="0" smtClean="0"/>
              <a:t>VEI 1-3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260" y="3111500"/>
            <a:ext cx="5615739" cy="3746500"/>
          </a:xfrm>
          <a:prstGeom prst="rect">
            <a:avLst/>
          </a:prstGeom>
        </p:spPr>
      </p:pic>
      <p:pic>
        <p:nvPicPr>
          <p:cNvPr id="6" name="Picture 5" descr="fig6-2"/>
          <p:cNvPicPr>
            <a:picLocks noChangeAspect="1" noChangeArrowheads="1"/>
          </p:cNvPicPr>
          <p:nvPr/>
        </p:nvPicPr>
        <p:blipFill>
          <a:blip r:embed="rId3" cstate="print"/>
          <a:srcRect l="1337" t="7143" r="8223" b="58333"/>
          <a:stretch>
            <a:fillRect/>
          </a:stretch>
        </p:blipFill>
        <p:spPr bwMode="auto">
          <a:xfrm>
            <a:off x="25401" y="4102100"/>
            <a:ext cx="3344777" cy="17652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182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11514</TotalTime>
  <Words>2392</Words>
  <Application>Microsoft Macintosh PowerPoint</Application>
  <PresentationFormat>On-screen Show (4:3)</PresentationFormat>
  <Paragraphs>322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54</vt:i4>
      </vt:variant>
    </vt:vector>
  </HeadingPairs>
  <TitlesOfParts>
    <vt:vector size="66" baseType="lpstr">
      <vt:lpstr>Arial</vt:lpstr>
      <vt:lpstr>Calibri</vt:lpstr>
      <vt:lpstr>Calibri Light</vt:lpstr>
      <vt:lpstr>Leitura Sans Grot 1</vt:lpstr>
      <vt:lpstr>Leitura Sans Grot 2</vt:lpstr>
      <vt:lpstr>Leitura Sans Italic 1</vt:lpstr>
      <vt:lpstr>Leitura Sans Italic 2</vt:lpstr>
      <vt:lpstr>Soho Std</vt:lpstr>
      <vt:lpstr>Wingdings</vt:lpstr>
      <vt:lpstr>Office Theme</vt:lpstr>
      <vt:lpstr>1_Office Theme</vt:lpstr>
      <vt:lpstr>2_Office Theme</vt:lpstr>
      <vt:lpstr>Volcanic Eruption Styles and Hazards</vt:lpstr>
      <vt:lpstr>How do we classify volcanic eruption styles?</vt:lpstr>
      <vt:lpstr>How do we classify volcanic eruption sizes?</vt:lpstr>
      <vt:lpstr>What do these eruptions look like?</vt:lpstr>
      <vt:lpstr>1) Hawaiian </vt:lpstr>
      <vt:lpstr>1) Hawaiian (cont.)</vt:lpstr>
      <vt:lpstr>1) Hawaiian (cont.)</vt:lpstr>
      <vt:lpstr>1) Hawaiian eruption videos</vt:lpstr>
      <vt:lpstr>2) Strombolian</vt:lpstr>
      <vt:lpstr>2) Strombolian (cont.)</vt:lpstr>
      <vt:lpstr>2) Strombolian (cont.)</vt:lpstr>
      <vt:lpstr>2) Strombolian eruption videos</vt:lpstr>
      <vt:lpstr>3) Vulcanian</vt:lpstr>
      <vt:lpstr>3) Vulcanian (cont.)</vt:lpstr>
      <vt:lpstr>3) Vulcanian (cont.)</vt:lpstr>
      <vt:lpstr>3) Vulcanian (cont.)</vt:lpstr>
      <vt:lpstr>4) Sub-Plinian</vt:lpstr>
      <vt:lpstr>Sub-Plinian (cont.)</vt:lpstr>
      <vt:lpstr>5) Plinian</vt:lpstr>
      <vt:lpstr>Plinian (cont.)</vt:lpstr>
      <vt:lpstr>6) UltraPlinian</vt:lpstr>
      <vt:lpstr>What do these eruptions look like?</vt:lpstr>
      <vt:lpstr>1) Basaltic Lava flows</vt:lpstr>
      <vt:lpstr>1) Basaltic Lava flows</vt:lpstr>
      <vt:lpstr>(Other cool Lava flow features)</vt:lpstr>
      <vt:lpstr>1) Lava Flow Hazards</vt:lpstr>
      <vt:lpstr>1) Lava Flows Hazards</vt:lpstr>
      <vt:lpstr>1) Indirect hazards by Lava Flows</vt:lpstr>
      <vt:lpstr>2) Localized airfall of spatter/tephra</vt:lpstr>
      <vt:lpstr>3) PDC’s – Pyroclastic Flow</vt:lpstr>
      <vt:lpstr>3) PDC’s – Pyroclastic Surge</vt:lpstr>
      <vt:lpstr>3) PDC videos</vt:lpstr>
      <vt:lpstr>3) PDC Hazards</vt:lpstr>
      <vt:lpstr>4) Volcanic Ash Hazards</vt:lpstr>
      <vt:lpstr>4) Volcanic Ash Hazards</vt:lpstr>
      <vt:lpstr>4) Volcanic Ash Hazards</vt:lpstr>
      <vt:lpstr>4) Volcanic ash- Aviation hazards</vt:lpstr>
      <vt:lpstr>5) Volcanic gas emissions</vt:lpstr>
      <vt:lpstr>5) Volcanic gas emissions</vt:lpstr>
      <vt:lpstr>5) Volcanic gas emissions</vt:lpstr>
      <vt:lpstr>5) Volcanic gas emissions</vt:lpstr>
      <vt:lpstr>5) Gas Hazards- extreme example</vt:lpstr>
      <vt:lpstr>6) Lahars</vt:lpstr>
      <vt:lpstr>6) Lahar Hazards</vt:lpstr>
      <vt:lpstr>7) Debris Avalanche (landslide)</vt:lpstr>
      <vt:lpstr>7) Debris Avalanche hazards</vt:lpstr>
      <vt:lpstr>So which should we be worried about?</vt:lpstr>
      <vt:lpstr>What kind of volcanoes do we have in PNW?</vt:lpstr>
      <vt:lpstr>Case Study: Mt St. Helens</vt:lpstr>
      <vt:lpstr>Case Study: Mt St. Helens</vt:lpstr>
      <vt:lpstr>Case Study: Mt St. Helens</vt:lpstr>
      <vt:lpstr>Aftermath</vt:lpstr>
      <vt:lpstr>Living on the Edge!!</vt:lpstr>
      <vt:lpstr>Rules of Play:</vt:lpstr>
    </vt:vector>
  </TitlesOfParts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 305: Living with Active Cascade Volcanoes</dc:title>
  <dc:creator>spacella</dc:creator>
  <cp:lastModifiedBy>Microsoft Office User</cp:lastModifiedBy>
  <cp:revision>222</cp:revision>
  <dcterms:created xsi:type="dcterms:W3CDTF">2015-07-15T01:15:45Z</dcterms:created>
  <dcterms:modified xsi:type="dcterms:W3CDTF">2016-08-17T18:21:39Z</dcterms:modified>
</cp:coreProperties>
</file>