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70" r:id="rId3"/>
    <p:sldId id="284" r:id="rId4"/>
    <p:sldId id="257" r:id="rId5"/>
    <p:sldId id="285" r:id="rId6"/>
    <p:sldId id="286" r:id="rId7"/>
    <p:sldId id="266" r:id="rId8"/>
    <p:sldId id="260" r:id="rId9"/>
    <p:sldId id="272" r:id="rId10"/>
    <p:sldId id="264" r:id="rId11"/>
    <p:sldId id="275" r:id="rId12"/>
    <p:sldId id="274" r:id="rId13"/>
    <p:sldId id="276" r:id="rId14"/>
    <p:sldId id="277"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MILE"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7" d="100"/>
          <a:sy n="87" d="100"/>
        </p:scale>
        <p:origin x="-175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commentAuthors" Target="commentAuthors.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11-20T09:31:42.215" idx="4">
    <p:pos x="3868" y="142"/>
    <p:text>I think it is fine to add in some information about their adaptations but make the pictures bigger as I have done on this slide and add the information AFTER they have a chance to brainstorm.</p:text>
  </p:cm>
  <p:cm authorId="0" dt="2014-11-20T09:34:15.572" idx="5">
    <p:pos x="5435" y="3430"/>
    <p:text>Use animations to bring these in one at a time as I have done here.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D11500-92A5-FE42-91A5-4009416D2018}" type="datetimeFigureOut">
              <a:rPr lang="en-US" smtClean="0"/>
              <a:t>1/29/15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E3CCD7-572E-FC46-8C15-3B64D5C085AE}" type="slidenum">
              <a:rPr lang="en-US" smtClean="0"/>
              <a:t>‹#›</a:t>
            </a:fld>
            <a:endParaRPr lang="en-US"/>
          </a:p>
        </p:txBody>
      </p:sp>
    </p:spTree>
    <p:extLst>
      <p:ext uri="{BB962C8B-B14F-4D97-AF65-F5344CB8AC3E}">
        <p14:creationId xmlns:p14="http://schemas.microsoft.com/office/powerpoint/2010/main" val="23676366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students brainstorm ideas.</a:t>
            </a:r>
            <a:endParaRPr lang="en-US" dirty="0"/>
          </a:p>
        </p:txBody>
      </p:sp>
      <p:sp>
        <p:nvSpPr>
          <p:cNvPr id="4" name="Slide Number Placeholder 3"/>
          <p:cNvSpPr>
            <a:spLocks noGrp="1"/>
          </p:cNvSpPr>
          <p:nvPr>
            <p:ph type="sldNum" sz="quarter" idx="10"/>
          </p:nvPr>
        </p:nvSpPr>
        <p:spPr/>
        <p:txBody>
          <a:bodyPr/>
          <a:lstStyle/>
          <a:p>
            <a:fld id="{39E3CCD7-572E-FC46-8C15-3B64D5C085AE}" type="slidenum">
              <a:rPr lang="en-US" smtClean="0"/>
              <a:t>2</a:t>
            </a:fld>
            <a:endParaRPr lang="en-US"/>
          </a:p>
        </p:txBody>
      </p:sp>
    </p:spTree>
    <p:extLst>
      <p:ext uri="{BB962C8B-B14F-4D97-AF65-F5344CB8AC3E}">
        <p14:creationId xmlns:p14="http://schemas.microsoft.com/office/powerpoint/2010/main" val="1722482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ln/>
        </p:spPr>
      </p:sp>
      <p:sp>
        <p:nvSpPr>
          <p:cNvPr id="4301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Looking at a stream</a:t>
            </a:r>
            <a:r>
              <a:rPr lang="ja-JP" altLang="en-US">
                <a:latin typeface="Arial" charset="0"/>
                <a:ea typeface="ＭＳ Ｐゴシック" charset="0"/>
                <a:cs typeface="ＭＳ Ｐゴシック" charset="0"/>
              </a:rPr>
              <a:t>’</a:t>
            </a:r>
            <a:r>
              <a:rPr lang="en-US" altLang="ja-JP">
                <a:latin typeface="Arial" charset="0"/>
                <a:ea typeface="ＭＳ Ｐゴシック" charset="0"/>
                <a:cs typeface="ＭＳ Ｐゴシック" charset="0"/>
              </a:rPr>
              <a:t>s physical characteristics and water chemistry is fun, but the coolest part of being a stream doctor is that you can </a:t>
            </a:r>
            <a:r>
              <a:rPr lang="en-US" altLang="ja-JP" i="1">
                <a:latin typeface="Arial" charset="0"/>
                <a:ea typeface="ＭＳ Ｐゴシック" charset="0"/>
                <a:cs typeface="ＭＳ Ｐゴシック" charset="0"/>
              </a:rPr>
              <a:t>also</a:t>
            </a:r>
            <a:r>
              <a:rPr lang="en-US" altLang="ja-JP">
                <a:latin typeface="Arial" charset="0"/>
                <a:ea typeface="ＭＳ Ｐゴシック" charset="0"/>
                <a:cs typeface="ＭＳ Ｐゴシック" charset="0"/>
              </a:rPr>
              <a:t> tell how healthy a stream is by looking at all the amazing animals that are living in it.  The healthiest streams will have </a:t>
            </a:r>
            <a:r>
              <a:rPr lang="en-US" altLang="ja-JP" i="1">
                <a:latin typeface="Arial" charset="0"/>
                <a:ea typeface="ＭＳ Ｐゴシック" charset="0"/>
                <a:cs typeface="ＭＳ Ｐゴシック" charset="0"/>
              </a:rPr>
              <a:t>lots and lots</a:t>
            </a:r>
            <a:r>
              <a:rPr lang="en-US" altLang="ja-JP">
                <a:latin typeface="Arial" charset="0"/>
                <a:ea typeface="ＭＳ Ｐゴシック" charset="0"/>
                <a:cs typeface="ＭＳ Ｐゴシック" charset="0"/>
              </a:rPr>
              <a:t> of different animals in them, including many of these creatures that can only live in clean water.  We will be looking in the pools and riffles of the stream to search for these animals on our field trip.  </a:t>
            </a:r>
          </a:p>
          <a:p>
            <a:endParaRPr lang="en-US">
              <a:latin typeface="Arial"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779">
              <a:defRPr sz="2400">
                <a:solidFill>
                  <a:schemeClr val="tx1"/>
                </a:solidFill>
                <a:latin typeface="Tahoma" charset="0"/>
                <a:ea typeface="ＭＳ Ｐゴシック" charset="0"/>
                <a:cs typeface="ＭＳ Ｐゴシック" charset="0"/>
              </a:defRPr>
            </a:lvl1pPr>
            <a:lvl2pPr marL="745848" indent="-286864" defTabSz="914779">
              <a:defRPr sz="2400">
                <a:solidFill>
                  <a:schemeClr val="tx1"/>
                </a:solidFill>
                <a:latin typeface="Tahoma" charset="0"/>
                <a:ea typeface="ＭＳ Ｐゴシック" charset="0"/>
              </a:defRPr>
            </a:lvl2pPr>
            <a:lvl3pPr marL="1147458" indent="-229492" defTabSz="914779">
              <a:defRPr sz="2400">
                <a:solidFill>
                  <a:schemeClr val="tx1"/>
                </a:solidFill>
                <a:latin typeface="Tahoma" charset="0"/>
                <a:ea typeface="ＭＳ Ｐゴシック" charset="0"/>
              </a:defRPr>
            </a:lvl3pPr>
            <a:lvl4pPr marL="1606441" indent="-229492" defTabSz="914779">
              <a:defRPr sz="2400">
                <a:solidFill>
                  <a:schemeClr val="tx1"/>
                </a:solidFill>
                <a:latin typeface="Tahoma" charset="0"/>
                <a:ea typeface="ＭＳ Ｐゴシック" charset="0"/>
              </a:defRPr>
            </a:lvl4pPr>
            <a:lvl5pPr marL="2065424" indent="-229492" defTabSz="914779">
              <a:defRPr sz="2400">
                <a:solidFill>
                  <a:schemeClr val="tx1"/>
                </a:solidFill>
                <a:latin typeface="Tahoma" charset="0"/>
                <a:ea typeface="ＭＳ Ｐゴシック" charset="0"/>
              </a:defRPr>
            </a:lvl5pPr>
            <a:lvl6pPr marL="2524407" indent="-229492" defTabSz="914779" eaLnBrk="0" fontAlgn="base" hangingPunct="0">
              <a:spcBef>
                <a:spcPct val="0"/>
              </a:spcBef>
              <a:spcAft>
                <a:spcPct val="0"/>
              </a:spcAft>
              <a:defRPr sz="2400">
                <a:solidFill>
                  <a:schemeClr val="tx1"/>
                </a:solidFill>
                <a:latin typeface="Tahoma" charset="0"/>
                <a:ea typeface="ＭＳ Ｐゴシック" charset="0"/>
              </a:defRPr>
            </a:lvl6pPr>
            <a:lvl7pPr marL="2983390" indent="-229492" defTabSz="914779" eaLnBrk="0" fontAlgn="base" hangingPunct="0">
              <a:spcBef>
                <a:spcPct val="0"/>
              </a:spcBef>
              <a:spcAft>
                <a:spcPct val="0"/>
              </a:spcAft>
              <a:defRPr sz="2400">
                <a:solidFill>
                  <a:schemeClr val="tx1"/>
                </a:solidFill>
                <a:latin typeface="Tahoma" charset="0"/>
                <a:ea typeface="ＭＳ Ｐゴシック" charset="0"/>
              </a:defRPr>
            </a:lvl7pPr>
            <a:lvl8pPr marL="3442373" indent="-229492" defTabSz="914779" eaLnBrk="0" fontAlgn="base" hangingPunct="0">
              <a:spcBef>
                <a:spcPct val="0"/>
              </a:spcBef>
              <a:spcAft>
                <a:spcPct val="0"/>
              </a:spcAft>
              <a:defRPr sz="2400">
                <a:solidFill>
                  <a:schemeClr val="tx1"/>
                </a:solidFill>
                <a:latin typeface="Tahoma" charset="0"/>
                <a:ea typeface="ＭＳ Ｐゴシック" charset="0"/>
              </a:defRPr>
            </a:lvl8pPr>
            <a:lvl9pPr marL="3901356" indent="-229492" defTabSz="914779" eaLnBrk="0" fontAlgn="base" hangingPunct="0">
              <a:spcBef>
                <a:spcPct val="0"/>
              </a:spcBef>
              <a:spcAft>
                <a:spcPct val="0"/>
              </a:spcAft>
              <a:defRPr sz="2400">
                <a:solidFill>
                  <a:schemeClr val="tx1"/>
                </a:solidFill>
                <a:latin typeface="Tahoma" charset="0"/>
                <a:ea typeface="ＭＳ Ｐゴシック" charset="0"/>
              </a:defRPr>
            </a:lvl9pPr>
          </a:lstStyle>
          <a:p>
            <a:fld id="{B1ED7098-7557-F84A-9E27-B3977453A0E1}" type="slidenum">
              <a:rPr lang="en-US" sz="1200">
                <a:latin typeface="Arial Unicode MS" charset="0"/>
              </a:rPr>
              <a:pPr/>
              <a:t>5</a:t>
            </a:fld>
            <a:endParaRPr lang="en-US" sz="1200">
              <a:latin typeface="Arial Unicode MS" charset="0"/>
            </a:endParaRPr>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There is a special name for the creatures we will be looking for:  they are called </a:t>
            </a:r>
            <a:r>
              <a:rPr lang="en-US" i="1">
                <a:latin typeface="Arial" charset="0"/>
                <a:ea typeface="ＭＳ Ｐゴシック" charset="0"/>
                <a:cs typeface="ＭＳ Ｐゴシック" charset="0"/>
              </a:rPr>
              <a:t>macroinvertebrates</a:t>
            </a:r>
            <a:r>
              <a:rPr lang="en-US">
                <a:latin typeface="Arial" charset="0"/>
                <a:ea typeface="ＭＳ Ｐゴシック" charset="0"/>
                <a:cs typeface="ＭＳ Ｐゴシック" charset="0"/>
              </a:rPr>
              <a:t>.  Macro means larger than half a millimeter, </a:t>
            </a:r>
            <a:r>
              <a:rPr lang="en-US" i="1">
                <a:latin typeface="Arial" charset="0"/>
                <a:ea typeface="ＭＳ Ｐゴシック" charset="0"/>
                <a:cs typeface="ＭＳ Ｐゴシック" charset="0"/>
              </a:rPr>
              <a:t>which is very small</a:t>
            </a:r>
            <a:r>
              <a:rPr lang="en-US">
                <a:latin typeface="Arial" charset="0"/>
                <a:ea typeface="ＭＳ Ｐゴシック" charset="0"/>
                <a:cs typeface="ＭＳ Ｐゴシック" charset="0"/>
              </a:rPr>
              <a:t>, and invertebrates are animals without backbones.  These animals live at the bottom of the stream and they are very, very tiny!  Most of the animals we are looking for are smaller than a penny, and some of them are about the size of this dot!  Do you see that little white dot?  We will use microscopes to help us see them because they are </a:t>
            </a:r>
            <a:r>
              <a:rPr lang="en-US" b="1">
                <a:latin typeface="Arial" charset="0"/>
                <a:ea typeface="ＭＳ Ｐゴシック" charset="0"/>
                <a:cs typeface="ＭＳ Ｐゴシック" charset="0"/>
              </a:rPr>
              <a:t>so</a:t>
            </a:r>
            <a:r>
              <a:rPr lang="en-US">
                <a:latin typeface="Arial" charset="0"/>
                <a:ea typeface="ＭＳ Ｐゴシック" charset="0"/>
                <a:cs typeface="ＭＳ Ｐゴシック" charset="0"/>
              </a:rPr>
              <a:t> small.  You will have to be very patient and use your eyes to look carefully for these tiny animals moving in our water samples.</a:t>
            </a:r>
          </a:p>
          <a:p>
            <a:endParaRPr lang="en-US">
              <a:latin typeface="Arial"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ChangeArrowheads="1" noTextEdit="1"/>
          </p:cNvSpPr>
          <p:nvPr>
            <p:ph type="sldImg"/>
          </p:nvPr>
        </p:nvSpPr>
        <p:spPr>
          <a:ln/>
        </p:spPr>
      </p:sp>
      <p:sp>
        <p:nvSpPr>
          <p:cNvPr id="471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Many of the macroinvertebrates we will find are the larval stage of an insect.  Insects such as stoneflies, mayflies, and dragonflies depend on healthy water for their development when they are young.  This picture shows what the babies and adults look like.  You can see that their bodies change completely when they undergo metamorphosis to become adults.  Wouldn't</a:t>
            </a:r>
            <a:r>
              <a:rPr lang="en-US" altLang="ja-JP">
                <a:latin typeface="Arial" charset="0"/>
                <a:ea typeface="ＭＳ Ｐゴシック" charset="0"/>
                <a:cs typeface="ＭＳ Ｐゴシック" charset="0"/>
              </a:rPr>
              <a:t> it be great if we could find baby dragonflies in our stream?</a:t>
            </a:r>
            <a:endParaRPr lang="en-US">
              <a:latin typeface="Arial"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E3CCD7-572E-FC46-8C15-3B64D5C085AE}" type="slidenum">
              <a:rPr lang="en-US" smtClean="0"/>
              <a:t>8</a:t>
            </a:fld>
            <a:endParaRPr lang="en-US"/>
          </a:p>
        </p:txBody>
      </p:sp>
    </p:spTree>
    <p:extLst>
      <p:ext uri="{BB962C8B-B14F-4D97-AF65-F5344CB8AC3E}">
        <p14:creationId xmlns:p14="http://schemas.microsoft.com/office/powerpoint/2010/main" val="3007340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E3CCD7-572E-FC46-8C15-3B64D5C085AE}" type="slidenum">
              <a:rPr lang="en-US" smtClean="0"/>
              <a:t>9</a:t>
            </a:fld>
            <a:endParaRPr lang="en-US"/>
          </a:p>
        </p:txBody>
      </p:sp>
    </p:spTree>
    <p:extLst>
      <p:ext uri="{BB962C8B-B14F-4D97-AF65-F5344CB8AC3E}">
        <p14:creationId xmlns:p14="http://schemas.microsoft.com/office/powerpoint/2010/main" val="527818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7FAA11-19C9-2849-BF35-DA2C4D99AEA9}" type="datetimeFigureOut">
              <a:rPr lang="en-US" smtClean="0"/>
              <a:t>1/29/15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3518033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7FAA11-19C9-2849-BF35-DA2C4D99AEA9}" type="datetimeFigureOut">
              <a:rPr lang="en-US" smtClean="0"/>
              <a:t>1/29/15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1237943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7FAA11-19C9-2849-BF35-DA2C4D99AEA9}" type="datetimeFigureOut">
              <a:rPr lang="en-US" smtClean="0"/>
              <a:t>1/29/15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3272853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7FAA11-19C9-2849-BF35-DA2C4D99AEA9}" type="datetimeFigureOut">
              <a:rPr lang="en-US" smtClean="0"/>
              <a:t>1/29/15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4231401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7FAA11-19C9-2849-BF35-DA2C4D99AEA9}" type="datetimeFigureOut">
              <a:rPr lang="en-US" smtClean="0"/>
              <a:t>1/29/15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1321706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7FAA11-19C9-2849-BF35-DA2C4D99AEA9}" type="datetimeFigureOut">
              <a:rPr lang="en-US" smtClean="0"/>
              <a:t>1/29/15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541513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7FAA11-19C9-2849-BF35-DA2C4D99AEA9}" type="datetimeFigureOut">
              <a:rPr lang="en-US" smtClean="0"/>
              <a:t>1/29/15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435924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7FAA11-19C9-2849-BF35-DA2C4D99AEA9}" type="datetimeFigureOut">
              <a:rPr lang="en-US" smtClean="0"/>
              <a:t>1/29/15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775948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7FAA11-19C9-2849-BF35-DA2C4D99AEA9}" type="datetimeFigureOut">
              <a:rPr lang="en-US" smtClean="0"/>
              <a:t>1/29/15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3680731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7FAA11-19C9-2849-BF35-DA2C4D99AEA9}" type="datetimeFigureOut">
              <a:rPr lang="en-US" smtClean="0"/>
              <a:t>1/29/15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1585758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7FAA11-19C9-2849-BF35-DA2C4D99AEA9}" type="datetimeFigureOut">
              <a:rPr lang="en-US" smtClean="0"/>
              <a:t>1/29/15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14A94B-C832-5943-8784-5C076A282D09}" type="slidenum">
              <a:rPr lang="en-US" smtClean="0"/>
              <a:t>‹#›</a:t>
            </a:fld>
            <a:endParaRPr lang="en-US"/>
          </a:p>
        </p:txBody>
      </p:sp>
    </p:spTree>
    <p:extLst>
      <p:ext uri="{BB962C8B-B14F-4D97-AF65-F5344CB8AC3E}">
        <p14:creationId xmlns:p14="http://schemas.microsoft.com/office/powerpoint/2010/main" val="223786466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40000"/>
                <a:satMod val="350000"/>
              </a:schemeClr>
            </a:gs>
            <a:gs pos="69000">
              <a:schemeClr val="bg2">
                <a:tint val="45000"/>
                <a:shade val="99000"/>
                <a:satMod val="350000"/>
              </a:schemeClr>
            </a:gs>
            <a:gs pos="100000">
              <a:schemeClr val="bg2">
                <a:shade val="20000"/>
                <a:satMod val="2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7FAA11-19C9-2849-BF35-DA2C4D99AEA9}" type="datetimeFigureOut">
              <a:rPr lang="en-US" smtClean="0"/>
              <a:t>1/29/15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14A94B-C832-5943-8784-5C076A282D09}" type="slidenum">
              <a:rPr lang="en-US" smtClean="0"/>
              <a:t>‹#›</a:t>
            </a:fld>
            <a:endParaRPr lang="en-US"/>
          </a:p>
        </p:txBody>
      </p:sp>
    </p:spTree>
    <p:extLst>
      <p:ext uri="{BB962C8B-B14F-4D97-AF65-F5344CB8AC3E}">
        <p14:creationId xmlns:p14="http://schemas.microsoft.com/office/powerpoint/2010/main" val="377817661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image" Target="../media/image9.jpeg"/><Relationship Id="rId20" Type="http://schemas.openxmlformats.org/officeDocument/2006/relationships/image" Target="../media/image20.jpeg"/><Relationship Id="rId21" Type="http://schemas.openxmlformats.org/officeDocument/2006/relationships/image" Target="../media/image21.png"/><Relationship Id="rId22" Type="http://schemas.openxmlformats.org/officeDocument/2006/relationships/image" Target="../media/image22.jpeg"/><Relationship Id="rId23" Type="http://schemas.openxmlformats.org/officeDocument/2006/relationships/image" Target="../media/image23.jpg"/><Relationship Id="rId10" Type="http://schemas.openxmlformats.org/officeDocument/2006/relationships/image" Target="../media/image10.png"/><Relationship Id="rId11" Type="http://schemas.openxmlformats.org/officeDocument/2006/relationships/image" Target="../media/image11.png"/><Relationship Id="rId12" Type="http://schemas.openxmlformats.org/officeDocument/2006/relationships/image" Target="../media/image12.jpeg"/><Relationship Id="rId13" Type="http://schemas.openxmlformats.org/officeDocument/2006/relationships/image" Target="../media/image13.jpeg"/><Relationship Id="rId14" Type="http://schemas.openxmlformats.org/officeDocument/2006/relationships/image" Target="../media/image14.jpeg"/><Relationship Id="rId15" Type="http://schemas.openxmlformats.org/officeDocument/2006/relationships/image" Target="../media/image15.png"/><Relationship Id="rId16" Type="http://schemas.openxmlformats.org/officeDocument/2006/relationships/image" Target="../media/image16.png"/><Relationship Id="rId17" Type="http://schemas.openxmlformats.org/officeDocument/2006/relationships/image" Target="../media/image17.png"/><Relationship Id="rId18" Type="http://schemas.openxmlformats.org/officeDocument/2006/relationships/image" Target="../media/image18.png"/><Relationship Id="rId19" Type="http://schemas.openxmlformats.org/officeDocument/2006/relationships/image" Target="../media/image19.jpeg"/><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png"/><Relationship Id="rId7" Type="http://schemas.openxmlformats.org/officeDocument/2006/relationships/image" Target="../media/image7.jpeg"/><Relationship Id="rId8" Type="http://schemas.openxmlformats.org/officeDocument/2006/relationships/image" Target="../media/image8.jpeg"/></Relationships>
</file>

<file path=ppt/slides/_rels/slide4.xml.rels><?xml version="1.0" encoding="UTF-8" standalone="yes"?>
<Relationships xmlns="http://schemas.openxmlformats.org/package/2006/relationships"><Relationship Id="rId11" Type="http://schemas.openxmlformats.org/officeDocument/2006/relationships/image" Target="../media/image33.png"/><Relationship Id="rId12" Type="http://schemas.openxmlformats.org/officeDocument/2006/relationships/image" Target="../media/image34.png"/><Relationship Id="rId13"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9" Type="http://schemas.openxmlformats.org/officeDocument/2006/relationships/image" Target="../media/image31.png"/><Relationship Id="rId10"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jpeg"/><Relationship Id="rId6" Type="http://schemas.openxmlformats.org/officeDocument/2006/relationships/image" Target="../media/image40.jpeg"/><Relationship Id="rId7" Type="http://schemas.openxmlformats.org/officeDocument/2006/relationships/hyperlink" Target="http://entowww.tamu.edu/extension/youth/bug/bug003.html" TargetMode="External"/><Relationship Id="rId8" Type="http://schemas.openxmlformats.org/officeDocument/2006/relationships/image" Target="../media/image41.jpeg"/><Relationship Id="rId9" Type="http://schemas.openxmlformats.org/officeDocument/2006/relationships/image" Target="../media/image42.jpe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 Id="rId3" Type="http://schemas.openxmlformats.org/officeDocument/2006/relationships/image" Target="../media/image4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comments" Target="../comments/comment1.xm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1" y="491683"/>
            <a:ext cx="7772400" cy="1470025"/>
          </a:xfrm>
        </p:spPr>
        <p:txBody>
          <a:bodyPr>
            <a:normAutofit fontScale="90000"/>
          </a:bodyPr>
          <a:lstStyle/>
          <a:p>
            <a:r>
              <a:rPr lang="en-US" sz="7800" b="1" dirty="0" smtClean="0"/>
              <a:t/>
            </a:r>
            <a:br>
              <a:rPr lang="en-US" sz="7800" b="1" dirty="0" smtClean="0"/>
            </a:br>
            <a:r>
              <a:rPr lang="en-US" sz="1100" b="1" dirty="0" smtClean="0">
                <a:solidFill>
                  <a:schemeClr val="bg1"/>
                </a:solidFill>
              </a:rPr>
              <a:t/>
            </a:r>
            <a:br>
              <a:rPr lang="en-US" sz="1100" b="1" dirty="0" smtClean="0">
                <a:solidFill>
                  <a:schemeClr val="bg1"/>
                </a:solidFill>
              </a:rPr>
            </a:br>
            <a:r>
              <a:rPr lang="en-US" sz="3600" b="1" i="1" dirty="0">
                <a:solidFill>
                  <a:schemeClr val="bg1"/>
                </a:solidFill>
              </a:rPr>
              <a:t>Magnificent </a:t>
            </a:r>
            <a:r>
              <a:rPr lang="en-US" sz="3300" b="1" i="1" dirty="0" err="1" smtClean="0">
                <a:solidFill>
                  <a:schemeClr val="bg1"/>
                </a:solidFill>
              </a:rPr>
              <a:t>Macroinvertebrates</a:t>
            </a:r>
            <a:r>
              <a:rPr lang="en-US" sz="3300" b="1" i="1" dirty="0">
                <a:solidFill>
                  <a:schemeClr val="bg1"/>
                </a:solidFill>
              </a:rPr>
              <a:t/>
            </a:r>
            <a:br>
              <a:rPr lang="en-US" sz="3300" b="1" i="1" dirty="0">
                <a:solidFill>
                  <a:schemeClr val="bg1"/>
                </a:solidFill>
              </a:rPr>
            </a:br>
            <a:r>
              <a:rPr lang="en-US" sz="6700" b="1" dirty="0" smtClean="0"/>
              <a:t/>
            </a:r>
            <a:br>
              <a:rPr lang="en-US" sz="6700" b="1" dirty="0" smtClean="0"/>
            </a:br>
            <a:endParaRPr lang="en-US" sz="3300" dirty="0"/>
          </a:p>
        </p:txBody>
      </p:sp>
      <p:pic>
        <p:nvPicPr>
          <p:cNvPr id="19" name="Picture 18"/>
          <p:cNvPicPr>
            <a:picLocks noChangeAspect="1"/>
          </p:cNvPicPr>
          <p:nvPr/>
        </p:nvPicPr>
        <p:blipFill rotWithShape="1">
          <a:blip r:embed="rId2"/>
          <a:srcRect b="21863"/>
          <a:stretch/>
        </p:blipFill>
        <p:spPr>
          <a:xfrm>
            <a:off x="1684265" y="2211290"/>
            <a:ext cx="6144130" cy="3442102"/>
          </a:xfrm>
          <a:prstGeom prst="rect">
            <a:avLst/>
          </a:prstGeom>
        </p:spPr>
      </p:pic>
    </p:spTree>
    <p:extLst>
      <p:ext uri="{BB962C8B-B14F-4D97-AF65-F5344CB8AC3E}">
        <p14:creationId xmlns:p14="http://schemas.microsoft.com/office/powerpoint/2010/main" val="138972723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Caddisfly</a:t>
            </a:r>
            <a:r>
              <a:rPr lang="en-US" dirty="0" smtClean="0"/>
              <a:t> Larvae</a:t>
            </a:r>
            <a:endParaRPr lang="en-US" dirty="0"/>
          </a:p>
        </p:txBody>
      </p:sp>
      <p:pic>
        <p:nvPicPr>
          <p:cNvPr id="3" name="Picture 2"/>
          <p:cNvPicPr>
            <a:picLocks noChangeAspect="1"/>
          </p:cNvPicPr>
          <p:nvPr/>
        </p:nvPicPr>
        <p:blipFill>
          <a:blip r:embed="rId2"/>
          <a:stretch>
            <a:fillRect/>
          </a:stretch>
        </p:blipFill>
        <p:spPr>
          <a:xfrm>
            <a:off x="1617348" y="1417638"/>
            <a:ext cx="5679732" cy="4090255"/>
          </a:xfrm>
          <a:prstGeom prst="rect">
            <a:avLst/>
          </a:prstGeom>
        </p:spPr>
      </p:pic>
      <p:sp>
        <p:nvSpPr>
          <p:cNvPr id="5" name="Content Placeholder 4"/>
          <p:cNvSpPr>
            <a:spLocks noGrp="1"/>
          </p:cNvSpPr>
          <p:nvPr>
            <p:ph idx="1"/>
          </p:nvPr>
        </p:nvSpPr>
        <p:spPr>
          <a:xfrm>
            <a:off x="864531" y="5507893"/>
            <a:ext cx="7737357" cy="1119636"/>
          </a:xfrm>
        </p:spPr>
        <p:txBody>
          <a:bodyPr>
            <a:normAutofit fontScale="92500"/>
          </a:bodyPr>
          <a:lstStyle/>
          <a:p>
            <a:r>
              <a:rPr lang="en-US" dirty="0"/>
              <a:t>B</a:t>
            </a:r>
            <a:r>
              <a:rPr lang="en-US" dirty="0" smtClean="0"/>
              <a:t>uild protective shelters around their bodies out of small rocks, sand, and branches. </a:t>
            </a:r>
            <a:endParaRPr lang="en-US" dirty="0"/>
          </a:p>
        </p:txBody>
      </p:sp>
    </p:spTree>
    <p:extLst>
      <p:ext uri="{BB962C8B-B14F-4D97-AF65-F5344CB8AC3E}">
        <p14:creationId xmlns:p14="http://schemas.microsoft.com/office/powerpoint/2010/main" val="19664312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Backswimmers</a:t>
            </a:r>
            <a:endParaRPr lang="en-US" dirty="0"/>
          </a:p>
        </p:txBody>
      </p:sp>
      <p:pic>
        <p:nvPicPr>
          <p:cNvPr id="10" name="Content Placeholder 9"/>
          <p:cNvPicPr>
            <a:picLocks noGrp="1" noChangeAspect="1"/>
          </p:cNvPicPr>
          <p:nvPr>
            <p:ph idx="1"/>
          </p:nvPr>
        </p:nvPicPr>
        <p:blipFill>
          <a:blip r:embed="rId2"/>
          <a:srcRect t="8734" b="8734"/>
          <a:stretch>
            <a:fillRect/>
          </a:stretch>
        </p:blipFill>
        <p:spPr>
          <a:xfrm>
            <a:off x="1056217" y="1417638"/>
            <a:ext cx="6922694" cy="3808962"/>
          </a:xfrm>
        </p:spPr>
      </p:pic>
      <p:sp>
        <p:nvSpPr>
          <p:cNvPr id="11" name="TextBox 10"/>
          <p:cNvSpPr txBox="1"/>
          <p:nvPr/>
        </p:nvSpPr>
        <p:spPr>
          <a:xfrm>
            <a:off x="1056217" y="5473005"/>
            <a:ext cx="7019585" cy="954107"/>
          </a:xfrm>
          <a:prstGeom prst="rect">
            <a:avLst/>
          </a:prstGeom>
          <a:noFill/>
        </p:spPr>
        <p:txBody>
          <a:bodyPr wrap="square" rtlCol="0">
            <a:spAutoFit/>
          </a:bodyPr>
          <a:lstStyle/>
          <a:p>
            <a:pPr marL="342900" indent="-342900">
              <a:buFont typeface="Arial"/>
              <a:buChar char="•"/>
            </a:pPr>
            <a:r>
              <a:rPr lang="en-US" sz="2800" dirty="0" smtClean="0"/>
              <a:t>Have long appendages that act like ores, that </a:t>
            </a:r>
            <a:r>
              <a:rPr lang="en-US" sz="2800" dirty="0" err="1" smtClean="0"/>
              <a:t>propell</a:t>
            </a:r>
            <a:r>
              <a:rPr lang="en-US" sz="2800" dirty="0" smtClean="0"/>
              <a:t> them through the water.</a:t>
            </a:r>
            <a:endParaRPr lang="en-US" sz="2800" dirty="0"/>
          </a:p>
        </p:txBody>
      </p:sp>
    </p:spTree>
    <p:extLst>
      <p:ext uri="{BB962C8B-B14F-4D97-AF65-F5344CB8AC3E}">
        <p14:creationId xmlns:p14="http://schemas.microsoft.com/office/powerpoint/2010/main" val="14492958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Freshwater Snails</a:t>
            </a:r>
            <a:endParaRPr lang="en-US" dirty="0"/>
          </a:p>
        </p:txBody>
      </p:sp>
      <p:sp>
        <p:nvSpPr>
          <p:cNvPr id="3" name="Content Placeholder 2"/>
          <p:cNvSpPr>
            <a:spLocks noGrp="1"/>
          </p:cNvSpPr>
          <p:nvPr>
            <p:ph idx="1"/>
          </p:nvPr>
        </p:nvSpPr>
        <p:spPr>
          <a:xfrm>
            <a:off x="457200" y="5792932"/>
            <a:ext cx="8686799" cy="1095672"/>
          </a:xfrm>
        </p:spPr>
        <p:txBody>
          <a:bodyPr/>
          <a:lstStyle/>
          <a:p>
            <a:r>
              <a:rPr lang="en-US" dirty="0"/>
              <a:t>H</a:t>
            </a:r>
            <a:r>
              <a:rPr lang="en-US" dirty="0" smtClean="0"/>
              <a:t>ave a hard shell to protect them from predators.</a:t>
            </a:r>
          </a:p>
          <a:p>
            <a:pPr marL="0" indent="0">
              <a:buNone/>
            </a:pPr>
            <a:endParaRPr lang="en-US" dirty="0"/>
          </a:p>
        </p:txBody>
      </p:sp>
      <p:pic>
        <p:nvPicPr>
          <p:cNvPr id="5" name="Picture 4"/>
          <p:cNvPicPr>
            <a:picLocks noChangeAspect="1"/>
          </p:cNvPicPr>
          <p:nvPr/>
        </p:nvPicPr>
        <p:blipFill>
          <a:blip r:embed="rId2"/>
          <a:stretch>
            <a:fillRect/>
          </a:stretch>
        </p:blipFill>
        <p:spPr>
          <a:xfrm>
            <a:off x="2372512" y="1396549"/>
            <a:ext cx="4396383" cy="4396383"/>
          </a:xfrm>
          <a:prstGeom prst="rect">
            <a:avLst/>
          </a:prstGeom>
        </p:spPr>
      </p:pic>
    </p:spTree>
    <p:extLst>
      <p:ext uri="{BB962C8B-B14F-4D97-AF65-F5344CB8AC3E}">
        <p14:creationId xmlns:p14="http://schemas.microsoft.com/office/powerpoint/2010/main" val="34908115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Mayfly Larvae</a:t>
            </a:r>
            <a:endParaRPr lang="en-US" dirty="0"/>
          </a:p>
        </p:txBody>
      </p:sp>
      <p:sp>
        <p:nvSpPr>
          <p:cNvPr id="3" name="Content Placeholder 2"/>
          <p:cNvSpPr>
            <a:spLocks noGrp="1"/>
          </p:cNvSpPr>
          <p:nvPr>
            <p:ph idx="1"/>
          </p:nvPr>
        </p:nvSpPr>
        <p:spPr>
          <a:xfrm>
            <a:off x="457200" y="5625187"/>
            <a:ext cx="8324394" cy="1263416"/>
          </a:xfrm>
        </p:spPr>
        <p:txBody>
          <a:bodyPr/>
          <a:lstStyle/>
          <a:p>
            <a:r>
              <a:rPr lang="en-US" dirty="0"/>
              <a:t>H</a:t>
            </a:r>
            <a:r>
              <a:rPr lang="en-US" dirty="0" smtClean="0"/>
              <a:t>ave gills that extend from their abdomen to help them breathe.</a:t>
            </a:r>
          </a:p>
          <a:p>
            <a:endParaRPr lang="en-US" dirty="0"/>
          </a:p>
        </p:txBody>
      </p:sp>
      <p:pic>
        <p:nvPicPr>
          <p:cNvPr id="4" name="Picture 3"/>
          <p:cNvPicPr>
            <a:picLocks noChangeAspect="1"/>
          </p:cNvPicPr>
          <p:nvPr/>
        </p:nvPicPr>
        <p:blipFill>
          <a:blip r:embed="rId2"/>
          <a:stretch>
            <a:fillRect/>
          </a:stretch>
        </p:blipFill>
        <p:spPr>
          <a:xfrm>
            <a:off x="1307805" y="1535303"/>
            <a:ext cx="6551303" cy="3825493"/>
          </a:xfrm>
          <a:prstGeom prst="rect">
            <a:avLst/>
          </a:prstGeom>
        </p:spPr>
      </p:pic>
    </p:spTree>
    <p:extLst>
      <p:ext uri="{BB962C8B-B14F-4D97-AF65-F5344CB8AC3E}">
        <p14:creationId xmlns:p14="http://schemas.microsoft.com/office/powerpoint/2010/main" val="8480660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Cranefly</a:t>
            </a:r>
            <a:r>
              <a:rPr lang="en-US" dirty="0" smtClean="0"/>
              <a:t> Larvae</a:t>
            </a:r>
            <a:endParaRPr lang="en-US" dirty="0"/>
          </a:p>
        </p:txBody>
      </p:sp>
      <p:sp>
        <p:nvSpPr>
          <p:cNvPr id="3" name="Content Placeholder 2"/>
          <p:cNvSpPr>
            <a:spLocks noGrp="1"/>
          </p:cNvSpPr>
          <p:nvPr>
            <p:ph idx="1"/>
          </p:nvPr>
        </p:nvSpPr>
        <p:spPr>
          <a:xfrm>
            <a:off x="457200" y="5450804"/>
            <a:ext cx="8229600" cy="1407196"/>
          </a:xfrm>
        </p:spPr>
        <p:txBody>
          <a:bodyPr>
            <a:normAutofit fontScale="92500" lnSpcReduction="10000"/>
          </a:bodyPr>
          <a:lstStyle/>
          <a:p>
            <a:r>
              <a:rPr lang="en-US" dirty="0"/>
              <a:t>H</a:t>
            </a:r>
            <a:r>
              <a:rPr lang="en-US" dirty="0" smtClean="0"/>
              <a:t>ave small hair-like appendages along their body that serve as suction cups, attaching them to rocks.</a:t>
            </a:r>
            <a:endParaRPr lang="en-US" dirty="0"/>
          </a:p>
        </p:txBody>
      </p:sp>
      <p:pic>
        <p:nvPicPr>
          <p:cNvPr id="4" name="Picture 3"/>
          <p:cNvPicPr>
            <a:picLocks noChangeAspect="1"/>
          </p:cNvPicPr>
          <p:nvPr/>
        </p:nvPicPr>
        <p:blipFill>
          <a:blip r:embed="rId2"/>
          <a:stretch>
            <a:fillRect/>
          </a:stretch>
        </p:blipFill>
        <p:spPr>
          <a:xfrm>
            <a:off x="1607314" y="1417638"/>
            <a:ext cx="5952286" cy="3839225"/>
          </a:xfrm>
          <a:prstGeom prst="rect">
            <a:avLst/>
          </a:prstGeom>
        </p:spPr>
      </p:pic>
    </p:spTree>
    <p:extLst>
      <p:ext uri="{BB962C8B-B14F-4D97-AF65-F5344CB8AC3E}">
        <p14:creationId xmlns:p14="http://schemas.microsoft.com/office/powerpoint/2010/main" val="4275679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2179" r="-321"/>
          <a:stretch/>
        </p:blipFill>
        <p:spPr>
          <a:xfrm>
            <a:off x="2514413" y="1061098"/>
            <a:ext cx="4378567" cy="5695776"/>
          </a:xfrm>
        </p:spPr>
      </p:pic>
      <p:sp>
        <p:nvSpPr>
          <p:cNvPr id="5" name="TextBox 4"/>
          <p:cNvSpPr txBox="1"/>
          <p:nvPr/>
        </p:nvSpPr>
        <p:spPr>
          <a:xfrm>
            <a:off x="1781541" y="210874"/>
            <a:ext cx="5694007" cy="707886"/>
          </a:xfrm>
          <a:prstGeom prst="rect">
            <a:avLst/>
          </a:prstGeom>
          <a:noFill/>
        </p:spPr>
        <p:txBody>
          <a:bodyPr wrap="square" rtlCol="0">
            <a:spAutoFit/>
          </a:bodyPr>
          <a:lstStyle/>
          <a:p>
            <a:pPr algn="ctr"/>
            <a:r>
              <a:rPr lang="en-US" sz="4000" b="1" dirty="0" smtClean="0"/>
              <a:t>What lives </a:t>
            </a:r>
            <a:r>
              <a:rPr lang="en-US" sz="4000" b="1" dirty="0" smtClean="0"/>
              <a:t>in this stream?</a:t>
            </a:r>
            <a:endParaRPr lang="en-US" sz="4000" b="1" dirty="0"/>
          </a:p>
        </p:txBody>
      </p:sp>
    </p:spTree>
    <p:extLst>
      <p:ext uri="{BB962C8B-B14F-4D97-AF65-F5344CB8AC3E}">
        <p14:creationId xmlns:p14="http://schemas.microsoft.com/office/powerpoint/2010/main" val="251349337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a:xfrm>
            <a:off x="395169" y="324149"/>
            <a:ext cx="4481631" cy="1219200"/>
          </a:xfrm>
        </p:spPr>
        <p:txBody>
          <a:bodyPr>
            <a:normAutofit fontScale="90000"/>
          </a:bodyPr>
          <a:lstStyle/>
          <a:p>
            <a:pPr eaLnBrk="1" hangingPunct="1">
              <a:defRPr/>
            </a:pPr>
            <a:r>
              <a:rPr lang="en-US" sz="2600" b="1" dirty="0" smtClean="0">
                <a:latin typeface="Tahoma" charset="0"/>
                <a:ea typeface="ＭＳ Ｐゴシック" charset="0"/>
                <a:cs typeface="ＭＳ Ｐゴシック" charset="0"/>
              </a:rPr>
              <a:t>Many different kinds </a:t>
            </a:r>
            <a:r>
              <a:rPr lang="en-US" sz="2600" b="1" dirty="0" smtClean="0">
                <a:latin typeface="Tahoma" charset="0"/>
                <a:ea typeface="ＭＳ Ｐゴシック" charset="0"/>
                <a:cs typeface="ＭＳ Ｐゴシック" charset="0"/>
              </a:rPr>
              <a:t>of </a:t>
            </a:r>
            <a:r>
              <a:rPr lang="en-US" sz="2600" b="1" dirty="0" err="1" smtClean="0">
                <a:latin typeface="Tahoma" charset="0"/>
                <a:ea typeface="ＭＳ Ｐゴシック" charset="0"/>
                <a:cs typeface="ＭＳ Ｐゴシック" charset="0"/>
              </a:rPr>
              <a:t>macroinvertebrates</a:t>
            </a:r>
            <a:r>
              <a:rPr lang="en-US" sz="2600" b="1" dirty="0" smtClean="0">
                <a:latin typeface="Tahoma" charset="0"/>
                <a:ea typeface="ＭＳ Ｐゴシック" charset="0"/>
                <a:cs typeface="ＭＳ Ｐゴシック" charset="0"/>
              </a:rPr>
              <a:t> </a:t>
            </a:r>
            <a:r>
              <a:rPr lang="en-US" sz="2600" b="1" dirty="0" smtClean="0">
                <a:latin typeface="Tahoma" charset="0"/>
                <a:ea typeface="ＭＳ Ｐゴシック" charset="0"/>
                <a:cs typeface="ＭＳ Ｐゴシック" charset="0"/>
              </a:rPr>
              <a:t>can be</a:t>
            </a:r>
            <a:r>
              <a:rPr lang="en-US" sz="2600" b="1" dirty="0" smtClean="0">
                <a:solidFill>
                  <a:schemeClr val="tx1"/>
                </a:solidFill>
                <a:latin typeface="Tahoma" charset="0"/>
                <a:ea typeface="ＭＳ Ｐゴシック" charset="0"/>
                <a:cs typeface="ＭＳ Ｐゴシック" charset="0"/>
              </a:rPr>
              <a:t> found living in a stream</a:t>
            </a:r>
            <a:endParaRPr lang="en-US" sz="2600" dirty="0">
              <a:solidFill>
                <a:schemeClr val="tx1"/>
              </a:solidFill>
              <a:latin typeface="Tahoma" charset="0"/>
              <a:ea typeface="ＭＳ Ｐゴシック" charset="0"/>
              <a:cs typeface="ＭＳ Ｐゴシック" charset="0"/>
            </a:endParaRPr>
          </a:p>
        </p:txBody>
      </p:sp>
      <p:pic>
        <p:nvPicPr>
          <p:cNvPr id="41995" name="Picture 5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81513" y="5091113"/>
            <a:ext cx="1627187"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0" name="Picture 31" descr="CaddisflyCase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22005">
            <a:off x="3657600" y="4343400"/>
            <a:ext cx="1143000"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1" name="Picture 41" descr="CaddisflyNetSp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4191000"/>
            <a:ext cx="106362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277368" y="2352938"/>
            <a:ext cx="8472932" cy="4189114"/>
            <a:chOff x="838200" y="1828800"/>
            <a:chExt cx="7912100" cy="4827588"/>
          </a:xfrm>
        </p:grpSpPr>
        <p:pic>
          <p:nvPicPr>
            <p:cNvPr id="41986" name="Picture 5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2760274">
              <a:off x="7283450" y="5365750"/>
              <a:ext cx="1474788"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Content Placeholder 9" descr="Mayfly larvae.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3505200"/>
              <a:ext cx="1851025"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14" descr="planaria.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1645969">
              <a:off x="4114800" y="2057400"/>
              <a:ext cx="1550988"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18" descr="Scu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09800" y="3124200"/>
              <a:ext cx="11588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49"/>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066800" y="4800600"/>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Picture 5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2797653">
              <a:off x="874712" y="3627438"/>
              <a:ext cx="1311275"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9" descr="Aquatic Worm.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257800" y="3276600"/>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15" descr="midge.jpg"/>
            <p:cNvPicPr>
              <a:picLocks noChangeAspect="1"/>
            </p:cNvPicPr>
            <p:nvPr/>
          </p:nvPicPr>
          <p:blipFill>
            <a:blip r:embed="rId13">
              <a:extLst>
                <a:ext uri="{28A0092B-C50C-407E-A947-70E740481C1C}">
                  <a14:useLocalDpi xmlns:a14="http://schemas.microsoft.com/office/drawing/2010/main" val="0"/>
                </a:ext>
              </a:extLst>
            </a:blip>
            <a:srcRect l="22000" b="-1500"/>
            <a:stretch>
              <a:fillRect/>
            </a:stretch>
          </p:blipFill>
          <p:spPr bwMode="auto">
            <a:xfrm rot="-3677857">
              <a:off x="6931819" y="4498181"/>
              <a:ext cx="998538"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Picture 44" descr="CraneflyLarva"/>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4330788">
              <a:off x="7405688" y="3414712"/>
              <a:ext cx="858838"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6" name="Picture 56"/>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315200" y="2590800"/>
              <a:ext cx="14351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7" name="Picture 58"/>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943600" y="2286000"/>
              <a:ext cx="1201738"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8" name="Picture 59"/>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rot="-4208245">
              <a:off x="7741444" y="1935956"/>
              <a:ext cx="854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9" name="Picture 30" descr="DamselflyLarva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09800" y="5029200"/>
              <a:ext cx="24606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2" name="Picture 10" descr="Leech.jp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6096000" y="5334000"/>
              <a:ext cx="1192213"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3" name="Picture 12" descr="leech extended.jp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81400" y="2743200"/>
              <a:ext cx="1219200"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4" name="Picture 57"/>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rot="3175951">
              <a:off x="635000" y="2108200"/>
              <a:ext cx="1627188"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5" name="Picture 29" descr="DragonflyLarva"/>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86000" y="1905000"/>
              <a:ext cx="14478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3" name="Picture 22" descr="macroinvertebrates.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179271" y="261071"/>
            <a:ext cx="2976250" cy="1964326"/>
          </a:xfrm>
          <a:prstGeom prst="rect">
            <a:avLst/>
          </a:prstGeom>
        </p:spPr>
      </p:pic>
    </p:spTree>
    <p:extLst>
      <p:ext uri="{BB962C8B-B14F-4D97-AF65-F5344CB8AC3E}">
        <p14:creationId xmlns:p14="http://schemas.microsoft.com/office/powerpoint/2010/main" val="376460919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086" y="91301"/>
            <a:ext cx="8229600" cy="1143000"/>
          </a:xfrm>
        </p:spPr>
        <p:txBody>
          <a:bodyPr>
            <a:normAutofit/>
          </a:bodyPr>
          <a:lstStyle/>
          <a:p>
            <a:r>
              <a:rPr lang="en-US" b="1" dirty="0" smtClean="0">
                <a:solidFill>
                  <a:srgbClr val="000000"/>
                </a:solidFill>
              </a:rPr>
              <a:t>Aquatic Macroinvertebrate</a:t>
            </a:r>
            <a:endParaRPr lang="en-US" b="1" dirty="0">
              <a:solidFill>
                <a:srgbClr val="000000"/>
              </a:solidFill>
            </a:endParaRPr>
          </a:p>
        </p:txBody>
      </p:sp>
      <p:sp>
        <p:nvSpPr>
          <p:cNvPr id="3" name="Content Placeholder 2"/>
          <p:cNvSpPr>
            <a:spLocks noGrp="1"/>
          </p:cNvSpPr>
          <p:nvPr>
            <p:ph idx="1"/>
          </p:nvPr>
        </p:nvSpPr>
        <p:spPr>
          <a:xfrm>
            <a:off x="370220" y="2095040"/>
            <a:ext cx="8686800" cy="4525963"/>
          </a:xfrm>
        </p:spPr>
        <p:txBody>
          <a:bodyPr/>
          <a:lstStyle/>
          <a:p>
            <a:r>
              <a:rPr lang="en-US" dirty="0" smtClean="0"/>
              <a:t>Aquatic: lives in the water</a:t>
            </a:r>
          </a:p>
          <a:p>
            <a:r>
              <a:rPr lang="en-US" dirty="0" smtClean="0"/>
              <a:t>Macro: big enough to see with your eye</a:t>
            </a:r>
          </a:p>
          <a:p>
            <a:r>
              <a:rPr lang="en-US" dirty="0" smtClean="0"/>
              <a:t>Invertebrate: does NOT have a spine/backbone</a:t>
            </a:r>
          </a:p>
          <a:p>
            <a:pPr marL="0" indent="0">
              <a:buNone/>
            </a:pPr>
            <a:endParaRPr lang="en-US" dirty="0" smtClean="0"/>
          </a:p>
          <a:p>
            <a:pPr marL="0" indent="0" algn="ctr">
              <a:buNone/>
            </a:pPr>
            <a:r>
              <a:rPr lang="en-US" dirty="0" smtClean="0">
                <a:solidFill>
                  <a:srgbClr val="000000"/>
                </a:solidFill>
              </a:rPr>
              <a:t>Macroinvertebrates include organisms such as larvae, water bugs, and snails.</a:t>
            </a:r>
            <a:endParaRPr lang="en-US" dirty="0">
              <a:solidFill>
                <a:srgbClr val="000000"/>
              </a:solidFill>
            </a:endParaRPr>
          </a:p>
        </p:txBody>
      </p:sp>
      <p:sp>
        <p:nvSpPr>
          <p:cNvPr id="4" name="Rectangle 3"/>
          <p:cNvSpPr/>
          <p:nvPr/>
        </p:nvSpPr>
        <p:spPr>
          <a:xfrm>
            <a:off x="466841" y="1149570"/>
            <a:ext cx="7870370" cy="646331"/>
          </a:xfrm>
          <a:prstGeom prst="rect">
            <a:avLst/>
          </a:prstGeom>
        </p:spPr>
        <p:txBody>
          <a:bodyPr wrap="square">
            <a:spAutoFit/>
          </a:bodyPr>
          <a:lstStyle/>
          <a:p>
            <a:pPr algn="ctr"/>
            <a:r>
              <a:rPr lang="en-US" dirty="0" smtClean="0"/>
              <a:t>Organisms that live in the water, are big enough for us to see with our eyes, and do not have </a:t>
            </a:r>
            <a:r>
              <a:rPr lang="en-US" dirty="0"/>
              <a:t>a </a:t>
            </a:r>
            <a:r>
              <a:rPr lang="en-US" dirty="0" smtClean="0"/>
              <a:t>backbone.</a:t>
            </a:r>
            <a:endParaRPr lang="en-US" dirty="0"/>
          </a:p>
        </p:txBody>
      </p:sp>
      <p:pic>
        <p:nvPicPr>
          <p:cNvPr id="6" name="Picture 5"/>
          <p:cNvPicPr>
            <a:picLocks noChangeAspect="1"/>
          </p:cNvPicPr>
          <p:nvPr/>
        </p:nvPicPr>
        <p:blipFill rotWithShape="1">
          <a:blip r:embed="rId2"/>
          <a:srcRect r="53308"/>
          <a:stretch/>
        </p:blipFill>
        <p:spPr>
          <a:xfrm>
            <a:off x="265839" y="5436565"/>
            <a:ext cx="704369" cy="706244"/>
          </a:xfrm>
          <a:prstGeom prst="rect">
            <a:avLst/>
          </a:prstGeom>
        </p:spPr>
      </p:pic>
      <p:pic>
        <p:nvPicPr>
          <p:cNvPr id="7" name="Picture 6"/>
          <p:cNvPicPr>
            <a:picLocks noChangeAspect="1"/>
          </p:cNvPicPr>
          <p:nvPr/>
        </p:nvPicPr>
        <p:blipFill>
          <a:blip r:embed="rId3"/>
          <a:stretch>
            <a:fillRect/>
          </a:stretch>
        </p:blipFill>
        <p:spPr>
          <a:xfrm>
            <a:off x="3769064" y="6118500"/>
            <a:ext cx="869822" cy="622772"/>
          </a:xfrm>
          <a:prstGeom prst="rect">
            <a:avLst/>
          </a:prstGeom>
        </p:spPr>
      </p:pic>
      <p:pic>
        <p:nvPicPr>
          <p:cNvPr id="8" name="Picture 7"/>
          <p:cNvPicPr>
            <a:picLocks noChangeAspect="1"/>
          </p:cNvPicPr>
          <p:nvPr/>
        </p:nvPicPr>
        <p:blipFill>
          <a:blip r:embed="rId4"/>
          <a:stretch>
            <a:fillRect/>
          </a:stretch>
        </p:blipFill>
        <p:spPr>
          <a:xfrm>
            <a:off x="4804720" y="6228864"/>
            <a:ext cx="745881" cy="523425"/>
          </a:xfrm>
          <a:prstGeom prst="rect">
            <a:avLst/>
          </a:prstGeom>
        </p:spPr>
      </p:pic>
      <p:pic>
        <p:nvPicPr>
          <p:cNvPr id="9" name="Picture 8"/>
          <p:cNvPicPr>
            <a:picLocks noChangeAspect="1"/>
          </p:cNvPicPr>
          <p:nvPr/>
        </p:nvPicPr>
        <p:blipFill>
          <a:blip r:embed="rId5"/>
          <a:stretch>
            <a:fillRect/>
          </a:stretch>
        </p:blipFill>
        <p:spPr>
          <a:xfrm>
            <a:off x="265839" y="6313064"/>
            <a:ext cx="900030" cy="428208"/>
          </a:xfrm>
          <a:prstGeom prst="rect">
            <a:avLst/>
          </a:prstGeom>
        </p:spPr>
      </p:pic>
      <p:pic>
        <p:nvPicPr>
          <p:cNvPr id="10" name="Picture 9"/>
          <p:cNvPicPr>
            <a:picLocks noChangeAspect="1"/>
          </p:cNvPicPr>
          <p:nvPr/>
        </p:nvPicPr>
        <p:blipFill>
          <a:blip r:embed="rId6"/>
          <a:stretch>
            <a:fillRect/>
          </a:stretch>
        </p:blipFill>
        <p:spPr>
          <a:xfrm>
            <a:off x="7949743" y="6245617"/>
            <a:ext cx="1002896" cy="434244"/>
          </a:xfrm>
          <a:prstGeom prst="rect">
            <a:avLst/>
          </a:prstGeom>
        </p:spPr>
      </p:pic>
      <p:pic>
        <p:nvPicPr>
          <p:cNvPr id="11" name="Picture 10"/>
          <p:cNvPicPr>
            <a:picLocks noChangeAspect="1"/>
          </p:cNvPicPr>
          <p:nvPr/>
        </p:nvPicPr>
        <p:blipFill>
          <a:blip r:embed="rId7"/>
          <a:stretch>
            <a:fillRect/>
          </a:stretch>
        </p:blipFill>
        <p:spPr>
          <a:xfrm>
            <a:off x="6799695" y="6069987"/>
            <a:ext cx="954278" cy="671285"/>
          </a:xfrm>
          <a:prstGeom prst="rect">
            <a:avLst/>
          </a:prstGeom>
        </p:spPr>
      </p:pic>
      <p:pic>
        <p:nvPicPr>
          <p:cNvPr id="12" name="Picture 11"/>
          <p:cNvPicPr>
            <a:picLocks noChangeAspect="1"/>
          </p:cNvPicPr>
          <p:nvPr/>
        </p:nvPicPr>
        <p:blipFill>
          <a:blip r:embed="rId8"/>
          <a:stretch>
            <a:fillRect/>
          </a:stretch>
        </p:blipFill>
        <p:spPr>
          <a:xfrm>
            <a:off x="2765955" y="6115928"/>
            <a:ext cx="874008" cy="646665"/>
          </a:xfrm>
          <a:prstGeom prst="rect">
            <a:avLst/>
          </a:prstGeom>
        </p:spPr>
      </p:pic>
      <p:pic>
        <p:nvPicPr>
          <p:cNvPr id="13" name="Picture 12"/>
          <p:cNvPicPr>
            <a:picLocks noChangeAspect="1"/>
          </p:cNvPicPr>
          <p:nvPr/>
        </p:nvPicPr>
        <p:blipFill>
          <a:blip r:embed="rId9"/>
          <a:stretch>
            <a:fillRect/>
          </a:stretch>
        </p:blipFill>
        <p:spPr>
          <a:xfrm>
            <a:off x="5641257" y="6217794"/>
            <a:ext cx="993842" cy="489116"/>
          </a:xfrm>
          <a:prstGeom prst="rect">
            <a:avLst/>
          </a:prstGeom>
        </p:spPr>
      </p:pic>
      <p:pic>
        <p:nvPicPr>
          <p:cNvPr id="14" name="Picture 13"/>
          <p:cNvPicPr>
            <a:picLocks noChangeAspect="1"/>
          </p:cNvPicPr>
          <p:nvPr/>
        </p:nvPicPr>
        <p:blipFill>
          <a:blip r:embed="rId10"/>
          <a:stretch>
            <a:fillRect/>
          </a:stretch>
        </p:blipFill>
        <p:spPr>
          <a:xfrm>
            <a:off x="1264090" y="6216863"/>
            <a:ext cx="1365006" cy="524409"/>
          </a:xfrm>
          <a:prstGeom prst="rect">
            <a:avLst/>
          </a:prstGeom>
        </p:spPr>
      </p:pic>
      <p:pic>
        <p:nvPicPr>
          <p:cNvPr id="15" name="Picture 14"/>
          <p:cNvPicPr>
            <a:picLocks noChangeAspect="1"/>
          </p:cNvPicPr>
          <p:nvPr/>
        </p:nvPicPr>
        <p:blipFill>
          <a:blip r:embed="rId11"/>
          <a:stretch>
            <a:fillRect/>
          </a:stretch>
        </p:blipFill>
        <p:spPr>
          <a:xfrm>
            <a:off x="8404672" y="5274723"/>
            <a:ext cx="547967" cy="323683"/>
          </a:xfrm>
          <a:prstGeom prst="rect">
            <a:avLst/>
          </a:prstGeom>
        </p:spPr>
      </p:pic>
      <p:pic>
        <p:nvPicPr>
          <p:cNvPr id="16" name="Picture 15"/>
          <p:cNvPicPr>
            <a:picLocks noChangeAspect="1"/>
          </p:cNvPicPr>
          <p:nvPr/>
        </p:nvPicPr>
        <p:blipFill>
          <a:blip r:embed="rId12"/>
          <a:stretch>
            <a:fillRect/>
          </a:stretch>
        </p:blipFill>
        <p:spPr>
          <a:xfrm>
            <a:off x="1264090" y="5540043"/>
            <a:ext cx="455350" cy="499287"/>
          </a:xfrm>
          <a:prstGeom prst="rect">
            <a:avLst/>
          </a:prstGeom>
        </p:spPr>
      </p:pic>
      <p:pic>
        <p:nvPicPr>
          <p:cNvPr id="17" name="Picture 16"/>
          <p:cNvPicPr>
            <a:picLocks noChangeAspect="1"/>
          </p:cNvPicPr>
          <p:nvPr/>
        </p:nvPicPr>
        <p:blipFill>
          <a:blip r:embed="rId13"/>
          <a:stretch>
            <a:fillRect/>
          </a:stretch>
        </p:blipFill>
        <p:spPr>
          <a:xfrm>
            <a:off x="8412758" y="5789687"/>
            <a:ext cx="548084" cy="326241"/>
          </a:xfrm>
          <a:prstGeom prst="rect">
            <a:avLst/>
          </a:prstGeom>
        </p:spPr>
      </p:pic>
    </p:spTree>
    <p:extLst>
      <p:ext uri="{BB962C8B-B14F-4D97-AF65-F5344CB8AC3E}">
        <p14:creationId xmlns:p14="http://schemas.microsoft.com/office/powerpoint/2010/main" val="22046070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4"/>
          <p:cNvSpPr txBox="1">
            <a:spLocks noChangeArrowheads="1"/>
          </p:cNvSpPr>
          <p:nvPr/>
        </p:nvSpPr>
        <p:spPr bwMode="auto">
          <a:xfrm>
            <a:off x="685800" y="2136775"/>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a:solidFill>
                  <a:srgbClr val="003399"/>
                </a:solidFill>
                <a:latin typeface="Arial Unicode MS" charset="0"/>
              </a:rPr>
              <a:t>. </a:t>
            </a:r>
            <a:endParaRPr lang="en-US" sz="1800">
              <a:solidFill>
                <a:srgbClr val="003399"/>
              </a:solidFill>
              <a:latin typeface="Arial Unicode MS" charset="0"/>
            </a:endParaRPr>
          </a:p>
          <a:p>
            <a:pPr eaLnBrk="1" hangingPunct="1">
              <a:spcBef>
                <a:spcPct val="50000"/>
              </a:spcBef>
            </a:pPr>
            <a:endParaRPr lang="en-US" sz="1000" b="1">
              <a:solidFill>
                <a:srgbClr val="009900"/>
              </a:solidFill>
              <a:latin typeface="Arial Unicode MS" charset="0"/>
            </a:endParaRPr>
          </a:p>
        </p:txBody>
      </p:sp>
      <p:sp>
        <p:nvSpPr>
          <p:cNvPr id="34818" name="Rectangle 2"/>
          <p:cNvSpPr>
            <a:spLocks noGrp="1" noChangeArrowheads="1"/>
          </p:cNvSpPr>
          <p:nvPr>
            <p:ph type="title" idx="4294967295"/>
          </p:nvPr>
        </p:nvSpPr>
        <p:spPr>
          <a:xfrm>
            <a:off x="838200" y="762000"/>
            <a:ext cx="7772400" cy="838200"/>
          </a:xfrm>
        </p:spPr>
        <p:txBody>
          <a:bodyPr anchor="b"/>
          <a:lstStyle/>
          <a:p>
            <a:pPr eaLnBrk="1" hangingPunct="1">
              <a:defRPr/>
            </a:pPr>
            <a:r>
              <a:rPr lang="en-US">
                <a:solidFill>
                  <a:schemeClr val="tx1"/>
                </a:solidFill>
                <a:latin typeface="Showcard Gothic" charset="0"/>
                <a:ea typeface="ＭＳ Ｐゴシック" charset="0"/>
                <a:cs typeface="ＭＳ Ｐゴシック" charset="0"/>
              </a:rPr>
              <a:t>Macroinvertebrates</a:t>
            </a:r>
            <a:r>
              <a:rPr lang="en-US">
                <a:solidFill>
                  <a:srgbClr val="009900"/>
                </a:solidFill>
                <a:latin typeface="Tahoma" charset="0"/>
                <a:ea typeface="ＭＳ Ｐゴシック" charset="0"/>
                <a:cs typeface="ＭＳ Ｐゴシック" charset="0"/>
              </a:rPr>
              <a:t> </a:t>
            </a:r>
            <a:r>
              <a:rPr lang="en-US" sz="3600">
                <a:solidFill>
                  <a:srgbClr val="009900"/>
                </a:solidFill>
                <a:latin typeface="Tahoma" charset="0"/>
                <a:ea typeface="ＭＳ Ｐゴシック" charset="0"/>
                <a:cs typeface="ＭＳ Ｐゴシック" charset="0"/>
              </a:rPr>
              <a:t>     </a:t>
            </a:r>
          </a:p>
        </p:txBody>
      </p:sp>
      <p:pic>
        <p:nvPicPr>
          <p:cNvPr id="4403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286000"/>
            <a:ext cx="4495800" cy="280987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4036" name="Text Box 7"/>
          <p:cNvSpPr txBox="1">
            <a:spLocks noChangeArrowheads="1"/>
          </p:cNvSpPr>
          <p:nvPr/>
        </p:nvSpPr>
        <p:spPr bwMode="auto">
          <a:xfrm>
            <a:off x="1752600" y="5562600"/>
            <a:ext cx="640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r>
              <a:rPr lang="en-US" sz="2000"/>
              <a:t>SOME ARE SMALLER THAN THIS</a:t>
            </a:r>
            <a:r>
              <a:rPr lang="en-US" sz="1800"/>
              <a:t> </a:t>
            </a:r>
            <a:r>
              <a:rPr lang="en-US" sz="2000"/>
              <a:t>DOT</a:t>
            </a:r>
            <a:r>
              <a:rPr lang="en-US" sz="1800"/>
              <a:t>                  </a:t>
            </a:r>
            <a:r>
              <a:rPr lang="en-US" b="1"/>
              <a:t>.</a:t>
            </a:r>
          </a:p>
        </p:txBody>
      </p:sp>
      <p:sp>
        <p:nvSpPr>
          <p:cNvPr id="44037" name="Line 8"/>
          <p:cNvSpPr>
            <a:spLocks noChangeShapeType="1"/>
          </p:cNvSpPr>
          <p:nvPr/>
        </p:nvSpPr>
        <p:spPr bwMode="auto">
          <a:xfrm>
            <a:off x="6172200" y="5791200"/>
            <a:ext cx="1066800" cy="762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6271325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8" descr="[image of nym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838200"/>
            <a:ext cx="1752600" cy="175260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6082" name="Text Box 12"/>
          <p:cNvSpPr txBox="1">
            <a:spLocks noChangeArrowheads="1"/>
          </p:cNvSpPr>
          <p:nvPr/>
        </p:nvSpPr>
        <p:spPr bwMode="auto">
          <a:xfrm>
            <a:off x="1066800" y="152400"/>
            <a:ext cx="2133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r>
              <a:rPr lang="en-US" sz="3200" b="1"/>
              <a:t>LARVAE</a:t>
            </a:r>
          </a:p>
        </p:txBody>
      </p:sp>
      <p:sp>
        <p:nvSpPr>
          <p:cNvPr id="46083" name="Text Box 13"/>
          <p:cNvSpPr txBox="1">
            <a:spLocks noChangeArrowheads="1"/>
          </p:cNvSpPr>
          <p:nvPr/>
        </p:nvSpPr>
        <p:spPr bwMode="auto">
          <a:xfrm>
            <a:off x="6019800" y="152400"/>
            <a:ext cx="15525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r>
              <a:rPr lang="en-US" sz="3200" b="1"/>
              <a:t>ADULT</a:t>
            </a:r>
          </a:p>
        </p:txBody>
      </p:sp>
      <p:pic>
        <p:nvPicPr>
          <p:cNvPr id="46084" name="Picture 7" descr="[image of nymp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2819400"/>
            <a:ext cx="2133600" cy="164147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6085" name="Picture 9" descr="Dragonfly nymph - family Gomphidae (photo by Wayne Dav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4724400"/>
            <a:ext cx="2438400" cy="16589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6086" name="Picture 12" descr="enlarged vie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5000" y="762000"/>
            <a:ext cx="2476500" cy="165100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6087" name="Picture 9" descr="Adult Mayfly (Texas A&amp;M Entomology)">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8400" y="2895600"/>
            <a:ext cx="2514600" cy="13668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6088" name="Picture 11" descr="Dragonfly Adult (photo by Wayne Davi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81600" y="4572000"/>
            <a:ext cx="2362200" cy="20129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6089" name="Line 19"/>
          <p:cNvSpPr>
            <a:spLocks noChangeShapeType="1"/>
          </p:cNvSpPr>
          <p:nvPr/>
        </p:nvSpPr>
        <p:spPr bwMode="auto">
          <a:xfrm>
            <a:off x="2362200" y="1752600"/>
            <a:ext cx="31242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6090" name="Line 20"/>
          <p:cNvSpPr>
            <a:spLocks noChangeShapeType="1"/>
          </p:cNvSpPr>
          <p:nvPr/>
        </p:nvSpPr>
        <p:spPr bwMode="auto">
          <a:xfrm>
            <a:off x="4267200" y="3581400"/>
            <a:ext cx="18288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6091" name="Line 21"/>
          <p:cNvSpPr>
            <a:spLocks noChangeShapeType="1"/>
          </p:cNvSpPr>
          <p:nvPr/>
        </p:nvSpPr>
        <p:spPr bwMode="auto">
          <a:xfrm>
            <a:off x="2895600" y="5562600"/>
            <a:ext cx="21336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6092" name="Text Box 23"/>
          <p:cNvSpPr txBox="1">
            <a:spLocks noChangeArrowheads="1"/>
          </p:cNvSpPr>
          <p:nvPr/>
        </p:nvSpPr>
        <p:spPr bwMode="auto">
          <a:xfrm>
            <a:off x="7239000" y="2362200"/>
            <a:ext cx="1158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r>
              <a:rPr lang="en-US" sz="1800"/>
              <a:t>Stoneflies</a:t>
            </a:r>
          </a:p>
        </p:txBody>
      </p:sp>
      <p:sp>
        <p:nvSpPr>
          <p:cNvPr id="46093" name="Text Box 24"/>
          <p:cNvSpPr txBox="1">
            <a:spLocks noChangeArrowheads="1"/>
          </p:cNvSpPr>
          <p:nvPr/>
        </p:nvSpPr>
        <p:spPr bwMode="auto">
          <a:xfrm>
            <a:off x="7924800" y="4267200"/>
            <a:ext cx="995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r>
              <a:rPr lang="en-US" sz="1800"/>
              <a:t>Mayflies</a:t>
            </a:r>
          </a:p>
        </p:txBody>
      </p:sp>
      <p:sp>
        <p:nvSpPr>
          <p:cNvPr id="46094" name="Text Box 25"/>
          <p:cNvSpPr txBox="1">
            <a:spLocks noChangeArrowheads="1"/>
          </p:cNvSpPr>
          <p:nvPr/>
        </p:nvSpPr>
        <p:spPr bwMode="auto">
          <a:xfrm>
            <a:off x="7543800" y="6248400"/>
            <a:ext cx="1320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r>
              <a:rPr lang="en-US" sz="1800"/>
              <a:t>Dragonflies</a:t>
            </a:r>
          </a:p>
        </p:txBody>
      </p:sp>
      <p:sp>
        <p:nvSpPr>
          <p:cNvPr id="46095" name="TextBox 17"/>
          <p:cNvSpPr txBox="1">
            <a:spLocks noChangeArrowheads="1"/>
          </p:cNvSpPr>
          <p:nvPr/>
        </p:nvSpPr>
        <p:spPr bwMode="auto">
          <a:xfrm>
            <a:off x="3276600" y="1411288"/>
            <a:ext cx="1778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charset="0"/>
                <a:ea typeface="ＭＳ Ｐゴシック" charset="0"/>
                <a:cs typeface="ＭＳ Ｐゴシック" charset="0"/>
              </a:defRPr>
            </a:lvl1pPr>
            <a:lvl2pPr marL="742950" indent="-285750">
              <a:defRPr sz="2400">
                <a:solidFill>
                  <a:schemeClr val="tx1"/>
                </a:solidFill>
                <a:latin typeface="Tahoma" charset="0"/>
                <a:ea typeface="ＭＳ Ｐゴシック" charset="0"/>
              </a:defRPr>
            </a:lvl2pPr>
            <a:lvl3pPr marL="1143000" indent="-228600">
              <a:defRPr sz="2400">
                <a:solidFill>
                  <a:schemeClr val="tx1"/>
                </a:solidFill>
                <a:latin typeface="Tahoma" charset="0"/>
                <a:ea typeface="ＭＳ Ｐゴシック" charset="0"/>
              </a:defRPr>
            </a:lvl3pPr>
            <a:lvl4pPr marL="1600200" indent="-228600">
              <a:defRPr sz="2400">
                <a:solidFill>
                  <a:schemeClr val="tx1"/>
                </a:solidFill>
                <a:latin typeface="Tahoma" charset="0"/>
                <a:ea typeface="ＭＳ Ｐゴシック" charset="0"/>
              </a:defRPr>
            </a:lvl4pPr>
            <a:lvl5pPr marL="2057400" indent="-22860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r>
              <a:rPr lang="en-US" sz="1800"/>
              <a:t>This is called….</a:t>
            </a:r>
          </a:p>
          <a:p>
            <a:r>
              <a:rPr lang="en-US" sz="1800"/>
              <a:t>metamorphosis</a:t>
            </a:r>
          </a:p>
        </p:txBody>
      </p:sp>
    </p:spTree>
    <p:extLst>
      <p:ext uri="{BB962C8B-B14F-4D97-AF65-F5344CB8AC3E}">
        <p14:creationId xmlns:p14="http://schemas.microsoft.com/office/powerpoint/2010/main" val="294893887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75" y="687504"/>
            <a:ext cx="6071355" cy="1143000"/>
          </a:xfrm>
        </p:spPr>
        <p:txBody>
          <a:bodyPr>
            <a:noAutofit/>
          </a:bodyPr>
          <a:lstStyle/>
          <a:p>
            <a:r>
              <a:rPr lang="en-US" b="1" dirty="0" smtClean="0">
                <a:solidFill>
                  <a:srgbClr val="FFFFFF"/>
                </a:solidFill>
              </a:rPr>
              <a:t>Magnificent</a:t>
            </a:r>
            <a:r>
              <a:rPr lang="en-US" b="1" dirty="0" smtClean="0"/>
              <a:t> </a:t>
            </a:r>
            <a:r>
              <a:rPr lang="en-US" b="1" dirty="0" err="1" smtClean="0"/>
              <a:t>macroinvertebrates</a:t>
            </a:r>
            <a:r>
              <a:rPr lang="en-US" b="1" dirty="0"/>
              <a:t>!</a:t>
            </a:r>
          </a:p>
        </p:txBody>
      </p:sp>
      <p:sp>
        <p:nvSpPr>
          <p:cNvPr id="3" name="Content Placeholder 2"/>
          <p:cNvSpPr>
            <a:spLocks noGrp="1"/>
          </p:cNvSpPr>
          <p:nvPr>
            <p:ph idx="1"/>
          </p:nvPr>
        </p:nvSpPr>
        <p:spPr>
          <a:xfrm>
            <a:off x="149879" y="1991263"/>
            <a:ext cx="8900285" cy="4888155"/>
          </a:xfrm>
        </p:spPr>
        <p:txBody>
          <a:bodyPr>
            <a:normAutofit/>
          </a:bodyPr>
          <a:lstStyle/>
          <a:p>
            <a:pPr marL="0" indent="0">
              <a:buNone/>
            </a:pPr>
            <a:endParaRPr lang="en-US" sz="2200" dirty="0" smtClean="0"/>
          </a:p>
          <a:p>
            <a:pPr marL="0" indent="0">
              <a:buNone/>
            </a:pPr>
            <a:r>
              <a:rPr lang="en-US" sz="2200" dirty="0" smtClean="0">
                <a:solidFill>
                  <a:srgbClr val="000000"/>
                </a:solidFill>
              </a:rPr>
              <a:t>Macroinvertebrates are an important part of a healthy aquatic ecosystem</a:t>
            </a:r>
            <a:r>
              <a:rPr lang="en-US" sz="2200" dirty="0">
                <a:solidFill>
                  <a:srgbClr val="000000"/>
                </a:solidFill>
              </a:rPr>
              <a:t>! </a:t>
            </a:r>
            <a:r>
              <a:rPr lang="en-US" sz="2200" dirty="0" smtClean="0">
                <a:solidFill>
                  <a:srgbClr val="000000"/>
                </a:solidFill>
              </a:rPr>
              <a:t>Macroinvertebrates:</a:t>
            </a:r>
          </a:p>
          <a:p>
            <a:pPr marL="0" indent="0">
              <a:buNone/>
            </a:pPr>
            <a:endParaRPr lang="en-US" sz="1200" dirty="0" smtClean="0">
              <a:solidFill>
                <a:srgbClr val="000000"/>
              </a:solidFill>
            </a:endParaRPr>
          </a:p>
          <a:p>
            <a:pPr lvl="1">
              <a:buFont typeface="Wingdings" charset="2"/>
              <a:buChar char="ü"/>
            </a:pPr>
            <a:r>
              <a:rPr lang="en-US" sz="2000" dirty="0"/>
              <a:t>A</a:t>
            </a:r>
            <a:r>
              <a:rPr lang="en-US" sz="2000" dirty="0" smtClean="0"/>
              <a:t>re </a:t>
            </a:r>
            <a:r>
              <a:rPr lang="en-US" sz="2000" dirty="0"/>
              <a:t>the food source of many of the fish and birds in aquatic </a:t>
            </a:r>
            <a:r>
              <a:rPr lang="en-US" sz="2000" dirty="0" smtClean="0"/>
              <a:t>ecosystems.</a:t>
            </a:r>
          </a:p>
          <a:p>
            <a:pPr lvl="1">
              <a:buFont typeface="Wingdings" charset="2"/>
              <a:buChar char="ü"/>
            </a:pPr>
            <a:r>
              <a:rPr lang="en-US" sz="2000" dirty="0" smtClean="0"/>
              <a:t>Tell us a lot about how clean the water is: some </a:t>
            </a:r>
            <a:r>
              <a:rPr lang="en-US" sz="2000" dirty="0"/>
              <a:t>are very sensitive to </a:t>
            </a:r>
            <a:r>
              <a:rPr lang="en-US" sz="2000" dirty="0" smtClean="0"/>
              <a:t>pollution while others can tolerate it.</a:t>
            </a:r>
          </a:p>
          <a:p>
            <a:endParaRPr lang="en-US" sz="2400" dirty="0"/>
          </a:p>
          <a:p>
            <a:endParaRPr lang="en-US" sz="2400" dirty="0" smtClean="0"/>
          </a:p>
          <a:p>
            <a:endParaRPr lang="en-US" sz="2400" dirty="0"/>
          </a:p>
          <a:p>
            <a:endParaRPr lang="en-US" sz="2400" dirty="0" smtClean="0"/>
          </a:p>
          <a:p>
            <a:endParaRPr lang="en-US" sz="2400" dirty="0" smtClean="0"/>
          </a:p>
          <a:p>
            <a:endParaRPr lang="en-US" dirty="0"/>
          </a:p>
        </p:txBody>
      </p:sp>
      <p:pic>
        <p:nvPicPr>
          <p:cNvPr id="4" name="Picture 3"/>
          <p:cNvPicPr/>
          <p:nvPr/>
        </p:nvPicPr>
        <p:blipFill rotWithShape="1">
          <a:blip r:embed="rId2">
            <a:extLst>
              <a:ext uri="{28A0092B-C50C-407E-A947-70E740481C1C}">
                <a14:useLocalDpi xmlns:a14="http://schemas.microsoft.com/office/drawing/2010/main" val="0"/>
              </a:ext>
            </a:extLst>
          </a:blip>
          <a:srcRect l="3950" t="11144" r="3627" b="6396"/>
          <a:stretch/>
        </p:blipFill>
        <p:spPr bwMode="auto">
          <a:xfrm>
            <a:off x="2157158" y="4775672"/>
            <a:ext cx="4888397" cy="18692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traits2_large.jpg"/>
          <p:cNvPicPr>
            <a:picLocks noChangeAspect="1"/>
          </p:cNvPicPr>
          <p:nvPr/>
        </p:nvPicPr>
        <p:blipFill rotWithShape="1">
          <a:blip r:embed="rId3">
            <a:extLst>
              <a:ext uri="{28A0092B-C50C-407E-A947-70E740481C1C}">
                <a14:useLocalDpi xmlns:a14="http://schemas.microsoft.com/office/drawing/2010/main" val="0"/>
              </a:ext>
            </a:extLst>
          </a:blip>
          <a:srcRect l="7194" t="3601" r="7669" b="29584"/>
          <a:stretch/>
        </p:blipFill>
        <p:spPr>
          <a:xfrm>
            <a:off x="6193130" y="157552"/>
            <a:ext cx="2575364" cy="2071637"/>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553822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solidFill>
                  <a:schemeClr val="bg1"/>
                </a:solidFill>
              </a:rPr>
              <a:t>Adaptations</a:t>
            </a:r>
            <a:endParaRPr lang="en-US" sz="5400" b="1" dirty="0">
              <a:solidFill>
                <a:schemeClr val="bg1"/>
              </a:solidFill>
            </a:endParaRPr>
          </a:p>
        </p:txBody>
      </p:sp>
      <p:sp>
        <p:nvSpPr>
          <p:cNvPr id="3" name="Content Placeholder 2"/>
          <p:cNvSpPr>
            <a:spLocks noGrp="1"/>
          </p:cNvSpPr>
          <p:nvPr>
            <p:ph idx="1"/>
          </p:nvPr>
        </p:nvSpPr>
        <p:spPr>
          <a:xfrm>
            <a:off x="283236" y="1600200"/>
            <a:ext cx="8686800" cy="4525963"/>
          </a:xfrm>
        </p:spPr>
        <p:txBody>
          <a:bodyPr>
            <a:normAutofit/>
          </a:bodyPr>
          <a:lstStyle/>
          <a:p>
            <a:pPr marL="0" indent="0">
              <a:buNone/>
            </a:pPr>
            <a:r>
              <a:rPr lang="en-US" dirty="0" smtClean="0">
                <a:solidFill>
                  <a:srgbClr val="000000"/>
                </a:solidFill>
              </a:rPr>
              <a:t>Like most organisms, aquatic macroinvertebrates are very well adapted to their environments!</a:t>
            </a:r>
          </a:p>
          <a:p>
            <a:r>
              <a:rPr lang="en-US" dirty="0" smtClean="0"/>
              <a:t>What adaptations might </a:t>
            </a:r>
            <a:r>
              <a:rPr lang="en-US" dirty="0" err="1" smtClean="0"/>
              <a:t>macroinvertebrates</a:t>
            </a:r>
            <a:r>
              <a:rPr lang="en-US" dirty="0" smtClean="0"/>
              <a:t> have to live and survive in their environment?</a:t>
            </a:r>
          </a:p>
          <a:p>
            <a:pPr lvl="2">
              <a:buFont typeface="Wingdings" charset="2"/>
              <a:buChar char="ü"/>
            </a:pPr>
            <a:r>
              <a:rPr lang="en-US" dirty="0" smtClean="0"/>
              <a:t>Gills</a:t>
            </a:r>
          </a:p>
          <a:p>
            <a:pPr lvl="2">
              <a:buFont typeface="Wingdings" charset="2"/>
              <a:buChar char="ü"/>
            </a:pPr>
            <a:r>
              <a:rPr lang="en-US" dirty="0" smtClean="0"/>
              <a:t>Hooks/claws</a:t>
            </a:r>
          </a:p>
          <a:p>
            <a:pPr lvl="2">
              <a:buFont typeface="Wingdings" charset="2"/>
              <a:buChar char="ü"/>
            </a:pPr>
            <a:r>
              <a:rPr lang="en-US" dirty="0" smtClean="0"/>
              <a:t>Special teeth</a:t>
            </a:r>
          </a:p>
          <a:p>
            <a:pPr lvl="2">
              <a:buFont typeface="Wingdings" charset="2"/>
              <a:buChar char="ü"/>
            </a:pPr>
            <a:r>
              <a:rPr lang="en-US" dirty="0" smtClean="0"/>
              <a:t>Appendages for swimming</a:t>
            </a:r>
            <a:endParaRPr lang="en-US" dirty="0"/>
          </a:p>
        </p:txBody>
      </p:sp>
    </p:spTree>
    <p:extLst>
      <p:ext uri="{BB962C8B-B14F-4D97-AF65-F5344CB8AC3E}">
        <p14:creationId xmlns:p14="http://schemas.microsoft.com/office/powerpoint/2010/main" val="18921329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283" y="0"/>
            <a:ext cx="8229600" cy="1143000"/>
          </a:xfrm>
        </p:spPr>
        <p:txBody>
          <a:bodyPr/>
          <a:lstStyle/>
          <a:p>
            <a:r>
              <a:rPr lang="en-US" b="1" dirty="0" smtClean="0"/>
              <a:t>Water Penny</a:t>
            </a:r>
            <a:endParaRPr lang="en-US" b="1" dirty="0"/>
          </a:p>
        </p:txBody>
      </p:sp>
      <p:pic>
        <p:nvPicPr>
          <p:cNvPr id="3" name="Picture 2"/>
          <p:cNvPicPr>
            <a:picLocks noChangeAspect="1"/>
          </p:cNvPicPr>
          <p:nvPr/>
        </p:nvPicPr>
        <p:blipFill>
          <a:blip r:embed="rId3"/>
          <a:stretch>
            <a:fillRect/>
          </a:stretch>
        </p:blipFill>
        <p:spPr>
          <a:xfrm>
            <a:off x="1864223" y="1153193"/>
            <a:ext cx="5546657" cy="4108155"/>
          </a:xfrm>
          <a:prstGeom prst="rect">
            <a:avLst/>
          </a:prstGeom>
        </p:spPr>
      </p:pic>
      <p:sp>
        <p:nvSpPr>
          <p:cNvPr id="5" name="Content Placeholder 4"/>
          <p:cNvSpPr>
            <a:spLocks noGrp="1"/>
          </p:cNvSpPr>
          <p:nvPr>
            <p:ph idx="1"/>
          </p:nvPr>
        </p:nvSpPr>
        <p:spPr>
          <a:xfrm>
            <a:off x="0" y="5417903"/>
            <a:ext cx="9144000" cy="1698322"/>
          </a:xfrm>
        </p:spPr>
        <p:txBody>
          <a:bodyPr>
            <a:normAutofit/>
          </a:bodyPr>
          <a:lstStyle/>
          <a:p>
            <a:r>
              <a:rPr lang="en-US" sz="2800" dirty="0"/>
              <a:t>F</a:t>
            </a:r>
            <a:r>
              <a:rPr lang="en-US" sz="2800" dirty="0" smtClean="0"/>
              <a:t>lattened bodies &amp; strong appendages that stick to rocks.</a:t>
            </a:r>
          </a:p>
          <a:p>
            <a:r>
              <a:rPr lang="en-US" sz="2800" dirty="0" smtClean="0"/>
              <a:t>Can inhabit fast moving waters (riffles).</a:t>
            </a:r>
            <a:endParaRPr lang="en-US" sz="2800" dirty="0"/>
          </a:p>
        </p:txBody>
      </p:sp>
    </p:spTree>
    <p:extLst>
      <p:ext uri="{BB962C8B-B14F-4D97-AF65-F5344CB8AC3E}">
        <p14:creationId xmlns:p14="http://schemas.microsoft.com/office/powerpoint/2010/main" val="401301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568</TotalTime>
  <Words>605</Words>
  <Application>Microsoft Macintosh PowerPoint</Application>
  <PresentationFormat>On-screen Show (4:3)</PresentationFormat>
  <Paragraphs>58</Paragraphs>
  <Slides>14</Slides>
  <Notes>6</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  Magnificent Macroinvertebrates  </vt:lpstr>
      <vt:lpstr>PowerPoint Presentation</vt:lpstr>
      <vt:lpstr>Many different kinds of macroinvertebrates can be found living in a stream</vt:lpstr>
      <vt:lpstr>Aquatic Macroinvertebrate</vt:lpstr>
      <vt:lpstr>Macroinvertebrates      </vt:lpstr>
      <vt:lpstr>PowerPoint Presentation</vt:lpstr>
      <vt:lpstr>Magnificent macroinvertebrates!</vt:lpstr>
      <vt:lpstr>Adaptations</vt:lpstr>
      <vt:lpstr>Water Penny</vt:lpstr>
      <vt:lpstr>Caddisfly Larvae</vt:lpstr>
      <vt:lpstr>Backswimmers</vt:lpstr>
      <vt:lpstr>Freshwater Snails</vt:lpstr>
      <vt:lpstr>Mayfly Larvae</vt:lpstr>
      <vt:lpstr>Cranefly Larvae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Macroinvertebrates</dc:title>
  <dc:creator>MacUser</dc:creator>
  <cp:lastModifiedBy>Renee O'Neill</cp:lastModifiedBy>
  <cp:revision>51</cp:revision>
  <dcterms:created xsi:type="dcterms:W3CDTF">2014-10-08T19:19:45Z</dcterms:created>
  <dcterms:modified xsi:type="dcterms:W3CDTF">2015-01-29T21:31:39Z</dcterms:modified>
</cp:coreProperties>
</file>