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5" r:id="rId3"/>
    <p:sldId id="277" r:id="rId4"/>
    <p:sldId id="260" r:id="rId5"/>
    <p:sldId id="261" r:id="rId6"/>
    <p:sldId id="271" r:id="rId7"/>
    <p:sldId id="272" r:id="rId8"/>
    <p:sldId id="273" r:id="rId9"/>
    <p:sldId id="274" r:id="rId10"/>
    <p:sldId id="276"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91" d="100"/>
          <a:sy n="91" d="100"/>
        </p:scale>
        <p:origin x="-120" y="-7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ADFB7B-A667-C142-8FB0-5ED627B621CD}" type="datetimeFigureOut">
              <a:rPr lang="en-US" smtClean="0"/>
              <a:pPr/>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DFB7B-A667-C142-8FB0-5ED627B621CD}" type="datetimeFigureOut">
              <a:rPr lang="en-US" smtClean="0"/>
              <a:pPr/>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DFB7B-A667-C142-8FB0-5ED627B621CD}" type="datetimeFigureOut">
              <a:rPr lang="en-US" smtClean="0"/>
              <a:pPr/>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DFB7B-A667-C142-8FB0-5ED627B621CD}" type="datetimeFigureOut">
              <a:rPr lang="en-US" smtClean="0"/>
              <a:pPr/>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ADFB7B-A667-C142-8FB0-5ED627B621CD}" type="datetimeFigureOut">
              <a:rPr lang="en-US" smtClean="0"/>
              <a:pPr/>
              <a:t>3/7/16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ADFB7B-A667-C142-8FB0-5ED627B621CD}" type="datetimeFigureOut">
              <a:rPr lang="en-US" smtClean="0"/>
              <a:pPr/>
              <a:t>3/7/16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ADFB7B-A667-C142-8FB0-5ED627B621CD}" type="datetimeFigureOut">
              <a:rPr lang="en-US" smtClean="0"/>
              <a:pPr/>
              <a:t>3/7/16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ADFB7B-A667-C142-8FB0-5ED627B621CD}" type="datetimeFigureOut">
              <a:rPr lang="en-US" smtClean="0"/>
              <a:pPr/>
              <a:t>3/7/16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ADFB7B-A667-C142-8FB0-5ED627B621CD}" type="datetimeFigureOut">
              <a:rPr lang="en-US" smtClean="0"/>
              <a:pPr/>
              <a:t>3/7/16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ADFB7B-A667-C142-8FB0-5ED627B621CD}" type="datetimeFigureOut">
              <a:rPr lang="en-US" smtClean="0"/>
              <a:pPr/>
              <a:t>3/7/16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ADFB7B-A667-C142-8FB0-5ED627B621CD}" type="datetimeFigureOut">
              <a:rPr lang="en-US" smtClean="0"/>
              <a:pPr/>
              <a:t>3/7/16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0E1B48-AED9-194C-9695-38C12BA94D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ADFB7B-A667-C142-8FB0-5ED627B621CD}" type="datetimeFigureOut">
              <a:rPr lang="en-US" smtClean="0"/>
              <a:pPr/>
              <a:t>3/7/16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0E1B48-AED9-194C-9695-38C12BA94D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lstStyle/>
          <a:p>
            <a:r>
              <a:rPr lang="en-US" b="1" dirty="0" smtClean="0"/>
              <a:t>Welcome To The 2016 SMILE Middle School Challenge</a:t>
            </a:r>
            <a:endParaRPr lang="en-US" b="1" dirty="0"/>
          </a:p>
        </p:txBody>
      </p:sp>
      <p:pic>
        <p:nvPicPr>
          <p:cNvPr id="4" name="Picture 3"/>
          <p:cNvPicPr>
            <a:picLocks noChangeAspect="1"/>
          </p:cNvPicPr>
          <p:nvPr/>
        </p:nvPicPr>
        <p:blipFill>
          <a:blip r:embed="rId2"/>
          <a:stretch>
            <a:fillRect/>
          </a:stretch>
        </p:blipFill>
        <p:spPr>
          <a:xfrm>
            <a:off x="971076" y="1698625"/>
            <a:ext cx="7201848" cy="480357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ward_big.jpg"/>
          <p:cNvPicPr>
            <a:picLocks noGrp="1" noChangeAspect="1"/>
          </p:cNvPicPr>
          <p:nvPr>
            <p:ph idx="1"/>
          </p:nvPr>
        </p:nvPicPr>
        <p:blipFill>
          <a:blip r:embed="rId2"/>
          <a:stretch>
            <a:fillRect/>
          </a:stretch>
        </p:blipFill>
        <p:spPr>
          <a:xfrm>
            <a:off x="2286000" y="533400"/>
            <a:ext cx="3886200" cy="5992930"/>
          </a:xfrm>
        </p:spPr>
      </p:pic>
      <p:sp>
        <p:nvSpPr>
          <p:cNvPr id="5" name="TextBox 4"/>
          <p:cNvSpPr txBox="1"/>
          <p:nvPr/>
        </p:nvSpPr>
        <p:spPr>
          <a:xfrm>
            <a:off x="3325322" y="1515070"/>
            <a:ext cx="1932478" cy="923330"/>
          </a:xfrm>
          <a:prstGeom prst="rect">
            <a:avLst/>
          </a:prstGeom>
          <a:noFill/>
        </p:spPr>
        <p:txBody>
          <a:bodyPr wrap="none" rtlCol="0">
            <a:spAutoFit/>
          </a:bodyPr>
          <a:lstStyle/>
          <a:p>
            <a:r>
              <a:rPr lang="en-US" sz="5400" b="1" dirty="0" smtClean="0"/>
              <a:t>SMILE</a:t>
            </a:r>
          </a:p>
        </p:txBody>
      </p:sp>
      <p:sp>
        <p:nvSpPr>
          <p:cNvPr id="6" name="TextBox 5"/>
          <p:cNvSpPr txBox="1"/>
          <p:nvPr/>
        </p:nvSpPr>
        <p:spPr>
          <a:xfrm>
            <a:off x="3276600" y="2287250"/>
            <a:ext cx="1941081" cy="1446550"/>
          </a:xfrm>
          <a:prstGeom prst="rect">
            <a:avLst/>
          </a:prstGeom>
          <a:noFill/>
        </p:spPr>
        <p:txBody>
          <a:bodyPr wrap="none" rtlCol="0">
            <a:spAutoFit/>
          </a:bodyPr>
          <a:lstStyle/>
          <a:p>
            <a:pPr algn="ctr"/>
            <a:r>
              <a:rPr lang="en-US" sz="4400" b="1" dirty="0" smtClean="0"/>
              <a:t>5 Year</a:t>
            </a:r>
          </a:p>
          <a:p>
            <a:pPr algn="ctr"/>
            <a:r>
              <a:rPr lang="en-US" sz="4400" b="1" dirty="0" smtClean="0"/>
              <a:t>Awards</a:t>
            </a:r>
            <a:endParaRPr lang="en-US"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Your Challenge is to…</a:t>
            </a:r>
            <a:endParaRPr lang="en-US" b="1"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a:t>Using the engineering design process, build and refine an earthquake-resistant structure.</a:t>
            </a:r>
          </a:p>
          <a:p>
            <a:pPr marL="514350" lvl="0" indent="-514350">
              <a:buFont typeface="+mj-lt"/>
              <a:buAutoNum type="arabicPeriod"/>
            </a:pPr>
            <a:r>
              <a:rPr lang="en-US" dirty="0"/>
              <a:t>Each structure must meet specific design criteria (see table below).</a:t>
            </a:r>
          </a:p>
          <a:p>
            <a:pPr marL="514350" lvl="0" indent="-514350">
              <a:buFont typeface="+mj-lt"/>
              <a:buAutoNum type="arabicPeriod"/>
            </a:pPr>
            <a:r>
              <a:rPr lang="en-US" dirty="0"/>
              <a:t>To build the structures your team may use the materials you purchase from the store with the provided budget.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Specific Design Criteria for </a:t>
            </a:r>
            <a:r>
              <a:rPr lang="en-US" b="1" dirty="0" smtClean="0"/>
              <a:t>Structures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946445376"/>
              </p:ext>
            </p:extLst>
          </p:nvPr>
        </p:nvGraphicFramePr>
        <p:xfrm>
          <a:off x="1524000" y="1828800"/>
          <a:ext cx="6328728" cy="4267200"/>
        </p:xfrm>
        <a:graphic>
          <a:graphicData uri="http://schemas.openxmlformats.org/drawingml/2006/table">
            <a:tbl>
              <a:tblPr firstRow="1" bandRow="1">
                <a:tableStyleId>{5C22544A-7EE6-4342-B048-85BDC9FD1C3A}</a:tableStyleId>
              </a:tblPr>
              <a:tblGrid>
                <a:gridCol w="3053640"/>
                <a:gridCol w="3275088"/>
              </a:tblGrid>
              <a:tr h="370840">
                <a:tc>
                  <a:txBody>
                    <a:bodyPr/>
                    <a:lstStyle/>
                    <a:p>
                      <a:pPr algn="ctr"/>
                      <a:r>
                        <a:rPr lang="en-US" sz="3200" dirty="0" smtClean="0"/>
                        <a:t>Requirement</a:t>
                      </a:r>
                      <a:endParaRPr lang="en-US" sz="3200" dirty="0"/>
                    </a:p>
                  </a:txBody>
                  <a:tcPr/>
                </a:tc>
                <a:tc>
                  <a:txBody>
                    <a:bodyPr/>
                    <a:lstStyle/>
                    <a:p>
                      <a:pPr algn="ctr"/>
                      <a:r>
                        <a:rPr lang="en-US" sz="3200" dirty="0" smtClean="0"/>
                        <a:t>Specification</a:t>
                      </a:r>
                      <a:endParaRPr lang="en-US" sz="3200" dirty="0"/>
                    </a:p>
                  </a:txBody>
                  <a:tcPr/>
                </a:tc>
              </a:tr>
              <a:tr h="370840">
                <a:tc>
                  <a:txBody>
                    <a:bodyPr/>
                    <a:lstStyle/>
                    <a:p>
                      <a:r>
                        <a:rPr lang="en-US" sz="3200" dirty="0" smtClean="0"/>
                        <a:t>Footprint</a:t>
                      </a:r>
                      <a:endParaRPr lang="en-US" sz="3200" dirty="0"/>
                    </a:p>
                  </a:txBody>
                  <a:tcPr/>
                </a:tc>
                <a:tc>
                  <a:txBody>
                    <a:bodyPr/>
                    <a:lstStyle/>
                    <a:p>
                      <a:r>
                        <a:rPr lang="en-US" sz="3200" dirty="0" smtClean="0"/>
                        <a:t>No larger</a:t>
                      </a:r>
                      <a:r>
                        <a:rPr lang="en-US" sz="3200" baseline="0" dirty="0" smtClean="0"/>
                        <a:t> </a:t>
                      </a:r>
                    </a:p>
                    <a:p>
                      <a:r>
                        <a:rPr lang="en-US" sz="3200" baseline="0" dirty="0" smtClean="0"/>
                        <a:t>than provided cardboard base</a:t>
                      </a:r>
                      <a:endParaRPr lang="en-US" sz="3200" dirty="0"/>
                    </a:p>
                  </a:txBody>
                  <a:tcPr/>
                </a:tc>
              </a:tr>
              <a:tr h="370840">
                <a:tc>
                  <a:txBody>
                    <a:bodyPr/>
                    <a:lstStyle/>
                    <a:p>
                      <a:r>
                        <a:rPr lang="en-US" sz="3200" dirty="0" smtClean="0"/>
                        <a:t>Height</a:t>
                      </a:r>
                    </a:p>
                    <a:p>
                      <a:endParaRPr lang="en-US" sz="3200" dirty="0"/>
                    </a:p>
                  </a:txBody>
                  <a:tcPr/>
                </a:tc>
                <a:tc>
                  <a:txBody>
                    <a:bodyPr/>
                    <a:lstStyle/>
                    <a:p>
                      <a:r>
                        <a:rPr lang="en-US" sz="3200" dirty="0" smtClean="0"/>
                        <a:t>At least 20 cm tall</a:t>
                      </a:r>
                      <a:endParaRPr lang="en-US" sz="3200" dirty="0"/>
                    </a:p>
                  </a:txBody>
                  <a:tcPr/>
                </a:tc>
              </a:tr>
              <a:tr h="370840">
                <a:tc>
                  <a:txBody>
                    <a:bodyPr/>
                    <a:lstStyle/>
                    <a:p>
                      <a:r>
                        <a:rPr lang="en-US" sz="3200" dirty="0" smtClean="0"/>
                        <a:t>Cost</a:t>
                      </a:r>
                    </a:p>
                    <a:p>
                      <a:endParaRPr lang="en-US" sz="3200" dirty="0"/>
                    </a:p>
                  </a:txBody>
                  <a:tcPr/>
                </a:tc>
                <a:tc>
                  <a:txBody>
                    <a:bodyPr/>
                    <a:lstStyle/>
                    <a:p>
                      <a:r>
                        <a:rPr lang="en-US" sz="3200" dirty="0" smtClean="0"/>
                        <a:t>No more than </a:t>
                      </a:r>
                    </a:p>
                    <a:p>
                      <a:r>
                        <a:rPr lang="en-US" sz="3200" dirty="0" smtClean="0"/>
                        <a:t>$ </a:t>
                      </a:r>
                      <a:r>
                        <a:rPr lang="en-US" sz="3200" dirty="0" smtClean="0"/>
                        <a:t>25 million</a:t>
                      </a:r>
                      <a:endParaRPr lang="en-US" sz="3200" dirty="0"/>
                    </a:p>
                  </a:txBody>
                  <a:tcPr/>
                </a:tc>
              </a:tr>
            </a:tbl>
          </a:graphicData>
        </a:graphic>
      </p:graphicFrame>
    </p:spTree>
    <p:extLst>
      <p:ext uri="{BB962C8B-B14F-4D97-AF65-F5344CB8AC3E}">
        <p14:creationId xmlns:p14="http://schemas.microsoft.com/office/powerpoint/2010/main" val="500782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Your Vehicles Need To…</a:t>
            </a:r>
            <a:endParaRPr lang="en-US" b="1" dirty="0"/>
          </a:p>
        </p:txBody>
      </p:sp>
      <p:sp>
        <p:nvSpPr>
          <p:cNvPr id="5" name="Rectangle 4"/>
          <p:cNvSpPr/>
          <p:nvPr/>
        </p:nvSpPr>
        <p:spPr>
          <a:xfrm>
            <a:off x="609600" y="1417638"/>
            <a:ext cx="7924800" cy="4031873"/>
          </a:xfrm>
          <a:prstGeom prst="rect">
            <a:avLst/>
          </a:prstGeom>
        </p:spPr>
        <p:txBody>
          <a:bodyPr wrap="square">
            <a:spAutoFit/>
          </a:bodyPr>
          <a:lstStyle/>
          <a:p>
            <a:pPr marL="342900" lvl="0" indent="-342900">
              <a:buFont typeface="+mj-lt"/>
              <a:buAutoNum type="arabicPeriod"/>
            </a:pPr>
            <a:r>
              <a:rPr lang="en-US" sz="3200" dirty="0"/>
              <a:t>Structure should be designed and built to </a:t>
            </a:r>
            <a:r>
              <a:rPr lang="en-US" sz="3200" b="1" dirty="0"/>
              <a:t>maximize structure </a:t>
            </a:r>
            <a:r>
              <a:rPr lang="en-US" sz="3200" b="1" dirty="0" smtClean="0"/>
              <a:t>height.</a:t>
            </a:r>
            <a:endParaRPr lang="en-US" sz="3200" dirty="0"/>
          </a:p>
          <a:p>
            <a:pPr marL="342900" lvl="0" indent="-342900">
              <a:buFont typeface="+mj-lt"/>
              <a:buAutoNum type="arabicPeriod"/>
            </a:pPr>
            <a:r>
              <a:rPr lang="en-US" sz="3200" dirty="0"/>
              <a:t>Structure should be designed and built to </a:t>
            </a:r>
            <a:r>
              <a:rPr lang="en-US" sz="3200" b="1" dirty="0"/>
              <a:t>maximize earthquake </a:t>
            </a:r>
            <a:r>
              <a:rPr lang="en-US" sz="3200" b="1" dirty="0" smtClean="0"/>
              <a:t>resistance.</a:t>
            </a:r>
            <a:endParaRPr lang="en-US" sz="3200" dirty="0"/>
          </a:p>
          <a:p>
            <a:pPr marL="342900" lvl="0" indent="-342900">
              <a:buFont typeface="+mj-lt"/>
              <a:buAutoNum type="arabicPeriod"/>
            </a:pPr>
            <a:r>
              <a:rPr lang="en-US" sz="3200" dirty="0"/>
              <a:t>Structure should be designed and built to </a:t>
            </a:r>
            <a:r>
              <a:rPr lang="en-US" sz="3200" b="1" dirty="0"/>
              <a:t>minimize structure </a:t>
            </a:r>
            <a:r>
              <a:rPr lang="en-US" sz="3200" b="1" dirty="0" smtClean="0"/>
              <a:t>cost.</a:t>
            </a:r>
            <a:endParaRPr lang="en-US" sz="3200" dirty="0"/>
          </a:p>
          <a:p>
            <a:pPr marL="342900" lvl="0" indent="-342900">
              <a:buFont typeface="+mj-lt"/>
              <a:buAutoNum type="arabicPeriod"/>
            </a:pPr>
            <a:r>
              <a:rPr lang="en-US" sz="3200" dirty="0"/>
              <a:t>Structure should be designed and built to meet </a:t>
            </a:r>
            <a:r>
              <a:rPr lang="en-US" sz="3200" dirty="0" smtClean="0"/>
              <a:t>footprint requirements.</a:t>
            </a: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Items Available For Purchase:</a:t>
            </a:r>
            <a:endParaRPr lang="en-US" b="1" dirty="0"/>
          </a:p>
        </p:txBody>
      </p:sp>
      <p:graphicFrame>
        <p:nvGraphicFramePr>
          <p:cNvPr id="3" name="Object 2"/>
          <p:cNvGraphicFramePr>
            <a:graphicFrameLocks noChangeAspect="1"/>
          </p:cNvGraphicFramePr>
          <p:nvPr>
            <p:extLst>
              <p:ext uri="{D42A27DB-BD31-4B8C-83A1-F6EECF244321}">
                <p14:modId xmlns:p14="http://schemas.microsoft.com/office/powerpoint/2010/main" val="122278906"/>
              </p:ext>
            </p:extLst>
          </p:nvPr>
        </p:nvGraphicFramePr>
        <p:xfrm>
          <a:off x="1295400" y="1417638"/>
          <a:ext cx="6556157" cy="4946650"/>
        </p:xfrm>
        <a:graphic>
          <a:graphicData uri="http://schemas.openxmlformats.org/presentationml/2006/ole">
            <mc:AlternateContent xmlns:mc="http://schemas.openxmlformats.org/markup-compatibility/2006">
              <mc:Choice xmlns:v="urn:schemas-microsoft-com:vml" Requires="v">
                <p:oleObj spid="_x0000_s2059" name="Document" r:id="rId3" imgW="5638800" imgH="4254500" progId="Word.Document.12">
                  <p:embed/>
                </p:oleObj>
              </mc:Choice>
              <mc:Fallback>
                <p:oleObj name="Document" r:id="rId3" imgW="5638800" imgH="4254500" progId="Word.Document.12">
                  <p:embed/>
                  <p:pic>
                    <p:nvPicPr>
                      <p:cNvPr id="0" name=""/>
                      <p:cNvPicPr/>
                      <p:nvPr/>
                    </p:nvPicPr>
                    <p:blipFill>
                      <a:blip r:embed="rId4"/>
                      <a:stretch>
                        <a:fillRect/>
                      </a:stretch>
                    </p:blipFill>
                    <p:spPr>
                      <a:xfrm>
                        <a:off x="1295400" y="1417638"/>
                        <a:ext cx="6556157" cy="4946650"/>
                      </a:xfrm>
                      <a:prstGeom prst="rect">
                        <a:avLst/>
                      </a:prstGeom>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6708" y="2133600"/>
            <a:ext cx="8352491" cy="350520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76200"/>
            <a:ext cx="8229600" cy="1143000"/>
          </a:xfrm>
        </p:spPr>
        <p:txBody>
          <a:bodyPr>
            <a:normAutofit/>
          </a:bodyPr>
          <a:lstStyle/>
          <a:p>
            <a:r>
              <a:rPr lang="en-US" sz="3200" b="1" dirty="0" smtClean="0"/>
              <a:t>Earthquake Engineering and Design Challenge:</a:t>
            </a:r>
            <a:br>
              <a:rPr lang="en-US" sz="3200" b="1" dirty="0" smtClean="0"/>
            </a:br>
            <a:r>
              <a:rPr lang="en-US" sz="3200" b="1" dirty="0" smtClean="0"/>
              <a:t>Planning and Building</a:t>
            </a:r>
            <a:endParaRPr lang="en-US" sz="3200" b="1" dirty="0"/>
          </a:p>
        </p:txBody>
      </p:sp>
      <p:sp>
        <p:nvSpPr>
          <p:cNvPr id="3" name="Content Placeholder 2"/>
          <p:cNvSpPr>
            <a:spLocks noGrp="1"/>
          </p:cNvSpPr>
          <p:nvPr>
            <p:ph idx="1"/>
          </p:nvPr>
        </p:nvSpPr>
        <p:spPr>
          <a:xfrm>
            <a:off x="457200" y="914399"/>
            <a:ext cx="8229600" cy="838201"/>
          </a:xfrm>
        </p:spPr>
        <p:txBody>
          <a:bodyPr>
            <a:noAutofit/>
          </a:bodyPr>
          <a:lstStyle/>
          <a:p>
            <a:r>
              <a:rPr lang="en-US" sz="2200" dirty="0" smtClean="0"/>
              <a:t>As you are designing and building your vehicles, start filling out the highlighted area of the testing sheet.  You will not be able to test without it.</a:t>
            </a:r>
            <a:endParaRPr lang="en-US" sz="2200" dirty="0"/>
          </a:p>
        </p:txBody>
      </p:sp>
      <p:sp>
        <p:nvSpPr>
          <p:cNvPr id="4" name="Rectangle 3"/>
          <p:cNvSpPr/>
          <p:nvPr/>
        </p:nvSpPr>
        <p:spPr>
          <a:xfrm>
            <a:off x="486709" y="2133600"/>
            <a:ext cx="8458200" cy="3416320"/>
          </a:xfrm>
          <a:prstGeom prst="rect">
            <a:avLst/>
          </a:prstGeom>
        </p:spPr>
        <p:txBody>
          <a:bodyPr wrap="square">
            <a:spAutoFit/>
          </a:bodyPr>
          <a:lstStyle/>
          <a:p>
            <a:r>
              <a:rPr lang="en-US" b="1" dirty="0" smtClean="0"/>
              <a:t>Team </a:t>
            </a:r>
            <a:r>
              <a:rPr lang="en-US" b="1" dirty="0" smtClean="0"/>
              <a:t>Name: </a:t>
            </a:r>
            <a:r>
              <a:rPr lang="en-US" u="sng" dirty="0" smtClean="0"/>
              <a:t>_______________________________________________________</a:t>
            </a:r>
            <a:endParaRPr lang="en-US" dirty="0"/>
          </a:p>
          <a:p>
            <a:r>
              <a:rPr lang="en-US" dirty="0"/>
              <a:t> </a:t>
            </a:r>
          </a:p>
          <a:p>
            <a:r>
              <a:rPr lang="en-US" b="1" dirty="0"/>
              <a:t>Building Name</a:t>
            </a:r>
            <a:r>
              <a:rPr lang="en-US" b="1" dirty="0" smtClean="0"/>
              <a:t>: </a:t>
            </a:r>
            <a:r>
              <a:rPr lang="en-US" u="sng" dirty="0" smtClean="0"/>
              <a:t>_____________________________________________________</a:t>
            </a:r>
            <a:endParaRPr lang="en-US" dirty="0"/>
          </a:p>
          <a:p>
            <a:r>
              <a:rPr lang="en-US" dirty="0"/>
              <a:t> </a:t>
            </a:r>
          </a:p>
          <a:p>
            <a:r>
              <a:rPr lang="en-US" b="1" dirty="0"/>
              <a:t>Essential Design Qualities (What important design characteristics does your building have?)</a:t>
            </a:r>
            <a:endParaRPr lang="en-US" dirty="0"/>
          </a:p>
          <a:p>
            <a:r>
              <a:rPr lang="en-US" u="sng"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dirty="0"/>
              <a:t>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3846" y="2743200"/>
            <a:ext cx="7453354" cy="269716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457200" y="914400"/>
            <a:ext cx="8229600" cy="4525963"/>
          </a:xfrm>
        </p:spPr>
        <p:txBody>
          <a:bodyPr>
            <a:normAutofit/>
          </a:bodyPr>
          <a:lstStyle/>
          <a:p>
            <a:r>
              <a:rPr lang="en-US" sz="2200" dirty="0" smtClean="0"/>
              <a:t>After filling out the essential design qualities of your vehicle, and once you have received approval, take your vehicle and this sheet to the testing station.</a:t>
            </a:r>
            <a:endParaRPr lang="en-US" sz="2200" dirty="0"/>
          </a:p>
        </p:txBody>
      </p:sp>
      <p:sp>
        <p:nvSpPr>
          <p:cNvPr id="7" name="Title 1"/>
          <p:cNvSpPr txBox="1">
            <a:spLocks/>
          </p:cNvSpPr>
          <p:nvPr/>
        </p:nvSpPr>
        <p:spPr>
          <a:xfrm>
            <a:off x="457200" y="-7620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smtClean="0"/>
              <a:t>Earthquake Engineering and Design Challenge: Testing</a:t>
            </a:r>
            <a:endParaRPr lang="en-US" sz="3200" b="1" dirty="0"/>
          </a:p>
        </p:txBody>
      </p:sp>
      <p:sp>
        <p:nvSpPr>
          <p:cNvPr id="2" name="Rectangle 1"/>
          <p:cNvSpPr/>
          <p:nvPr/>
        </p:nvSpPr>
        <p:spPr>
          <a:xfrm>
            <a:off x="609600" y="2743200"/>
            <a:ext cx="7696200" cy="2585323"/>
          </a:xfrm>
          <a:prstGeom prst="rect">
            <a:avLst/>
          </a:prstGeom>
        </p:spPr>
        <p:txBody>
          <a:bodyPr wrap="square">
            <a:spAutoFit/>
          </a:bodyPr>
          <a:lstStyle/>
          <a:p>
            <a:r>
              <a:rPr lang="en-US" b="1" dirty="0"/>
              <a:t> </a:t>
            </a:r>
            <a:r>
              <a:rPr lang="en-US" b="1" dirty="0" smtClean="0"/>
              <a:t>Test </a:t>
            </a:r>
            <a:r>
              <a:rPr lang="en-US" b="1" dirty="0"/>
              <a:t>1:							</a:t>
            </a:r>
            <a:r>
              <a:rPr lang="en-US" b="1" dirty="0" smtClean="0"/>
              <a:t>Test </a:t>
            </a:r>
            <a:r>
              <a:rPr lang="en-US" b="1" dirty="0"/>
              <a:t>Administrator Initials</a:t>
            </a:r>
            <a:r>
              <a:rPr lang="en-US" b="1" dirty="0" smtClean="0"/>
              <a:t>: </a:t>
            </a:r>
            <a:r>
              <a:rPr lang="en-US" u="sng" dirty="0" smtClean="0"/>
              <a:t>_________</a:t>
            </a:r>
            <a:endParaRPr lang="en-US" dirty="0"/>
          </a:p>
          <a:p>
            <a:r>
              <a:rPr lang="en-US" b="1" dirty="0"/>
              <a:t> </a:t>
            </a:r>
            <a:endParaRPr lang="en-US" dirty="0"/>
          </a:p>
          <a:p>
            <a:r>
              <a:rPr lang="en-US" dirty="0"/>
              <a:t>Total structure </a:t>
            </a:r>
            <a:r>
              <a:rPr lang="en-US" dirty="0" smtClean="0"/>
              <a:t>cost (in millions of dollars):</a:t>
            </a:r>
            <a:r>
              <a:rPr lang="en-US" dirty="0"/>
              <a:t>		</a:t>
            </a:r>
            <a:r>
              <a:rPr lang="en-US" dirty="0" smtClean="0"/>
              <a:t>		</a:t>
            </a:r>
            <a:r>
              <a:rPr lang="en-US" dirty="0"/>
              <a:t>	$</a:t>
            </a:r>
            <a:r>
              <a:rPr lang="en-US" u="sng" dirty="0" smtClean="0"/>
              <a:t>__________</a:t>
            </a:r>
            <a:endParaRPr lang="en-US" dirty="0"/>
          </a:p>
          <a:p>
            <a:r>
              <a:rPr lang="en-US" dirty="0"/>
              <a:t>	</a:t>
            </a:r>
          </a:p>
          <a:p>
            <a:r>
              <a:rPr lang="en-US" dirty="0"/>
              <a:t>Structure meets </a:t>
            </a:r>
            <a:r>
              <a:rPr lang="en-US" dirty="0" smtClean="0"/>
              <a:t>footprint </a:t>
            </a:r>
            <a:r>
              <a:rPr lang="en-US" dirty="0"/>
              <a:t>requirements</a:t>
            </a:r>
            <a:r>
              <a:rPr lang="en-US" dirty="0" smtClean="0"/>
              <a:t>:				</a:t>
            </a:r>
            <a:r>
              <a:rPr lang="en-US" dirty="0"/>
              <a:t>	yes	</a:t>
            </a:r>
            <a:r>
              <a:rPr lang="en-US" dirty="0" smtClean="0"/>
              <a:t>no</a:t>
            </a:r>
            <a:endParaRPr lang="en-US" dirty="0"/>
          </a:p>
          <a:p>
            <a:r>
              <a:rPr lang="en-US" dirty="0"/>
              <a:t> </a:t>
            </a:r>
          </a:p>
          <a:p>
            <a:r>
              <a:rPr lang="en-US" dirty="0"/>
              <a:t>Structure meets minimum height requirements:	</a:t>
            </a:r>
            <a:r>
              <a:rPr lang="en-US" dirty="0" smtClean="0"/>
              <a:t>		</a:t>
            </a:r>
            <a:r>
              <a:rPr lang="en-US" dirty="0"/>
              <a:t>	yes	</a:t>
            </a:r>
            <a:r>
              <a:rPr lang="en-US" dirty="0" smtClean="0"/>
              <a:t>no</a:t>
            </a:r>
            <a:endParaRPr lang="en-US" dirty="0"/>
          </a:p>
          <a:p>
            <a:r>
              <a:rPr lang="en-US" dirty="0"/>
              <a:t> </a:t>
            </a:r>
          </a:p>
          <a:p>
            <a:r>
              <a:rPr lang="en-US" dirty="0"/>
              <a:t>Maximum earthquake magnitude the structure resisted:		</a:t>
            </a:r>
            <a:r>
              <a:rPr lang="en-US" u="sng" dirty="0"/>
              <a:t>___________</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990600"/>
          </a:xfrm>
        </p:spPr>
        <p:txBody>
          <a:bodyPr>
            <a:normAutofit fontScale="92500" lnSpcReduction="20000"/>
          </a:bodyPr>
          <a:lstStyle/>
          <a:p>
            <a:r>
              <a:rPr lang="en-US" sz="2400" dirty="0" smtClean="0"/>
              <a:t>After your initial testing is complete, fill out the highlighted area of the testing sheet, make improvements to your structure, and complete your second test.</a:t>
            </a:r>
            <a:endParaRPr lang="en-US" sz="2400" dirty="0"/>
          </a:p>
        </p:txBody>
      </p:sp>
      <p:sp>
        <p:nvSpPr>
          <p:cNvPr id="4" name="Rectangle 3"/>
          <p:cNvSpPr/>
          <p:nvPr/>
        </p:nvSpPr>
        <p:spPr>
          <a:xfrm>
            <a:off x="952499" y="2514600"/>
            <a:ext cx="7210349" cy="220980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457200" y="-7620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smtClean="0"/>
              <a:t>Earthquake Engineering and Design Challenge:</a:t>
            </a:r>
          </a:p>
          <a:p>
            <a:r>
              <a:rPr lang="en-US" sz="3200" b="1" dirty="0" smtClean="0"/>
              <a:t>Structure Improvement</a:t>
            </a:r>
            <a:endParaRPr lang="en-US" sz="3200" b="1" dirty="0"/>
          </a:p>
        </p:txBody>
      </p:sp>
      <p:sp>
        <p:nvSpPr>
          <p:cNvPr id="2" name="Rectangle 1"/>
          <p:cNvSpPr/>
          <p:nvPr/>
        </p:nvSpPr>
        <p:spPr>
          <a:xfrm>
            <a:off x="914400" y="2514600"/>
            <a:ext cx="7248449" cy="2308324"/>
          </a:xfrm>
          <a:prstGeom prst="rect">
            <a:avLst/>
          </a:prstGeom>
        </p:spPr>
        <p:txBody>
          <a:bodyPr wrap="square">
            <a:spAutoFit/>
          </a:bodyPr>
          <a:lstStyle/>
          <a:p>
            <a:r>
              <a:rPr lang="en-US" b="1" dirty="0"/>
              <a:t>Engineering Modifications to Meet or Exceed design Criteria</a:t>
            </a:r>
            <a:endParaRPr lang="en-US" dirty="0"/>
          </a:p>
          <a:p>
            <a:r>
              <a:rPr lang="en-US" b="1" dirty="0"/>
              <a:t> </a:t>
            </a:r>
            <a:endParaRPr lang="en-US" dirty="0"/>
          </a:p>
          <a:p>
            <a:pPr lvl="0"/>
            <a:r>
              <a:rPr lang="en-US" u="sng" dirty="0"/>
              <a:t>______________________________________________________________________________________________________________________________________________________________________________________</a:t>
            </a:r>
            <a:endParaRPr lang="en-US" dirty="0"/>
          </a:p>
          <a:p>
            <a:pPr lvl="0"/>
            <a:r>
              <a:rPr lang="en-US" u="sng" dirty="0"/>
              <a:t>___________________________________________________________________________________________</a:t>
            </a:r>
            <a:endParaRPr lang="en-US" dirty="0"/>
          </a:p>
          <a:p>
            <a:r>
              <a:rPr lang="en-US" dirty="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642" y="1295400"/>
            <a:ext cx="8229600" cy="4525963"/>
          </a:xfrm>
        </p:spPr>
        <p:txBody>
          <a:bodyPr/>
          <a:lstStyle/>
          <a:p>
            <a:r>
              <a:rPr lang="en-US" dirty="0" smtClean="0"/>
              <a:t>After you have completed the challenge please clean up your area.  You may keep your structures, but please package all team supplies as well as unused building supplies to be reused. </a:t>
            </a:r>
            <a:endParaRPr lang="en-US" dirty="0"/>
          </a:p>
        </p:txBody>
      </p:sp>
      <p:sp>
        <p:nvSpPr>
          <p:cNvPr id="5" name="Title 1"/>
          <p:cNvSpPr txBox="1">
            <a:spLocks/>
          </p:cNvSpPr>
          <p:nvPr/>
        </p:nvSpPr>
        <p:spPr>
          <a:xfrm>
            <a:off x="457200" y="-19233"/>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smtClean="0"/>
              <a:t>Earthquake Engineering and Design Challenge:</a:t>
            </a:r>
          </a:p>
          <a:p>
            <a:r>
              <a:rPr lang="en-US" sz="3200" b="1" dirty="0" smtClean="0"/>
              <a:t>Clean Up</a:t>
            </a:r>
            <a:endParaRPr lang="en-US" sz="3200"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4286</TotalTime>
  <Words>309</Words>
  <Application>Microsoft Macintosh PowerPoint</Application>
  <PresentationFormat>On-screen Show (4:3)</PresentationFormat>
  <Paragraphs>55</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Microsoft Word Document</vt:lpstr>
      <vt:lpstr>Welcome To The 2016 SMILE Middle School Challenge</vt:lpstr>
      <vt:lpstr>Your Challenge is to…</vt:lpstr>
      <vt:lpstr>Specific Design Criteria for Structures</vt:lpstr>
      <vt:lpstr>Your Vehicles Need To…</vt:lpstr>
      <vt:lpstr>Items Available For Purchase:</vt:lpstr>
      <vt:lpstr>Earthquake Engineering and Design Challenge: Planning and Building</vt:lpstr>
      <vt:lpstr>PowerPoint Presentation</vt:lpstr>
      <vt:lpstr>PowerPoint Presentation</vt:lpstr>
      <vt:lpstr>PowerPoint Presentation</vt:lpstr>
      <vt:lpstr>PowerPoint Presentation</vt:lpstr>
    </vt:vector>
  </TitlesOfParts>
  <Company>OSU/The SMILE Program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2012 SMILE Middle School Challenge</dc:title>
  <dc:creator>Jay Well</dc:creator>
  <cp:lastModifiedBy>Nate Stanley</cp:lastModifiedBy>
  <cp:revision>33</cp:revision>
  <dcterms:created xsi:type="dcterms:W3CDTF">2012-03-03T09:57:44Z</dcterms:created>
  <dcterms:modified xsi:type="dcterms:W3CDTF">2016-03-07T20:32:15Z</dcterms:modified>
</cp:coreProperties>
</file>