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media/image20.jpg" ContentType="image/png"/>
  <Override PartName="/ppt/media/image21.jpg" ContentType="image/png"/>
  <Override PartName="/ppt/media/image22.jpg" ContentType="image/p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3" r:id="rId1"/>
  </p:sldMasterIdLst>
  <p:notesMasterIdLst>
    <p:notesMasterId r:id="rId18"/>
  </p:notesMasterIdLst>
  <p:sldIdLst>
    <p:sldId id="256" r:id="rId2"/>
    <p:sldId id="276" r:id="rId3"/>
    <p:sldId id="277" r:id="rId4"/>
    <p:sldId id="260" r:id="rId5"/>
    <p:sldId id="262" r:id="rId6"/>
    <p:sldId id="264" r:id="rId7"/>
    <p:sldId id="268" r:id="rId8"/>
    <p:sldId id="269" r:id="rId9"/>
    <p:sldId id="270" r:id="rId10"/>
    <p:sldId id="271" r:id="rId11"/>
    <p:sldId id="279" r:id="rId12"/>
    <p:sldId id="272" r:id="rId13"/>
    <p:sldId id="273" r:id="rId14"/>
    <p:sldId id="274" r:id="rId15"/>
    <p:sldId id="275" r:id="rId16"/>
    <p:sldId id="278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92"/>
    <p:restoredTop sz="94719"/>
  </p:normalViewPr>
  <p:slideViewPr>
    <p:cSldViewPr snapToGrid="0" snapToObjects="1">
      <p:cViewPr varScale="1">
        <p:scale>
          <a:sx n="92" d="100"/>
          <a:sy n="92" d="100"/>
        </p:scale>
        <p:origin x="-714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366235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http://www.instructables.com/id/Underwater-ROV/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544859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1985962"/>
            <a:ext cx="3571875" cy="315753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694"/>
            <a:ext cx="9146380" cy="5144194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3" y="1297802"/>
            <a:ext cx="5648623" cy="903230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8" y="1853194"/>
            <a:ext cx="6511131" cy="246944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1/24/2018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350877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350877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694"/>
            <a:ext cx="9146380" cy="5144194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1" y="1985962"/>
            <a:ext cx="3571875" cy="315753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295053"/>
            <a:ext cx="5650992" cy="905632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1851228"/>
            <a:ext cx="6510528" cy="246888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822960"/>
            <a:ext cx="3200400" cy="2784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822960"/>
            <a:ext cx="3200400" cy="2784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822960"/>
            <a:ext cx="3200400" cy="41148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276386"/>
            <a:ext cx="3200400" cy="23317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822960"/>
            <a:ext cx="3200400" cy="41148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276386"/>
            <a:ext cx="3200400" cy="23317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1985962"/>
            <a:ext cx="3571875" cy="315753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1290639" y="-1290638"/>
            <a:ext cx="51435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182078"/>
            <a:ext cx="5212080" cy="817070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3" y="1964184"/>
            <a:ext cx="3807779" cy="24935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1690039"/>
            <a:ext cx="5794760" cy="467486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6" y="0"/>
            <a:ext cx="7115175" cy="51435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1985962"/>
            <a:ext cx="3571875" cy="315753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" y="3786187"/>
            <a:ext cx="3571875" cy="1357313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288126"/>
            <a:ext cx="5486400" cy="650583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80" y="1635397"/>
            <a:ext cx="6096545" cy="555498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1/24/2018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3787975"/>
            <a:ext cx="3574257" cy="1355526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3788469"/>
            <a:ext cx="9146380" cy="1355032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74320"/>
            <a:ext cx="7520940" cy="411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825471"/>
            <a:ext cx="7520940" cy="2684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4402836"/>
            <a:ext cx="2176272" cy="1508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1/24/2018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4713842"/>
            <a:ext cx="4724400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4628117"/>
            <a:ext cx="502920" cy="37719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 rot="19547076">
            <a:off x="1535109" y="1493953"/>
            <a:ext cx="4830259" cy="90323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/>
            <a:r>
              <a:rPr lang="en-US" sz="6000" dirty="0" smtClean="0"/>
              <a:t>Mission: </a:t>
            </a:r>
            <a:endParaRPr sz="6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13" y="239830"/>
            <a:ext cx="1572833" cy="1574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Launch and recovery methods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52" y="1195404"/>
            <a:ext cx="4462057" cy="34782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37018" y="1506682"/>
            <a:ext cx="35952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latin typeface="+mn-lt"/>
              </a:rPr>
              <a:t>All by hand </a:t>
            </a:r>
          </a:p>
          <a:p>
            <a:endParaRPr lang="en-US" sz="1600" b="1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latin typeface="+mn-lt"/>
              </a:rPr>
              <a:t>Mechanically operated bottles</a:t>
            </a:r>
            <a:endParaRPr lang="en-US" sz="1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4352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Launch and recovery methods: boom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3764463" cy="1043373"/>
          </a:xfrm>
        </p:spPr>
        <p:txBody>
          <a:bodyPr/>
          <a:lstStyle/>
          <a:p>
            <a:r>
              <a:rPr lang="en-US" dirty="0" smtClean="0"/>
              <a:t>Simple &amp; easy to build &amp; maintain</a:t>
            </a:r>
          </a:p>
          <a:p>
            <a:pPr marL="114300" indent="0">
              <a:buNone/>
            </a:pPr>
            <a:endParaRPr lang="en-US" dirty="0" smtClean="0"/>
          </a:p>
          <a:p>
            <a:r>
              <a:rPr lang="en-US" dirty="0" smtClean="0"/>
              <a:t>NOT so easy to control the package!</a:t>
            </a:r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491" y="1461751"/>
            <a:ext cx="4530143" cy="339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71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LAUNCH AND RECOVERY METHODS:  FRAME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3951207" cy="112064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Reduces but doesn’t eliminate swing</a:t>
            </a:r>
          </a:p>
          <a:p>
            <a:r>
              <a:rPr lang="en-US" dirty="0" smtClean="0"/>
              <a:t>Requires very skilled operator or</a:t>
            </a:r>
          </a:p>
          <a:p>
            <a:pPr marL="114300" indent="0">
              <a:buNone/>
            </a:pPr>
            <a:r>
              <a:rPr lang="en-US" dirty="0"/>
              <a:t> </a:t>
            </a:r>
            <a:r>
              <a:rPr lang="en-US" dirty="0" smtClean="0"/>
              <a:t>      longer process</a:t>
            </a:r>
          </a:p>
          <a:p>
            <a:r>
              <a:rPr lang="en-US" dirty="0" smtClean="0"/>
              <a:t>Most can’t get close to the water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333" y="1352098"/>
            <a:ext cx="4214611" cy="31609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43" y="2430703"/>
            <a:ext cx="3136878" cy="208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597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Launch and recovery methods:  Crane arm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3680751" cy="1036933"/>
          </a:xfrm>
        </p:spPr>
        <p:txBody>
          <a:bodyPr/>
          <a:lstStyle/>
          <a:p>
            <a:r>
              <a:rPr lang="en-US" dirty="0" smtClean="0"/>
              <a:t>Much tighter control</a:t>
            </a:r>
          </a:p>
          <a:p>
            <a:r>
              <a:rPr lang="en-US" dirty="0" smtClean="0"/>
              <a:t>Still requires a skilled operator</a:t>
            </a:r>
          </a:p>
          <a:p>
            <a:r>
              <a:rPr lang="en-US" dirty="0" smtClean="0"/>
              <a:t>Often can’t get close to the water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718"/>
          <a:stretch/>
        </p:blipFill>
        <p:spPr>
          <a:xfrm>
            <a:off x="3992451" y="1152475"/>
            <a:ext cx="4277074" cy="373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06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Launch and recovery methods:  </a:t>
            </a:r>
            <a:r>
              <a:rPr lang="en-US" dirty="0" err="1" smtClean="0"/>
              <a:t>l.a.r.s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3423173" cy="1333148"/>
          </a:xfrm>
        </p:spPr>
        <p:txBody>
          <a:bodyPr/>
          <a:lstStyle/>
          <a:p>
            <a:r>
              <a:rPr lang="en-US" dirty="0" smtClean="0"/>
              <a:t>Fully automated</a:t>
            </a:r>
          </a:p>
          <a:p>
            <a:r>
              <a:rPr lang="en-US" dirty="0" smtClean="0"/>
              <a:t>Package fully controlled until </a:t>
            </a:r>
          </a:p>
          <a:p>
            <a:pPr marL="114300" indent="0">
              <a:buNone/>
            </a:pPr>
            <a:r>
              <a:rPr lang="en-US" dirty="0" smtClean="0"/>
              <a:t>       within a few feet of the surface</a:t>
            </a:r>
          </a:p>
          <a:p>
            <a:r>
              <a:rPr lang="en-US" dirty="0" smtClean="0"/>
              <a:t>“Heave” compensated</a:t>
            </a:r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58" y="2433302"/>
            <a:ext cx="1710283" cy="22848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65" y="2080742"/>
            <a:ext cx="1953296" cy="26094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799" y="1039815"/>
            <a:ext cx="2732469" cy="36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05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 rot="19547076">
            <a:off x="1535109" y="1493953"/>
            <a:ext cx="4830259" cy="90323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/>
            <a:r>
              <a:rPr lang="en-US" sz="6000" dirty="0" smtClean="0"/>
              <a:t>Mission: </a:t>
            </a:r>
            <a:endParaRPr sz="6000" dirty="0"/>
          </a:p>
        </p:txBody>
      </p:sp>
      <p:sp>
        <p:nvSpPr>
          <p:cNvPr id="2" name="TextBox 1"/>
          <p:cNvSpPr txBox="1"/>
          <p:nvPr/>
        </p:nvSpPr>
        <p:spPr>
          <a:xfrm>
            <a:off x="3625402" y="2428427"/>
            <a:ext cx="52674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SUBMERSIBLE</a:t>
            </a:r>
            <a:endParaRPr lang="en-US" sz="6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13" y="239830"/>
            <a:ext cx="1572833" cy="1574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849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 rot="19547076">
            <a:off x="1535109" y="1493953"/>
            <a:ext cx="4830259" cy="90323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/>
            <a:r>
              <a:rPr lang="en-US" sz="6000" dirty="0" smtClean="0"/>
              <a:t>Mission: </a:t>
            </a:r>
            <a:endParaRPr sz="6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13" y="239830"/>
            <a:ext cx="1572833" cy="1574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585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 rot="19547076">
            <a:off x="1535109" y="1493953"/>
            <a:ext cx="4830259" cy="90323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/>
            <a:r>
              <a:rPr lang="en-US" sz="6000" dirty="0" smtClean="0"/>
              <a:t>Mission: </a:t>
            </a:r>
            <a:endParaRPr sz="6000" dirty="0"/>
          </a:p>
        </p:txBody>
      </p:sp>
      <p:sp>
        <p:nvSpPr>
          <p:cNvPr id="2" name="TextBox 1"/>
          <p:cNvSpPr txBox="1"/>
          <p:nvPr/>
        </p:nvSpPr>
        <p:spPr>
          <a:xfrm>
            <a:off x="3625402" y="2428427"/>
            <a:ext cx="52674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SUBMERSIBLE</a:t>
            </a:r>
            <a:endParaRPr lang="en-US" sz="6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13" y="239830"/>
            <a:ext cx="1572833" cy="1574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479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 rot="19547076">
            <a:off x="1535109" y="1493953"/>
            <a:ext cx="4830259" cy="90323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/>
            <a:r>
              <a:rPr lang="en-US" sz="6000" dirty="0" smtClean="0"/>
              <a:t>Mission: </a:t>
            </a:r>
            <a:endParaRPr sz="6000" dirty="0"/>
          </a:p>
        </p:txBody>
      </p:sp>
      <p:sp>
        <p:nvSpPr>
          <p:cNvPr id="2" name="TextBox 1"/>
          <p:cNvSpPr txBox="1"/>
          <p:nvPr/>
        </p:nvSpPr>
        <p:spPr>
          <a:xfrm>
            <a:off x="3625402" y="2428427"/>
            <a:ext cx="52674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SUBMERSIBLE</a:t>
            </a:r>
            <a:endParaRPr lang="en-US" sz="6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13" y="239830"/>
            <a:ext cx="1572833" cy="1574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07961" y="4533363"/>
            <a:ext cx="1970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n-lt"/>
              </a:rPr>
              <a:t>Renee O’Neill, SMILE</a:t>
            </a:r>
          </a:p>
          <a:p>
            <a:r>
              <a:rPr lang="en-US" b="1" dirty="0" smtClean="0">
                <a:latin typeface="+mn-lt"/>
              </a:rPr>
              <a:t>Don B. Hilliard, RCRV</a:t>
            </a:r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7680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/>
            <a:r>
              <a:rPr lang="en" dirty="0" smtClean="0"/>
              <a:t>CT</a:t>
            </a:r>
            <a:r>
              <a:rPr lang="en-US" dirty="0" smtClean="0"/>
              <a:t>D</a:t>
            </a:r>
            <a:r>
              <a:rPr lang="en" dirty="0"/>
              <a:t> </a:t>
            </a:r>
            <a:r>
              <a:rPr lang="en" dirty="0" smtClean="0"/>
              <a:t>(Conductivity</a:t>
            </a:r>
            <a:r>
              <a:rPr lang="en" dirty="0"/>
              <a:t>, </a:t>
            </a:r>
            <a:r>
              <a:rPr lang="en" dirty="0" smtClean="0"/>
              <a:t>Temperature</a:t>
            </a:r>
            <a:r>
              <a:rPr lang="en-US" dirty="0" smtClean="0"/>
              <a:t>, </a:t>
            </a:r>
            <a:r>
              <a:rPr lang="en" dirty="0" smtClean="0"/>
              <a:t>Depth)</a:t>
            </a:r>
            <a:endParaRPr dirty="0"/>
          </a:p>
        </p:txBody>
      </p:sp>
      <p:sp>
        <p:nvSpPr>
          <p:cNvPr id="6" name="Shape 91"/>
          <p:cNvSpPr txBox="1">
            <a:spLocks noGrp="1"/>
          </p:cNvSpPr>
          <p:nvPr>
            <p:ph type="body" idx="1"/>
          </p:nvPr>
        </p:nvSpPr>
        <p:spPr>
          <a:xfrm>
            <a:off x="4929351" y="1308168"/>
            <a:ext cx="3797844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800"/>
              <a:buChar char="●"/>
            </a:pPr>
            <a:r>
              <a:rPr lang="en" dirty="0">
                <a:solidFill>
                  <a:schemeClr val="dk1"/>
                </a:solidFill>
              </a:rPr>
              <a:t>Measures </a:t>
            </a:r>
            <a:r>
              <a:rPr lang="en" dirty="0" smtClean="0">
                <a:solidFill>
                  <a:schemeClr val="dk1"/>
                </a:solidFill>
              </a:rPr>
              <a:t>conductivity</a:t>
            </a:r>
            <a:r>
              <a:rPr lang="en" dirty="0">
                <a:solidFill>
                  <a:schemeClr val="dk1"/>
                </a:solidFill>
              </a:rPr>
              <a:t>, temperature, and pressure of seawater</a:t>
            </a:r>
            <a:endParaRPr dirty="0">
              <a:solidFill>
                <a:schemeClr val="dk1"/>
              </a:solidFill>
            </a:endParaRPr>
          </a:p>
          <a:p>
            <a:pPr marL="457200" lvl="0" indent="-342900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800"/>
              <a:buChar char="●"/>
            </a:pPr>
            <a:r>
              <a:rPr lang="en-US" dirty="0" smtClean="0">
                <a:solidFill>
                  <a:schemeClr val="dk1"/>
                </a:solidFill>
              </a:rPr>
              <a:t>Some </a:t>
            </a:r>
            <a:r>
              <a:rPr lang="en-US" dirty="0">
                <a:solidFill>
                  <a:schemeClr val="dk1"/>
                </a:solidFill>
              </a:rPr>
              <a:t>c</a:t>
            </a:r>
            <a:r>
              <a:rPr lang="en" dirty="0" smtClean="0">
                <a:solidFill>
                  <a:schemeClr val="dk1"/>
                </a:solidFill>
              </a:rPr>
              <a:t>an measure</a:t>
            </a:r>
            <a:r>
              <a:rPr lang="en-US" dirty="0" smtClean="0">
                <a:solidFill>
                  <a:schemeClr val="dk1"/>
                </a:solidFill>
              </a:rPr>
              <a:t>:</a:t>
            </a:r>
            <a:r>
              <a:rPr lang="en" dirty="0" smtClean="0">
                <a:solidFill>
                  <a:schemeClr val="dk1"/>
                </a:solidFill>
              </a:rPr>
              <a:t> </a:t>
            </a:r>
            <a:endParaRPr lang="en-US" dirty="0" smtClean="0">
              <a:solidFill>
                <a:schemeClr val="dk1"/>
              </a:solidFill>
            </a:endParaRPr>
          </a:p>
          <a:p>
            <a:pPr lvl="1" indent="-342900">
              <a:spcBef>
                <a:spcPts val="0"/>
              </a:spcBef>
              <a:buClr>
                <a:schemeClr val="dk1"/>
              </a:buClr>
              <a:buSzPct val="80000"/>
              <a:buChar char="●"/>
            </a:pPr>
            <a:r>
              <a:rPr lang="en" b="1" dirty="0" smtClean="0">
                <a:solidFill>
                  <a:schemeClr val="dk1"/>
                </a:solidFill>
              </a:rPr>
              <a:t>salinity </a:t>
            </a:r>
            <a:r>
              <a:rPr lang="en" b="1" dirty="0">
                <a:solidFill>
                  <a:schemeClr val="dk1"/>
                </a:solidFill>
              </a:rPr>
              <a:t>of </a:t>
            </a:r>
            <a:r>
              <a:rPr lang="en" b="1" dirty="0" smtClean="0">
                <a:solidFill>
                  <a:schemeClr val="dk1"/>
                </a:solidFill>
              </a:rPr>
              <a:t>water</a:t>
            </a:r>
            <a:endParaRPr lang="en-US" b="1" dirty="0">
              <a:solidFill>
                <a:schemeClr val="dk1"/>
              </a:solidFill>
            </a:endParaRPr>
          </a:p>
          <a:p>
            <a:pPr lvl="1" indent="-342900">
              <a:spcBef>
                <a:spcPts val="0"/>
              </a:spcBef>
              <a:buClr>
                <a:schemeClr val="dk1"/>
              </a:buClr>
              <a:buSzPct val="80000"/>
              <a:buChar char="●"/>
            </a:pPr>
            <a:r>
              <a:rPr lang="en" b="1" dirty="0" smtClean="0">
                <a:solidFill>
                  <a:schemeClr val="dk1"/>
                </a:solidFill>
              </a:rPr>
              <a:t>phytoplankton </a:t>
            </a:r>
            <a:r>
              <a:rPr lang="en" b="1" dirty="0">
                <a:solidFill>
                  <a:schemeClr val="dk1"/>
                </a:solidFill>
              </a:rPr>
              <a:t>in </a:t>
            </a:r>
            <a:r>
              <a:rPr lang="en" b="1" dirty="0" smtClean="0">
                <a:solidFill>
                  <a:schemeClr val="dk1"/>
                </a:solidFill>
              </a:rPr>
              <a:t>water</a:t>
            </a:r>
          </a:p>
          <a:p>
            <a:pPr marL="571500" lvl="1" indent="0">
              <a:spcBef>
                <a:spcPts val="0"/>
              </a:spcBef>
              <a:buClr>
                <a:schemeClr val="dk1"/>
              </a:buClr>
              <a:buSzPct val="80000"/>
              <a:buNone/>
            </a:pPr>
            <a:endParaRPr b="1" dirty="0">
              <a:solidFill>
                <a:schemeClr val="dk1"/>
              </a:solidFill>
            </a:endParaRPr>
          </a:p>
          <a:p>
            <a:pPr marL="457200" lvl="0" indent="-342900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800"/>
              <a:buChar char="●"/>
            </a:pPr>
            <a:r>
              <a:rPr lang="en-US" dirty="0">
                <a:solidFill>
                  <a:schemeClr val="dk1"/>
                </a:solidFill>
              </a:rPr>
              <a:t>S</a:t>
            </a:r>
            <a:r>
              <a:rPr lang="en" dirty="0" err="1" smtClean="0">
                <a:solidFill>
                  <a:schemeClr val="dk1"/>
                </a:solidFill>
              </a:rPr>
              <a:t>ampling</a:t>
            </a:r>
            <a:r>
              <a:rPr lang="en-US" dirty="0" smtClean="0">
                <a:solidFill>
                  <a:schemeClr val="dk1"/>
                </a:solidFill>
              </a:rPr>
              <a:t> takes place</a:t>
            </a:r>
            <a:r>
              <a:rPr lang="en" dirty="0" smtClean="0">
                <a:solidFill>
                  <a:schemeClr val="dk1"/>
                </a:solidFill>
              </a:rPr>
              <a:t> one </a:t>
            </a:r>
            <a:r>
              <a:rPr lang="en" dirty="0">
                <a:solidFill>
                  <a:schemeClr val="dk1"/>
                </a:solidFill>
              </a:rPr>
              <a:t>location at a time</a:t>
            </a:r>
            <a:endParaRPr dirty="0"/>
          </a:p>
        </p:txBody>
      </p:sp>
      <p:pic>
        <p:nvPicPr>
          <p:cNvPr id="84" name="Shape 84" descr="Image result for CTD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924" y="1197518"/>
            <a:ext cx="3940851" cy="352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311700" y="281709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Coring Devices (Piston or Box)</a:t>
            </a:r>
            <a:endParaRPr dirty="0"/>
          </a:p>
        </p:txBody>
      </p:sp>
      <p:sp>
        <p:nvSpPr>
          <p:cNvPr id="10" name="Shape 109"/>
          <p:cNvSpPr txBox="1">
            <a:spLocks noGrp="1"/>
          </p:cNvSpPr>
          <p:nvPr>
            <p:ph type="body" idx="1"/>
          </p:nvPr>
        </p:nvSpPr>
        <p:spPr>
          <a:xfrm>
            <a:off x="4683317" y="959621"/>
            <a:ext cx="4093323" cy="3046828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dirty="0" smtClean="0">
                <a:solidFill>
                  <a:schemeClr val="dk1"/>
                </a:solidFill>
              </a:rPr>
              <a:t>Collect</a:t>
            </a:r>
            <a:r>
              <a:rPr lang="en" dirty="0" smtClean="0">
                <a:solidFill>
                  <a:schemeClr val="dk1"/>
                </a:solidFill>
              </a:rPr>
              <a:t> </a:t>
            </a:r>
            <a:r>
              <a:rPr lang="en" dirty="0">
                <a:solidFill>
                  <a:schemeClr val="dk1"/>
                </a:solidFill>
              </a:rPr>
              <a:t>ocean sediment and mud samples </a:t>
            </a:r>
            <a:r>
              <a:rPr lang="en" dirty="0" smtClean="0">
                <a:solidFill>
                  <a:schemeClr val="dk1"/>
                </a:solidFill>
              </a:rPr>
              <a:t>(some including phytoplankton)</a:t>
            </a:r>
          </a:p>
          <a:p>
            <a:pPr marL="114300" indent="0">
              <a:buClr>
                <a:schemeClr val="dk1"/>
              </a:buClr>
              <a:buNone/>
            </a:pPr>
            <a:endParaRPr lang="en-US" dirty="0" smtClean="0">
              <a:solidFill>
                <a:schemeClr val="dk1"/>
              </a:solidFill>
            </a:endParaRPr>
          </a:p>
          <a:p>
            <a:pPr>
              <a:buClr>
                <a:schemeClr val="dk1"/>
              </a:buClr>
            </a:pPr>
            <a:r>
              <a:rPr lang="en-US" dirty="0" smtClean="0">
                <a:solidFill>
                  <a:srgbClr val="000000"/>
                </a:solidFill>
              </a:rPr>
              <a:t>Used to study ocean </a:t>
            </a:r>
            <a:r>
              <a:rPr lang="en-US" dirty="0">
                <a:solidFill>
                  <a:srgbClr val="000000"/>
                </a:solidFill>
              </a:rPr>
              <a:t>circulation, climate, formation of ore deposits, movements of oceanic plates, </a:t>
            </a:r>
            <a:r>
              <a:rPr lang="en-US" dirty="0" smtClean="0">
                <a:solidFill>
                  <a:srgbClr val="000000"/>
                </a:solidFill>
              </a:rPr>
              <a:t>stability </a:t>
            </a:r>
            <a:r>
              <a:rPr lang="en-US" dirty="0">
                <a:solidFill>
                  <a:srgbClr val="000000"/>
                </a:solidFill>
              </a:rPr>
              <a:t>for oil drilling and exploration </a:t>
            </a:r>
            <a:endParaRPr lang="en-US" dirty="0" smtClean="0">
              <a:solidFill>
                <a:srgbClr val="000000"/>
              </a:solidFill>
            </a:endParaRPr>
          </a:p>
          <a:p>
            <a:pPr marL="114300" indent="0">
              <a:buClr>
                <a:schemeClr val="dk1"/>
              </a:buClr>
              <a:buNone/>
            </a:pPr>
            <a:endParaRPr lang="en-US" dirty="0">
              <a:solidFill>
                <a:schemeClr val="dk1"/>
              </a:solidFill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dirty="0" smtClean="0">
                <a:solidFill>
                  <a:srgbClr val="000000"/>
                </a:solidFill>
              </a:rPr>
              <a:t>Many </a:t>
            </a:r>
            <a:r>
              <a:rPr lang="en" dirty="0">
                <a:solidFill>
                  <a:srgbClr val="000000"/>
                </a:solidFill>
              </a:rPr>
              <a:t>types of corers for different depths</a:t>
            </a:r>
            <a:endParaRPr dirty="0">
              <a:solidFill>
                <a:srgbClr val="000000"/>
              </a:solidFill>
            </a:endParaRPr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 dirty="0">
              <a:solidFill>
                <a:srgbClr val="000000"/>
              </a:solidFill>
            </a:endParaRPr>
          </a:p>
        </p:txBody>
      </p:sp>
      <p:pic>
        <p:nvPicPr>
          <p:cNvPr id="97" name="Shape 97"/>
          <p:cNvPicPr preferRelativeResize="0"/>
          <p:nvPr/>
        </p:nvPicPr>
        <p:blipFill rotWithShape="1">
          <a:blip r:embed="rId3">
            <a:alphaModFix/>
          </a:blip>
          <a:srcRect r="42363"/>
          <a:stretch/>
        </p:blipFill>
        <p:spPr>
          <a:xfrm>
            <a:off x="2245313" y="3097116"/>
            <a:ext cx="2042150" cy="178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Shape 98" descr="Image result for piston corer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5075" y="1066375"/>
            <a:ext cx="3543149" cy="177329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Shape 99"/>
          <p:cNvSpPr txBox="1"/>
          <p:nvPr/>
        </p:nvSpPr>
        <p:spPr>
          <a:xfrm>
            <a:off x="1572475" y="2411650"/>
            <a:ext cx="735900" cy="24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Piston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00" name="Shape 100"/>
          <p:cNvSpPr txBox="1"/>
          <p:nvPr/>
        </p:nvSpPr>
        <p:spPr>
          <a:xfrm>
            <a:off x="3097200" y="1176150"/>
            <a:ext cx="560400" cy="24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Box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03" name="Shape 103" descr="Image result for box coring"/>
          <p:cNvPicPr preferRelativeResize="0"/>
          <p:nvPr/>
        </p:nvPicPr>
        <p:blipFill rotWithShape="1">
          <a:blip r:embed="rId5">
            <a:alphaModFix/>
          </a:blip>
          <a:srcRect l="21027" t="5173" r="19890" b="9006"/>
          <a:stretch/>
        </p:blipFill>
        <p:spPr>
          <a:xfrm>
            <a:off x="311701" y="3097116"/>
            <a:ext cx="1758836" cy="178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803082" y="445025"/>
            <a:ext cx="8029218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Ne</a:t>
            </a:r>
            <a:r>
              <a:rPr lang="en-US" dirty="0" err="1" smtClean="0"/>
              <a:t>ts</a:t>
            </a:r>
            <a:endParaRPr dirty="0"/>
          </a:p>
        </p:txBody>
      </p:sp>
      <p:pic>
        <p:nvPicPr>
          <p:cNvPr id="115" name="Shape 115" descr="Image result for nets research vessel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7461" y="1168841"/>
            <a:ext cx="3457705" cy="1993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Shape 117" descr="Related image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38538" y="2333631"/>
            <a:ext cx="3030076" cy="240579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4488511" y="1499107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 indent="-342900">
              <a:buSzPts val="1800"/>
              <a:buChar char="●"/>
            </a:pPr>
            <a:r>
              <a:rPr lang="en-US" dirty="0" smtClean="0"/>
              <a:t>Used in the c</a:t>
            </a:r>
            <a:r>
              <a:rPr lang="en" dirty="0" err="1" smtClean="0"/>
              <a:t>ollection</a:t>
            </a:r>
            <a:r>
              <a:rPr lang="en" dirty="0" smtClean="0"/>
              <a:t> </a:t>
            </a:r>
            <a:r>
              <a:rPr lang="en" dirty="0"/>
              <a:t>of </a:t>
            </a:r>
            <a:r>
              <a:rPr lang="en" dirty="0" smtClean="0"/>
              <a:t>phytoplankton</a:t>
            </a:r>
            <a:r>
              <a:rPr lang="en-US" dirty="0" smtClean="0"/>
              <a:t>, </a:t>
            </a:r>
            <a:r>
              <a:rPr lang="en" dirty="0" smtClean="0"/>
              <a:t> </a:t>
            </a:r>
            <a:r>
              <a:rPr lang="en" dirty="0" err="1" smtClean="0"/>
              <a:t>microplastic</a:t>
            </a:r>
            <a:r>
              <a:rPr lang="en-US" dirty="0" smtClean="0"/>
              <a:t>s, and f</a:t>
            </a:r>
            <a:r>
              <a:rPr lang="en" dirty="0" smtClean="0"/>
              <a:t>is</a:t>
            </a:r>
            <a:r>
              <a:rPr lang="en-US" dirty="0" smtClean="0"/>
              <a:t>h</a:t>
            </a:r>
            <a:endParaRPr lang="e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/>
            <a:r>
              <a:rPr lang="en" dirty="0" smtClean="0"/>
              <a:t>ROVs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" dirty="0"/>
              <a:t>Remotely Operated </a:t>
            </a:r>
            <a:r>
              <a:rPr lang="en" dirty="0" smtClean="0"/>
              <a:t>Vehicles</a:t>
            </a:r>
            <a:r>
              <a:rPr lang="en-US" dirty="0" smtClean="0"/>
              <a:t>)</a:t>
            </a:r>
            <a:endParaRPr dirty="0"/>
          </a:p>
        </p:txBody>
      </p:sp>
      <p:pic>
        <p:nvPicPr>
          <p:cNvPr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889" y="3175475"/>
            <a:ext cx="1937500" cy="1778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Shape 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1256" y="1307812"/>
            <a:ext cx="2068765" cy="157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Shape 7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19632" y="1965158"/>
            <a:ext cx="2647499" cy="242063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5642374" y="1715115"/>
            <a:ext cx="32441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42900">
              <a:spcAft>
                <a:spcPts val="600"/>
              </a:spcAft>
              <a:buClr>
                <a:schemeClr val="dk1"/>
              </a:buClr>
              <a:buSzPct val="100000"/>
              <a:buChar char="●"/>
            </a:pPr>
            <a:r>
              <a:rPr lang="en-US" b="1" dirty="0" smtClean="0">
                <a:solidFill>
                  <a:schemeClr val="dk1"/>
                </a:solidFill>
                <a:latin typeface="+mn-lt"/>
              </a:rPr>
              <a:t>An underwater robot</a:t>
            </a:r>
          </a:p>
          <a:p>
            <a:pPr marL="457200" lvl="0" indent="-342900">
              <a:spcAft>
                <a:spcPts val="600"/>
              </a:spcAft>
              <a:buClr>
                <a:schemeClr val="dk1"/>
              </a:buClr>
              <a:buSzPct val="100000"/>
              <a:buChar char="●"/>
            </a:pPr>
            <a:r>
              <a:rPr lang="en-US" b="1" dirty="0">
                <a:solidFill>
                  <a:schemeClr val="dk1"/>
                </a:solidFill>
                <a:latin typeface="+mn-lt"/>
              </a:rPr>
              <a:t>P</a:t>
            </a:r>
            <a:r>
              <a:rPr lang="en-US" b="1" dirty="0" smtClean="0">
                <a:solidFill>
                  <a:schemeClr val="dk1"/>
                </a:solidFill>
                <a:latin typeface="+mn-lt"/>
              </a:rPr>
              <a:t>ilot is not in the vehicle, it is controlled by </a:t>
            </a:r>
            <a:r>
              <a:rPr lang="en" b="1" dirty="0" smtClean="0">
                <a:solidFill>
                  <a:schemeClr val="dk1"/>
                </a:solidFill>
                <a:latin typeface="+mn-lt"/>
              </a:rPr>
              <a:t>a </a:t>
            </a:r>
            <a:r>
              <a:rPr lang="en" b="1" dirty="0">
                <a:solidFill>
                  <a:schemeClr val="dk1"/>
                </a:solidFill>
                <a:latin typeface="+mn-lt"/>
              </a:rPr>
              <a:t>human </a:t>
            </a:r>
            <a:r>
              <a:rPr lang="en-US" b="1" dirty="0" smtClean="0">
                <a:solidFill>
                  <a:schemeClr val="dk1"/>
                </a:solidFill>
                <a:latin typeface="+mn-lt"/>
              </a:rPr>
              <a:t>on the vessel</a:t>
            </a:r>
          </a:p>
          <a:p>
            <a:pPr marL="457200" lvl="0" indent="-342900">
              <a:spcAft>
                <a:spcPts val="600"/>
              </a:spcAft>
              <a:buClr>
                <a:schemeClr val="dk1"/>
              </a:buClr>
              <a:buSzPct val="100000"/>
              <a:buChar char="●"/>
            </a:pPr>
            <a:r>
              <a:rPr lang="en-US" b="1" dirty="0" smtClean="0">
                <a:solidFill>
                  <a:schemeClr val="dk1"/>
                </a:solidFill>
                <a:latin typeface="+mn-lt"/>
              </a:rPr>
              <a:t>Come in all shapes and sizes</a:t>
            </a:r>
            <a:endParaRPr lang="en" b="1" dirty="0" smtClean="0">
              <a:solidFill>
                <a:schemeClr val="dk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5947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types of underwater robots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Autonomous underwater vehicle (no cables)</a:t>
            </a:r>
          </a:p>
          <a:p>
            <a:r>
              <a:rPr lang="en-US" dirty="0" err="1" smtClean="0"/>
              <a:t>Seagliders</a:t>
            </a:r>
            <a:endParaRPr lang="en-US" dirty="0" smtClean="0"/>
          </a:p>
          <a:p>
            <a:r>
              <a:rPr lang="en-US" dirty="0" smtClean="0"/>
              <a:t>Buoys</a:t>
            </a:r>
          </a:p>
          <a:p>
            <a:r>
              <a:rPr lang="en-US" dirty="0" smtClean="0"/>
              <a:t>Wave gliders</a:t>
            </a:r>
          </a:p>
          <a:p>
            <a:r>
              <a:rPr lang="en-US" dirty="0" smtClean="0"/>
              <a:t>Drifters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844" y="1791901"/>
            <a:ext cx="4348508" cy="294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56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are Underwater Robots used for?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1" y="1152475"/>
            <a:ext cx="5001080" cy="3416400"/>
          </a:xfrm>
        </p:spPr>
        <p:txBody>
          <a:bodyPr>
            <a:normAutofit/>
          </a:bodyPr>
          <a:lstStyle/>
          <a:p>
            <a:r>
              <a:rPr lang="en-US" dirty="0" smtClean="0"/>
              <a:t>Scientific research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b="1" dirty="0" smtClean="0">
                <a:solidFill>
                  <a:schemeClr val="dk1"/>
                </a:solidFill>
              </a:rPr>
              <a:t>Collecting </a:t>
            </a:r>
            <a:r>
              <a:rPr lang="en-US" b="1" dirty="0">
                <a:solidFill>
                  <a:schemeClr val="dk1"/>
                </a:solidFill>
              </a:rPr>
              <a:t>r</a:t>
            </a:r>
            <a:r>
              <a:rPr lang="en" b="1" dirty="0" err="1">
                <a:solidFill>
                  <a:schemeClr val="dk1"/>
                </a:solidFill>
              </a:rPr>
              <a:t>eal</a:t>
            </a:r>
            <a:r>
              <a:rPr lang="en-US" b="1" dirty="0">
                <a:solidFill>
                  <a:schemeClr val="dk1"/>
                </a:solidFill>
              </a:rPr>
              <a:t> </a:t>
            </a:r>
            <a:r>
              <a:rPr lang="en" b="1" dirty="0">
                <a:solidFill>
                  <a:schemeClr val="dk1"/>
                </a:solidFill>
              </a:rPr>
              <a:t>time video and physical </a:t>
            </a:r>
            <a:r>
              <a:rPr lang="en-US" b="1" dirty="0">
                <a:solidFill>
                  <a:schemeClr val="dk1"/>
                </a:solidFill>
              </a:rPr>
              <a:t>samples</a:t>
            </a:r>
            <a:r>
              <a:rPr lang="en" b="1" dirty="0">
                <a:solidFill>
                  <a:schemeClr val="dk1"/>
                </a:solidFill>
              </a:rPr>
              <a:t> of the</a:t>
            </a:r>
            <a:r>
              <a:rPr lang="en-US" b="1" dirty="0">
                <a:solidFill>
                  <a:schemeClr val="dk1"/>
                </a:solidFill>
              </a:rPr>
              <a:t> marine</a:t>
            </a:r>
            <a:r>
              <a:rPr lang="en" b="1" dirty="0">
                <a:solidFill>
                  <a:schemeClr val="dk1"/>
                </a:solidFill>
              </a:rPr>
              <a:t> environment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b="1" dirty="0" smtClean="0">
                <a:solidFill>
                  <a:schemeClr val="dk1"/>
                </a:solidFill>
              </a:rPr>
              <a:t> S</a:t>
            </a:r>
            <a:r>
              <a:rPr lang="en" b="1" dirty="0" err="1" smtClean="0">
                <a:solidFill>
                  <a:schemeClr val="dk1"/>
                </a:solidFill>
              </a:rPr>
              <a:t>eafloor</a:t>
            </a:r>
            <a:r>
              <a:rPr lang="en" b="1" dirty="0" smtClean="0">
                <a:solidFill>
                  <a:schemeClr val="dk1"/>
                </a:solidFill>
              </a:rPr>
              <a:t> </a:t>
            </a:r>
            <a:r>
              <a:rPr lang="en" b="1" dirty="0" err="1">
                <a:solidFill>
                  <a:schemeClr val="dk1"/>
                </a:solidFill>
              </a:rPr>
              <a:t>mappin</a:t>
            </a:r>
            <a:r>
              <a:rPr lang="en-US" b="1" dirty="0" smtClean="0">
                <a:solidFill>
                  <a:schemeClr val="dk1"/>
                </a:solidFill>
              </a:rPr>
              <a:t>g</a:t>
            </a:r>
            <a:endParaRPr lang="en-US" b="1" dirty="0" smtClean="0"/>
          </a:p>
          <a:p>
            <a:r>
              <a:rPr lang="en-US" dirty="0" smtClean="0"/>
              <a:t>Underwater archaeology</a:t>
            </a:r>
          </a:p>
          <a:p>
            <a:r>
              <a:rPr lang="en-US" dirty="0" smtClean="0"/>
              <a:t>Oil and gas drilling support</a:t>
            </a:r>
          </a:p>
          <a:p>
            <a:r>
              <a:rPr lang="en-US" dirty="0" smtClean="0"/>
              <a:t>Reconnaissance</a:t>
            </a:r>
          </a:p>
          <a:p>
            <a:r>
              <a:rPr lang="en-US" dirty="0" smtClean="0"/>
              <a:t>Telecommunications</a:t>
            </a:r>
          </a:p>
          <a:p>
            <a:r>
              <a:rPr lang="en-US" dirty="0" smtClean="0"/>
              <a:t>Ship maintenance</a:t>
            </a:r>
          </a:p>
          <a:p>
            <a:r>
              <a:rPr lang="en-US" dirty="0" smtClean="0"/>
              <a:t>Student competitions</a:t>
            </a:r>
          </a:p>
          <a:p>
            <a:pPr marL="11430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615" y="2016175"/>
            <a:ext cx="38100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39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211</TotalTime>
  <Words>324</Words>
  <Application>Microsoft Office PowerPoint</Application>
  <PresentationFormat>On-screen Show (16:9)</PresentationFormat>
  <Paragraphs>71</Paragraphs>
  <Slides>16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Angles</vt:lpstr>
      <vt:lpstr>Mission: </vt:lpstr>
      <vt:lpstr>Mission: </vt:lpstr>
      <vt:lpstr>Mission: </vt:lpstr>
      <vt:lpstr>CTD (Conductivity, Temperature, Depth)</vt:lpstr>
      <vt:lpstr>Coring Devices (Piston or Box)</vt:lpstr>
      <vt:lpstr>Nets</vt:lpstr>
      <vt:lpstr>ROVs (Remotely Operated Vehicles)</vt:lpstr>
      <vt:lpstr>Other types of underwater robots</vt:lpstr>
      <vt:lpstr>What are Underwater Robots used for?</vt:lpstr>
      <vt:lpstr>Launch and recovery methods:</vt:lpstr>
      <vt:lpstr>Launch and recovery methods: boom</vt:lpstr>
      <vt:lpstr>LAUNCH AND RECOVERY METHODS:  FRAME</vt:lpstr>
      <vt:lpstr>Launch and recovery methods:  Crane arm</vt:lpstr>
      <vt:lpstr>Launch and recovery methods:  l.a.r.s</vt:lpstr>
      <vt:lpstr>Mission: </vt:lpstr>
      <vt:lpstr>Mission: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Underwater Robots and Scientific Packages</dc:title>
  <dc:creator>Don Hilliard</dc:creator>
  <cp:lastModifiedBy>Don B Hilliard</cp:lastModifiedBy>
  <cp:revision>18</cp:revision>
  <dcterms:modified xsi:type="dcterms:W3CDTF">2018-01-24T16:08:08Z</dcterms:modified>
</cp:coreProperties>
</file>