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aleway"/>
      <p:regular r:id="rId13"/>
      <p:bold r:id="rId14"/>
      <p:italic r:id="rId15"/>
      <p:boldItalic r:id="rId16"/>
    </p:embeddedFont>
    <p:embeddedFont>
      <p:font typeface="La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aleway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italic.fntdata"/><Relationship Id="rId14" Type="http://schemas.openxmlformats.org/officeDocument/2006/relationships/font" Target="fonts/Raleway-bold.fntdata"/><Relationship Id="rId17" Type="http://schemas.openxmlformats.org/officeDocument/2006/relationships/font" Target="fonts/Lato-regular.fntdata"/><Relationship Id="rId16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italic.fntdata"/><Relationship Id="rId6" Type="http://schemas.openxmlformats.org/officeDocument/2006/relationships/slide" Target="slides/slide1.xml"/><Relationship Id="rId18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e32cdb6be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5e32cdb6be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5e32cdb6be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5e32cdb6be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e32cdb6be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e32cdb6be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f5594d6c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5f5594d6c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f5594d6c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5f5594d6c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e32cdb6be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5e32cdb6be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Teacher Essentials	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Final Count Down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9" name="Google Shape;79;p14"/>
          <p:cNvSpPr txBox="1"/>
          <p:nvPr/>
        </p:nvSpPr>
        <p:spPr>
          <a:xfrm>
            <a:off x="938400" y="1206500"/>
            <a:ext cx="5919600" cy="3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What we know about STEM in the Afterschool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Sample Lessons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lphaL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Ice Breakers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lphaL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Team Builders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lphaL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Activities</a:t>
            </a:r>
            <a:endParaRPr sz="2400">
              <a:latin typeface="Lato"/>
              <a:ea typeface="Lato"/>
              <a:cs typeface="Lato"/>
              <a:sym typeface="Lat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Lato"/>
              <a:buAutoNum type="arabicPeriod"/>
            </a:pPr>
            <a:r>
              <a:rPr lang="en" sz="2400">
                <a:latin typeface="Lato"/>
                <a:ea typeface="Lato"/>
                <a:cs typeface="Lato"/>
                <a:sym typeface="Lato"/>
              </a:rPr>
              <a:t>Online Resources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Ice Breakers	</a:t>
            </a:r>
            <a:endParaRPr/>
          </a:p>
        </p:txBody>
      </p:sp>
      <p:sp>
        <p:nvSpPr>
          <p:cNvPr id="85" name="Google Shape;85;p1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Pictionary Telephone (telestration)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Have a Long List of Examples*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List of </a:t>
            </a:r>
            <a:r>
              <a:rPr lang="en"/>
              <a:t>Riddles</a:t>
            </a:r>
            <a:r>
              <a:rPr lang="en"/>
              <a:t>*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Builders</a:t>
            </a:r>
            <a:endParaRPr/>
          </a:p>
        </p:txBody>
      </p:sp>
      <p:sp>
        <p:nvSpPr>
          <p:cNvPr id="91" name="Google Shape;91;p1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Magic Stepping Stones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Tarps*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List in Folder*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Group Counting*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 social factors are controlled for STEM in the afterschool time...</a:t>
            </a:r>
            <a:endParaRPr/>
          </a:p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2442628" y="2421100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Younger children's engagement in STEM is driven by relationships to peers, neer peers, and role models</a:t>
            </a:r>
            <a:endParaRPr/>
          </a:p>
        </p:txBody>
      </p:sp>
      <p:sp>
        <p:nvSpPr>
          <p:cNvPr id="98" name="Google Shape;98;p17"/>
          <p:cNvSpPr txBox="1"/>
          <p:nvPr>
            <p:ph idx="2" type="body"/>
          </p:nvPr>
        </p:nvSpPr>
        <p:spPr>
          <a:xfrm>
            <a:off x="5650575" y="2421100"/>
            <a:ext cx="3071400" cy="21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Older children’s engagement in STEM is driven more by content and challenge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localized conditions for successful programing?</a:t>
            </a:r>
            <a:endParaRPr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2400253" y="1722600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 sz="3000"/>
              <a:t>Relevant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 sz="3000"/>
              <a:t>Responsive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AutoNum type="arabicPeriod"/>
            </a:pPr>
            <a:r>
              <a:rPr lang="en" sz="3000"/>
              <a:t>Connected</a:t>
            </a:r>
            <a:endParaRPr sz="3000"/>
          </a:p>
        </p:txBody>
      </p:sp>
      <p:sp>
        <p:nvSpPr>
          <p:cNvPr id="105" name="Google Shape;105;p18"/>
          <p:cNvSpPr txBox="1"/>
          <p:nvPr>
            <p:ph idx="2" type="body"/>
          </p:nvPr>
        </p:nvSpPr>
        <p:spPr>
          <a:xfrm>
            <a:off x="5615300" y="1759275"/>
            <a:ext cx="3071400" cy="21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Complementary to what they are doing in their lives at home, at school, in the neighborhood, and to professions/professionals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(local/parents/volunteers/video)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Activities	</a:t>
            </a:r>
            <a:endParaRPr/>
          </a:p>
        </p:txBody>
      </p:sp>
      <p:sp>
        <p:nvSpPr>
          <p:cNvPr id="111" name="Google Shape;111;p19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Life on a Vent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Catapult*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Build a boat*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Mission Submersible*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Engineering </a:t>
            </a:r>
            <a:r>
              <a:rPr lang="en"/>
              <a:t>Challenges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