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7"/>
  </p:notesMasterIdLst>
  <p:sldIdLst>
    <p:sldId id="256" r:id="rId2"/>
    <p:sldId id="269" r:id="rId3"/>
    <p:sldId id="272" r:id="rId4"/>
    <p:sldId id="257" r:id="rId5"/>
    <p:sldId id="271" r:id="rId6"/>
    <p:sldId id="270" r:id="rId7"/>
    <p:sldId id="258" r:id="rId8"/>
    <p:sldId id="266" r:id="rId9"/>
    <p:sldId id="263" r:id="rId10"/>
    <p:sldId id="265" r:id="rId11"/>
    <p:sldId id="261" r:id="rId12"/>
    <p:sldId id="262" r:id="rId13"/>
    <p:sldId id="268" r:id="rId14"/>
    <p:sldId id="273" r:id="rId15"/>
    <p:sldId id="274" r:id="rId1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20" y="-14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-111" charset="0"/>
                <a:ea typeface="Arial" pitchFamily="-111" charset="0"/>
                <a:cs typeface="Arial" pitchFamily="-111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88555E1E-80A4-41B2-A633-5160DF3C077B}" type="datetime1">
              <a:rPr lang="en-US"/>
              <a:pPr>
                <a:defRPr/>
              </a:pPr>
              <a:t>9/1/2011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-111" charset="0"/>
                <a:ea typeface="Arial" pitchFamily="-111" charset="0"/>
                <a:cs typeface="Arial" pitchFamily="-111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4DCDCA17-952E-4878-9550-EC300A2CCDE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11" charset="-128"/>
        <a:cs typeface="+mn-cs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11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11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11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11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/>
              <a:t>There are more detailed instructions on the hand outs.</a:t>
            </a:r>
          </a:p>
        </p:txBody>
      </p:sp>
      <p:sp>
        <p:nvSpPr>
          <p:cNvPr id="153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DFE5DA65-FC29-4FEC-A07B-04D224B37564}" type="slidenum">
              <a:rPr lang="en-US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4763D46-DAC6-4A48-AE29-8F44FE995241}" type="datetime1">
              <a:rPr lang="en-US" smtClean="0"/>
              <a:pPr>
                <a:defRPr/>
              </a:pPr>
              <a:t>9/1/2011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EC4761-70F0-4A1C-8531-B16FB8FDBA2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CC7B365-281A-4EC6-A7B2-0CF53B2AF337}" type="datetime1">
              <a:rPr lang="en-US" smtClean="0"/>
              <a:pPr>
                <a:defRPr/>
              </a:pPr>
              <a:t>9/1/2011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FBE1DAA-3995-470A-9744-9AE19872FA5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40AC186-D378-4BE3-8EA3-7912F74525DD}" type="datetime1">
              <a:rPr lang="en-US" smtClean="0"/>
              <a:pPr>
                <a:defRPr/>
              </a:pPr>
              <a:t>9/1/2011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D6B0E7-7391-48AA-A847-05A90DA3918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272EC5-1914-4C68-B45D-D4F734A209C9}" type="datetime1">
              <a:rPr lang="en-US" smtClean="0"/>
              <a:pPr>
                <a:defRPr/>
              </a:pPr>
              <a:t>9/1/2011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4B4261-B306-4531-9227-886E4E0065D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FF473F3-7310-4ADC-B958-5F5E08AC1F85}" type="datetime1">
              <a:rPr lang="en-US" smtClean="0"/>
              <a:pPr>
                <a:defRPr/>
              </a:pPr>
              <a:t>9/1/2011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DE621E4-EA46-483E-958D-26A01BE18FB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461FDF4-A71A-480F-9633-C5F9E10BC800}" type="datetime1">
              <a:rPr lang="en-US" smtClean="0"/>
              <a:pPr>
                <a:defRPr/>
              </a:pPr>
              <a:t>9/1/2011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A39147-2D4C-4001-B2CB-C45EC633855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B33B6E-B14F-4B66-BFA8-867E2B2D9889}" type="datetime1">
              <a:rPr lang="en-US" smtClean="0"/>
              <a:pPr>
                <a:defRPr/>
              </a:pPr>
              <a:t>9/1/2011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67D9E0C-F0A6-4F13-B838-983173C7748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6BD9C20-A857-4072-9B3B-DDB1FDDCCE99}" type="datetime1">
              <a:rPr lang="en-US" smtClean="0"/>
              <a:pPr>
                <a:defRPr/>
              </a:pPr>
              <a:t>9/1/2011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E398D0-6E3C-4613-8FBC-109A625DFE1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03BB0CE-829D-4531-8221-470628794F6F}" type="datetime1">
              <a:rPr lang="en-US" smtClean="0"/>
              <a:pPr>
                <a:defRPr/>
              </a:pPr>
              <a:t>9/1/2011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A50AF1-A7B0-44F5-BAA0-A5DEBC4C6BE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9AA4238-F6E8-4254-87F0-CBD485D4C726}" type="datetime1">
              <a:rPr lang="en-US" smtClean="0"/>
              <a:pPr>
                <a:defRPr/>
              </a:pPr>
              <a:t>9/1/2011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A5335E-2CB5-41FA-8708-3B8A3F85B41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C121EB9-A8CB-4FC0-B29D-C8843374027E}" type="datetime1">
              <a:rPr lang="en-US" smtClean="0"/>
              <a:pPr>
                <a:defRPr/>
              </a:pPr>
              <a:t>9/1/2011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525091-ABD8-47C1-8BAB-EBAF47E8993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315FB2A-F239-490B-BCC5-E924899EAA06}" type="datetime1">
              <a:rPr lang="en-US" smtClean="0"/>
              <a:pPr>
                <a:defRPr/>
              </a:pPr>
              <a:t>9/1/2011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63AE88B-78A8-4A05-8DB8-0CA7E3AFF5C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opas.ous.edu/" TargetMode="Externa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atteroftrust.org/programs/hairmatsPhotos.html" TargetMode="External"/><Relationship Id="rId2" Type="http://schemas.openxmlformats.org/officeDocument/2006/relationships/hyperlink" Target="http://www.flickr.com/photos/jeffreywarren/4590976462%20/%20in/photostrea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2209800"/>
            <a:ext cx="6627681" cy="4407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1447800" y="228600"/>
            <a:ext cx="7696200" cy="13716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b="1" dirty="0" smtClean="0"/>
              <a:t>GULF OIL SPILL </a:t>
            </a:r>
            <a:r>
              <a:rPr lang="en-US" sz="3200" b="1" dirty="0" smtClean="0"/>
              <a:t/>
            </a:r>
            <a:br>
              <a:rPr lang="en-US" sz="3200" b="1" dirty="0" smtClean="0"/>
            </a:br>
            <a:r>
              <a:rPr lang="en-US" sz="3200" dirty="0" smtClean="0"/>
              <a:t>An Engineering Challenge For Future Generations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581400" y="5867400"/>
            <a:ext cx="4648200" cy="685800"/>
          </a:xfrm>
        </p:spPr>
        <p:txBody>
          <a:bodyPr>
            <a:normAutofit/>
          </a:bodyPr>
          <a:lstStyle/>
          <a:p>
            <a:pPr eaLnBrk="1" hangingPunct="1"/>
            <a:r>
              <a:rPr lang="en-US" b="1" dirty="0" smtClean="0">
                <a:solidFill>
                  <a:schemeClr val="tx1"/>
                </a:solidFill>
              </a:rPr>
              <a:t>….and that means YOU!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1600200" y="274638"/>
            <a:ext cx="7086600" cy="1143000"/>
          </a:xfrm>
        </p:spPr>
        <p:txBody>
          <a:bodyPr/>
          <a:lstStyle/>
          <a:p>
            <a:pPr eaLnBrk="1" hangingPunct="1"/>
            <a:r>
              <a:rPr lang="en-US" b="1" dirty="0" smtClean="0">
                <a:solidFill>
                  <a:schemeClr val="accent1"/>
                </a:solidFill>
              </a:rPr>
              <a:t>Human Hair &amp; Sheep’s Wool</a:t>
            </a:r>
          </a:p>
        </p:txBody>
      </p:sp>
      <p:pic>
        <p:nvPicPr>
          <p:cNvPr id="10243" name="Content Placeholder 4" descr="Screen shot 2010-05-20 at 6.59.06 AM.pn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600200" y="1828800"/>
            <a:ext cx="3886200" cy="3962400"/>
          </a:xfrm>
        </p:spPr>
      </p:pic>
      <p:sp>
        <p:nvSpPr>
          <p:cNvPr id="10244" name="Content Placeholder 3"/>
          <p:cNvSpPr>
            <a:spLocks noGrp="1"/>
          </p:cNvSpPr>
          <p:nvPr>
            <p:ph sz="half" idx="2"/>
          </p:nvPr>
        </p:nvSpPr>
        <p:spPr>
          <a:xfrm>
            <a:off x="5486400" y="1676400"/>
            <a:ext cx="3657600" cy="4525963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Wool </a:t>
            </a:r>
            <a:r>
              <a:rPr lang="en-US" b="1" u="sng" dirty="0" smtClean="0"/>
              <a:t>adsorbs</a:t>
            </a:r>
            <a:r>
              <a:rPr lang="en-US" dirty="0" smtClean="0"/>
              <a:t> oil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oil </a:t>
            </a:r>
            <a:r>
              <a:rPr lang="en-US" b="1" dirty="0" smtClean="0"/>
              <a:t>sticks</a:t>
            </a:r>
            <a:r>
              <a:rPr lang="en-US" dirty="0" smtClean="0"/>
              <a:t> to the hair 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does not </a:t>
            </a:r>
            <a:r>
              <a:rPr lang="en-US" b="1" dirty="0" smtClean="0"/>
              <a:t>soak</a:t>
            </a:r>
            <a:r>
              <a:rPr lang="en-US" dirty="0" smtClean="0"/>
              <a:t> into it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Why?</a:t>
            </a:r>
          </a:p>
          <a:p>
            <a:pPr lvl="1">
              <a:buFont typeface="Arial" pitchFamily="34" charset="0"/>
              <a:buChar char="•"/>
            </a:pPr>
            <a:r>
              <a:rPr lang="en-US" b="1" u="sng" dirty="0" smtClean="0"/>
              <a:t>Oleo-</a:t>
            </a:r>
            <a:r>
              <a:rPr lang="en-US" b="1" u="sng" dirty="0" err="1" smtClean="0"/>
              <a:t>philic</a:t>
            </a:r>
            <a:r>
              <a:rPr lang="en-US" b="1" u="sng" dirty="0" smtClean="0"/>
              <a:t> </a:t>
            </a:r>
            <a:r>
              <a:rPr lang="en-US" dirty="0" smtClean="0"/>
              <a:t> surface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Oleo = OIL</a:t>
            </a:r>
          </a:p>
          <a:p>
            <a:pPr lvl="1">
              <a:buFont typeface="Arial" pitchFamily="34" charset="0"/>
              <a:buChar char="•"/>
            </a:pPr>
            <a:r>
              <a:rPr lang="en-US" dirty="0" err="1" smtClean="0"/>
              <a:t>Philic</a:t>
            </a:r>
            <a:r>
              <a:rPr lang="en-US" dirty="0" smtClean="0"/>
              <a:t> = LOVING</a:t>
            </a:r>
          </a:p>
          <a:p>
            <a:pPr lvl="3">
              <a:buFont typeface="Calibri" pitchFamily="34" charset="0"/>
              <a:buChar char="↘"/>
            </a:pPr>
            <a:r>
              <a:rPr lang="en-US" sz="2400" dirty="0" smtClean="0"/>
              <a:t>“Oil-loving”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Attractive to oil!</a:t>
            </a:r>
          </a:p>
        </p:txBody>
      </p:sp>
      <p:sp>
        <p:nvSpPr>
          <p:cNvPr id="6" name="Rectangle 5"/>
          <p:cNvSpPr/>
          <p:nvPr/>
        </p:nvSpPr>
        <p:spPr>
          <a:xfrm>
            <a:off x="7162800" y="4038600"/>
            <a:ext cx="609600" cy="381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7239000" y="4495800"/>
            <a:ext cx="1066800" cy="381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705600" y="4953000"/>
            <a:ext cx="1981200" cy="3810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1600200" y="274638"/>
            <a:ext cx="7086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b="1" dirty="0" smtClean="0">
                <a:solidFill>
                  <a:schemeClr val="accent1"/>
                </a:solidFill>
              </a:rPr>
              <a:t>Recycled Cellulose Material</a:t>
            </a:r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>
          <a:xfrm>
            <a:off x="1676400" y="1600200"/>
            <a:ext cx="7010400" cy="4525963"/>
          </a:xfrm>
        </p:spPr>
        <p:txBody>
          <a:bodyPr/>
          <a:lstStyle/>
          <a:p>
            <a:pPr eaLnBrk="1" hangingPunct="1">
              <a:buFont typeface="Arial" pitchFamily="34" charset="0"/>
              <a:buChar char="•"/>
            </a:pPr>
            <a:r>
              <a:rPr lang="en-US" dirty="0" smtClean="0"/>
              <a:t>Made of recycled natural plant material</a:t>
            </a:r>
          </a:p>
          <a:p>
            <a:pPr eaLnBrk="1" hangingPunct="1">
              <a:buFont typeface="Arial" pitchFamily="34" charset="0"/>
              <a:buChar char="•"/>
            </a:pPr>
            <a:endParaRPr lang="en-US" dirty="0" smtClean="0"/>
          </a:p>
          <a:p>
            <a:pPr eaLnBrk="1" hangingPunct="1">
              <a:buFont typeface="Arial" pitchFamily="34" charset="0"/>
              <a:buChar char="•"/>
            </a:pPr>
            <a:r>
              <a:rPr lang="en-US" dirty="0" smtClean="0"/>
              <a:t>Absorbs the moment it touches oil</a:t>
            </a:r>
          </a:p>
          <a:p>
            <a:pPr eaLnBrk="1" hangingPunct="1">
              <a:buFont typeface="Arial" pitchFamily="34" charset="0"/>
              <a:buChar char="•"/>
            </a:pPr>
            <a:endParaRPr lang="en-US" dirty="0" smtClean="0"/>
          </a:p>
          <a:p>
            <a:pPr eaLnBrk="1" hangingPunct="1">
              <a:buFont typeface="Arial" pitchFamily="34" charset="0"/>
              <a:buChar char="•"/>
            </a:pPr>
            <a:r>
              <a:rPr lang="en-US" dirty="0" smtClean="0"/>
              <a:t>This material is </a:t>
            </a:r>
            <a:r>
              <a:rPr lang="en-US" b="1" u="sng" dirty="0" smtClean="0"/>
              <a:t>hydrophobic</a:t>
            </a:r>
            <a:r>
              <a:rPr lang="en-US" dirty="0" smtClean="0"/>
              <a:t> so it repels water while absorbing only oil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dirty="0" smtClean="0">
                <a:solidFill>
                  <a:schemeClr val="accent1"/>
                </a:solidFill>
              </a:rPr>
              <a:t>Oil Absorbing Polymer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>
          <a:xfrm>
            <a:off x="1676400" y="1600200"/>
            <a:ext cx="7010400" cy="4525963"/>
          </a:xfrm>
        </p:spPr>
        <p:txBody>
          <a:bodyPr/>
          <a:lstStyle/>
          <a:p>
            <a:pPr eaLnBrk="1" hangingPunct="1">
              <a:buFont typeface="Arial" pitchFamily="34" charset="0"/>
              <a:buChar char="•"/>
            </a:pPr>
            <a:r>
              <a:rPr lang="en-US" dirty="0" err="1" smtClean="0"/>
              <a:t>Envirobond</a:t>
            </a:r>
            <a:r>
              <a:rPr lang="en-US" dirty="0" smtClean="0"/>
              <a:t> 403 is a </a:t>
            </a:r>
            <a:r>
              <a:rPr lang="en-US" b="1" u="sng" dirty="0" smtClean="0"/>
              <a:t>polymer</a:t>
            </a:r>
            <a:r>
              <a:rPr lang="en-US" dirty="0" smtClean="0"/>
              <a:t> specifically formulated to bond to crude oil</a:t>
            </a:r>
          </a:p>
          <a:p>
            <a:pPr eaLnBrk="1" hangingPunct="1">
              <a:buFont typeface="Arial" pitchFamily="34" charset="0"/>
              <a:buChar char="•"/>
            </a:pPr>
            <a:endParaRPr lang="en-US" dirty="0" smtClean="0"/>
          </a:p>
          <a:p>
            <a:pPr eaLnBrk="1" hangingPunct="1">
              <a:buFont typeface="Arial" pitchFamily="34" charset="0"/>
              <a:buChar char="•"/>
            </a:pPr>
            <a:r>
              <a:rPr lang="en-US" dirty="0" smtClean="0"/>
              <a:t>Bonds to hydrocarbons (oil) to form gel</a:t>
            </a:r>
          </a:p>
          <a:p>
            <a:pPr eaLnBrk="1" hangingPunct="1">
              <a:buFont typeface="Arial" pitchFamily="34" charset="0"/>
              <a:buChar char="•"/>
            </a:pPr>
            <a:endParaRPr lang="en-US" dirty="0" smtClean="0"/>
          </a:p>
          <a:p>
            <a:pPr eaLnBrk="1" hangingPunct="1">
              <a:buFont typeface="Arial" pitchFamily="34" charset="0"/>
              <a:buChar char="•"/>
            </a:pPr>
            <a:r>
              <a:rPr lang="en-US" dirty="0" smtClean="0"/>
              <a:t>Hydrophobic – doesn’t absorb water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accent1"/>
                </a:solidFill>
              </a:rPr>
              <a:t>Oil Clean-up Experiment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1676400" y="1600200"/>
            <a:ext cx="7010400" cy="4525963"/>
          </a:xfrm>
        </p:spPr>
        <p:txBody>
          <a:bodyPr/>
          <a:lstStyle/>
          <a:p>
            <a:r>
              <a:rPr lang="en-US" dirty="0" smtClean="0"/>
              <a:t>Follow the instructions on the handout</a:t>
            </a:r>
          </a:p>
          <a:p>
            <a:r>
              <a:rPr lang="en-US" dirty="0" smtClean="0"/>
              <a:t>Record your results</a:t>
            </a:r>
          </a:p>
          <a:p>
            <a:r>
              <a:rPr lang="en-US" dirty="0" smtClean="0"/>
              <a:t>Ask if you have any questions!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1"/>
          <p:cNvSpPr txBox="1">
            <a:spLocks noChangeArrowheads="1"/>
          </p:cNvSpPr>
          <p:nvPr/>
        </p:nvSpPr>
        <p:spPr bwMode="auto">
          <a:xfrm>
            <a:off x="2209800" y="762000"/>
            <a:ext cx="548640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200"/>
              <a:t>Credits and </a:t>
            </a:r>
          </a:p>
          <a:p>
            <a:pPr algn="ctr"/>
            <a:r>
              <a:rPr lang="en-US" sz="3200"/>
              <a:t>Appreciation</a:t>
            </a:r>
          </a:p>
        </p:txBody>
      </p:sp>
      <p:sp>
        <p:nvSpPr>
          <p:cNvPr id="17411" name="TextBox 2"/>
          <p:cNvSpPr txBox="1">
            <a:spLocks noChangeArrowheads="1"/>
          </p:cNvSpPr>
          <p:nvPr/>
        </p:nvSpPr>
        <p:spPr bwMode="auto">
          <a:xfrm>
            <a:off x="2133600" y="1981200"/>
            <a:ext cx="6172200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/>
              <a:t>Funding for this project was generously provided by a grant from the </a:t>
            </a:r>
            <a:r>
              <a:rPr lang="en-US" b="1" dirty="0"/>
              <a:t>Oregon Engineering Technology Industry Council </a:t>
            </a:r>
            <a:r>
              <a:rPr lang="en-US" dirty="0"/>
              <a:t>(ETIC) through the </a:t>
            </a:r>
            <a:r>
              <a:rPr lang="en-US" b="1" dirty="0">
                <a:hlinkClick r:id="rId2"/>
              </a:rPr>
              <a:t>Oregon Pre-Engineering &amp; Applied Sciences </a:t>
            </a:r>
            <a:r>
              <a:rPr lang="en-US" dirty="0">
                <a:hlinkClick r:id="rId2"/>
              </a:rPr>
              <a:t>(OPAS)</a:t>
            </a:r>
            <a:r>
              <a:rPr lang="en-US" dirty="0"/>
              <a:t> initiative.</a:t>
            </a:r>
          </a:p>
          <a:p>
            <a:endParaRPr lang="en-US" dirty="0"/>
          </a:p>
          <a:p>
            <a:r>
              <a:rPr lang="en-US" dirty="0"/>
              <a:t>Center for Outreach in Science and Engineering for Youth (COSEY) is a collaboration between the colleges of Science and Engineering and Precollege Programs at </a:t>
            </a:r>
            <a:r>
              <a:rPr lang="en-US" b="1" dirty="0"/>
              <a:t>Oregon State University</a:t>
            </a:r>
            <a:r>
              <a:rPr lang="en-US" dirty="0"/>
              <a:t>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Photo Credits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600200"/>
            <a:ext cx="7162800" cy="4525963"/>
          </a:xfrm>
        </p:spPr>
        <p:txBody>
          <a:bodyPr>
            <a:normAutofit fontScale="85000" lnSpcReduction="20000"/>
          </a:bodyPr>
          <a:lstStyle/>
          <a:p>
            <a:r>
              <a:rPr lang="en-US" sz="2000" dirty="0" smtClean="0"/>
              <a:t>“An oil slick in the Gulf of Mexico from the deepwater horizon accident in 2010.”  Retrieved from http://www.chem.ucla.edu/harding/IGOC/O/ oil.html</a:t>
            </a:r>
          </a:p>
          <a:p>
            <a:r>
              <a:rPr lang="en-US" sz="2000" dirty="0" smtClean="0"/>
              <a:t>Pickens, B. (2010) “Oil covered seagull.” The top 10 benefits of the BP oil spill. </a:t>
            </a:r>
            <a:r>
              <a:rPr lang="en-US" sz="2000" dirty="0" smtClean="0"/>
              <a:t>Retrieved from http://nationallampoon.com/articles/the-top-10-benefits-of-the-bp-oil-spill </a:t>
            </a:r>
            <a:endParaRPr lang="en-US" sz="2000" dirty="0" smtClean="0"/>
          </a:p>
          <a:p>
            <a:r>
              <a:rPr lang="en-US" sz="2000" dirty="0" smtClean="0"/>
              <a:t>Warren, J. (2010) “Oil on the </a:t>
            </a:r>
            <a:r>
              <a:rPr lang="en-US" sz="2000" dirty="0" err="1" smtClean="0"/>
              <a:t>Chandeleur</a:t>
            </a:r>
            <a:r>
              <a:rPr lang="en-US" sz="2000" dirty="0" smtClean="0"/>
              <a:t> islands from a plane.” </a:t>
            </a:r>
            <a:r>
              <a:rPr lang="en-US" sz="2000" dirty="0" smtClean="0"/>
              <a:t>Retrieved from </a:t>
            </a:r>
            <a:r>
              <a:rPr lang="en-US" sz="2000" dirty="0" smtClean="0">
                <a:hlinkClick r:id="rId2"/>
              </a:rPr>
              <a:t>http://</a:t>
            </a:r>
            <a:r>
              <a:rPr lang="en-US" sz="2000" dirty="0" smtClean="0">
                <a:hlinkClick r:id="rId2"/>
              </a:rPr>
              <a:t>www.flickr.com/photos/jeffreywarren/4590976462 / in/</a:t>
            </a:r>
            <a:r>
              <a:rPr lang="en-US" sz="2000" dirty="0" err="1" smtClean="0">
                <a:hlinkClick r:id="rId2"/>
              </a:rPr>
              <a:t>photostream</a:t>
            </a:r>
            <a:r>
              <a:rPr lang="en-US" sz="2000" dirty="0" smtClean="0">
                <a:hlinkClick r:id="rId2"/>
              </a:rPr>
              <a:t>/</a:t>
            </a:r>
            <a:endParaRPr lang="en-US" sz="2000" dirty="0" smtClean="0"/>
          </a:p>
          <a:p>
            <a:r>
              <a:rPr lang="en-US" sz="2000" dirty="0" smtClean="0"/>
              <a:t>[Photograph of waves of oil</a:t>
            </a:r>
            <a:r>
              <a:rPr lang="en-US" sz="2000" dirty="0" smtClean="0"/>
              <a:t>] Retrieved from http://</a:t>
            </a:r>
            <a:r>
              <a:rPr lang="en-US" sz="2000" dirty="0" smtClean="0"/>
              <a:t>galerie.money.pl/ </a:t>
            </a:r>
            <a:r>
              <a:rPr lang="en-US" sz="2000" dirty="0" err="1" smtClean="0"/>
              <a:t>zanieczyszczone;ropa;plaze;australii</a:t>
            </a:r>
            <a:r>
              <a:rPr lang="en-US" sz="2000" dirty="0" smtClean="0"/>
              <a:t>, galeria,2164,2.html</a:t>
            </a:r>
          </a:p>
          <a:p>
            <a:r>
              <a:rPr lang="en-US" sz="2000" dirty="0" smtClean="0"/>
              <a:t>BP P.L.C. (2010) [Photograph of booms surrounding the </a:t>
            </a:r>
            <a:r>
              <a:rPr lang="en-US" sz="2000" dirty="0" err="1" smtClean="0"/>
              <a:t>Chandeleur</a:t>
            </a:r>
            <a:r>
              <a:rPr lang="en-US" sz="2000" dirty="0" smtClean="0"/>
              <a:t> islands]. </a:t>
            </a:r>
            <a:r>
              <a:rPr lang="en-US" sz="2000" dirty="0" smtClean="0"/>
              <a:t>Retrieved at http://news.discovery.com/earth/bp-oil-spill-photos.html</a:t>
            </a:r>
            <a:endParaRPr lang="en-US" sz="2000" dirty="0" smtClean="0"/>
          </a:p>
          <a:p>
            <a:r>
              <a:rPr lang="en-US" sz="2000" dirty="0" smtClean="0"/>
              <a:t>Matter of Trust. “Miles of boom made at Felix’ Camp</a:t>
            </a:r>
            <a:r>
              <a:rPr lang="en-US" sz="2000" dirty="0" smtClean="0"/>
              <a:t>.” Retrieved at </a:t>
            </a:r>
            <a:r>
              <a:rPr lang="en-US" sz="2000" dirty="0" smtClean="0">
                <a:hlinkClick r:id="rId3"/>
              </a:rPr>
              <a:t>http://</a:t>
            </a:r>
            <a:r>
              <a:rPr lang="en-US" sz="2000" dirty="0" smtClean="0">
                <a:hlinkClick r:id="rId3"/>
              </a:rPr>
              <a:t>www.matteroftrust.org/programs/hairmatsPhotos.html</a:t>
            </a:r>
            <a:endParaRPr lang="en-US" sz="2000" dirty="0" smtClean="0"/>
          </a:p>
          <a:p>
            <a:r>
              <a:rPr lang="en-US" sz="2000" dirty="0" smtClean="0"/>
              <a:t>[Diagram of hair adsorbing oil]. </a:t>
            </a:r>
            <a:r>
              <a:rPr lang="en-US" sz="2000" dirty="0" smtClean="0"/>
              <a:t>Retrieved from http://wagn4u.blogspot.com</a:t>
            </a:r>
            <a:r>
              <a:rPr lang="en-US" sz="2000" dirty="0" smtClean="0"/>
              <a:t>/ 2010/ 06/how-you-can-help-gulf-region-following.html</a:t>
            </a:r>
            <a:endParaRPr lang="en-US" sz="2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524000" y="274638"/>
            <a:ext cx="7162800" cy="1143000"/>
          </a:xfrm>
        </p:spPr>
        <p:txBody>
          <a:bodyPr/>
          <a:lstStyle/>
          <a:p>
            <a:r>
              <a:rPr lang="en-US" b="1" dirty="0" smtClean="0"/>
              <a:t>PLEASE..help me fly again!</a:t>
            </a:r>
          </a:p>
        </p:txBody>
      </p:sp>
      <p:pic>
        <p:nvPicPr>
          <p:cNvPr id="3075" name="Content Placeholder 3" descr="127564629626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09800" y="1828800"/>
            <a:ext cx="6000750" cy="40005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26444" t="5547" r="5479" b="112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6629400" y="3657600"/>
            <a:ext cx="98135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150 mi</a:t>
            </a:r>
            <a:endParaRPr lang="en-US" sz="2000" b="1" dirty="0"/>
          </a:p>
        </p:txBody>
      </p:sp>
      <p:sp>
        <p:nvSpPr>
          <p:cNvPr id="20" name="Rectangle 19"/>
          <p:cNvSpPr/>
          <p:nvPr/>
        </p:nvSpPr>
        <p:spPr>
          <a:xfrm>
            <a:off x="3810000" y="5867400"/>
            <a:ext cx="1066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/>
              <a:t>150 mi</a:t>
            </a:r>
            <a:endParaRPr lang="en-US" b="1" dirty="0"/>
          </a:p>
        </p:txBody>
      </p:sp>
      <p:cxnSp>
        <p:nvCxnSpPr>
          <p:cNvPr id="21" name="Straight Arrow Connector 20"/>
          <p:cNvCxnSpPr/>
          <p:nvPr/>
        </p:nvCxnSpPr>
        <p:spPr>
          <a:xfrm flipV="1">
            <a:off x="1828800" y="6324600"/>
            <a:ext cx="4232347" cy="1179"/>
          </a:xfrm>
          <a:prstGeom prst="straightConnector1">
            <a:avLst/>
          </a:prstGeom>
          <a:ln w="57150">
            <a:solidFill>
              <a:srgbClr val="00B0F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 rot="5400000">
            <a:off x="4420394" y="3886200"/>
            <a:ext cx="3656806" cy="794"/>
          </a:xfrm>
          <a:prstGeom prst="straightConnector1">
            <a:avLst/>
          </a:prstGeom>
          <a:ln w="57150">
            <a:solidFill>
              <a:srgbClr val="00B0F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1600200" y="274638"/>
            <a:ext cx="7086600" cy="1143000"/>
          </a:xfrm>
        </p:spPr>
        <p:txBody>
          <a:bodyPr/>
          <a:lstStyle/>
          <a:p>
            <a:pPr eaLnBrk="1" hangingPunct="1"/>
            <a:r>
              <a:rPr lang="en-US" dirty="0" smtClean="0"/>
              <a:t>Deepwater Horizon Blowout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524000" y="1600200"/>
            <a:ext cx="7162800" cy="4525963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ea typeface="+mn-ea"/>
                <a:cs typeface="+mn-cs"/>
              </a:rPr>
              <a:t>A lot of oil!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ea typeface="+mn-ea"/>
                <a:cs typeface="+mn-cs"/>
              </a:rPr>
              <a:t>210,000 gallons per day at maximum</a:t>
            </a:r>
            <a:endParaRPr lang="en-US" dirty="0" smtClean="0">
              <a:ea typeface="+mn-ea"/>
            </a:endParaRP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ea typeface="+mn-ea"/>
                <a:cs typeface="+mn-cs"/>
              </a:rPr>
              <a:t>Estimated 175 million gallons total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ea typeface="+mn-ea"/>
              </a:rPr>
              <a:t>Volume of 1 class room is about: 150,000 gal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 smtClean="0">
                <a:ea typeface="+mn-ea"/>
              </a:rPr>
              <a:t>Over 1,000 classrooms of oil!</a:t>
            </a:r>
            <a:endParaRPr lang="en-US" b="1" dirty="0" smtClean="0">
              <a:ea typeface="+mn-ea"/>
              <a:cs typeface="+mn-cs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 smtClean="0">
              <a:ea typeface="+mn-ea"/>
              <a:cs typeface="+mn-cs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ea typeface="+mn-ea"/>
                <a:cs typeface="+mn-cs"/>
              </a:rPr>
              <a:t>About 75% still in the ocean</a:t>
            </a:r>
            <a:endParaRPr lang="en-US" dirty="0" smtClean="0"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1600200" y="274638"/>
            <a:ext cx="7086600" cy="1143000"/>
          </a:xfrm>
        </p:spPr>
        <p:txBody>
          <a:bodyPr/>
          <a:lstStyle/>
          <a:p>
            <a:pPr eaLnBrk="1" hangingPunct="1"/>
            <a:r>
              <a:rPr lang="en-US" dirty="0" smtClean="0"/>
              <a:t>Deepwater Horizon Blowout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600200" y="1600200"/>
            <a:ext cx="7086600" cy="4525963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ea typeface="+mn-ea"/>
                <a:cs typeface="+mn-cs"/>
              </a:rPr>
              <a:t>Blowout was 5,000 ft (1 mi) underwater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 smtClean="0">
              <a:ea typeface="+mn-ea"/>
              <a:cs typeface="+mn-cs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ea typeface="+mn-ea"/>
                <a:cs typeface="+mn-cs"/>
              </a:rPr>
              <a:t>Most of the oil rises to the surface because </a:t>
            </a:r>
            <a:r>
              <a:rPr lang="en-US" b="1" dirty="0" smtClean="0">
                <a:ea typeface="+mn-ea"/>
                <a:cs typeface="+mn-cs"/>
              </a:rPr>
              <a:t>oil is less dense than water.</a:t>
            </a:r>
          </a:p>
          <a:p>
            <a:pPr eaLnBrk="1" fontAlgn="auto" hangingPunct="1">
              <a:spcAft>
                <a:spcPts val="0"/>
              </a:spcAft>
              <a:buFont typeface="Arial" pitchFamily="-111" charset="0"/>
              <a:buNone/>
              <a:defRPr/>
            </a:pPr>
            <a:endParaRPr lang="en-US" dirty="0" smtClean="0">
              <a:ea typeface="+mn-ea"/>
              <a:cs typeface="+mn-cs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ea typeface="+mn-ea"/>
                <a:cs typeface="+mn-cs"/>
              </a:rPr>
              <a:t>Some of the oil gets trapped in underwater currents and can travel throughout the ocean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1600200" y="274638"/>
            <a:ext cx="7086600" cy="1143000"/>
          </a:xfrm>
        </p:spPr>
        <p:txBody>
          <a:bodyPr/>
          <a:lstStyle/>
          <a:p>
            <a:r>
              <a:rPr lang="en-US" b="1" dirty="0" smtClean="0"/>
              <a:t>Waves of Oil</a:t>
            </a:r>
          </a:p>
        </p:txBody>
      </p:sp>
      <p:pic>
        <p:nvPicPr>
          <p:cNvPr id="5123" name="Content Placeholder 3" descr="oil_slick460_1365728c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-6921" r="-6921"/>
          <a:stretch>
            <a:fillRect/>
          </a:stretch>
        </p:blipFill>
        <p:spPr>
          <a:xfrm>
            <a:off x="1600200" y="1447800"/>
            <a:ext cx="7315200" cy="50387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1600200" y="274638"/>
            <a:ext cx="7086600" cy="1143000"/>
          </a:xfrm>
        </p:spPr>
        <p:txBody>
          <a:bodyPr/>
          <a:lstStyle/>
          <a:p>
            <a:pPr eaLnBrk="1" hangingPunct="1"/>
            <a:r>
              <a:rPr lang="en-US" b="1" dirty="0" smtClean="0">
                <a:solidFill>
                  <a:schemeClr val="accent1"/>
                </a:solidFill>
              </a:rPr>
              <a:t>Clean-up Methods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1524000" y="1295400"/>
            <a:ext cx="7162800" cy="5257800"/>
          </a:xfrm>
        </p:spPr>
        <p:txBody>
          <a:bodyPr/>
          <a:lstStyle/>
          <a:p>
            <a:pPr marL="514350" indent="-514350" eaLnBrk="1" hangingPunct="1">
              <a:buFont typeface="Calibri" pitchFamily="-111" charset="0"/>
              <a:buAutoNum type="arabicPeriod"/>
            </a:pPr>
            <a:r>
              <a:rPr lang="en-US" b="1" dirty="0" smtClean="0">
                <a:solidFill>
                  <a:schemeClr val="accent1"/>
                </a:solidFill>
              </a:rPr>
              <a:t>Dispersants:</a:t>
            </a:r>
            <a:r>
              <a:rPr lang="en-US" b="1" dirty="0" smtClean="0">
                <a:solidFill>
                  <a:srgbClr val="0070C0"/>
                </a:solidFill>
              </a:rPr>
              <a:t> </a:t>
            </a:r>
            <a:r>
              <a:rPr lang="en-US" dirty="0" smtClean="0"/>
              <a:t>break up large oil slicks into small particles</a:t>
            </a:r>
          </a:p>
          <a:p>
            <a:pPr marL="514350" indent="-514350" eaLnBrk="1" hangingPunct="1">
              <a:buFont typeface="Calibri" pitchFamily="-111" charset="0"/>
              <a:buAutoNum type="arabicPeriod"/>
            </a:pPr>
            <a:r>
              <a:rPr lang="en-US" b="1" dirty="0" smtClean="0">
                <a:solidFill>
                  <a:schemeClr val="accent1"/>
                </a:solidFill>
              </a:rPr>
              <a:t>Booms: </a:t>
            </a:r>
            <a:r>
              <a:rPr lang="en-US" dirty="0" smtClean="0"/>
              <a:t>long floating tubes that are put on the water surface to contain an oil spill</a:t>
            </a:r>
          </a:p>
          <a:p>
            <a:pPr marL="514350" indent="-514350" eaLnBrk="1" hangingPunct="1">
              <a:buFont typeface="Calibri" pitchFamily="-111" charset="0"/>
              <a:buAutoNum type="arabicPeriod"/>
            </a:pPr>
            <a:r>
              <a:rPr lang="en-US" b="1" dirty="0" smtClean="0">
                <a:solidFill>
                  <a:schemeClr val="accent1"/>
                </a:solidFill>
              </a:rPr>
              <a:t>Skimming: </a:t>
            </a:r>
            <a:r>
              <a:rPr lang="en-US" dirty="0" smtClean="0"/>
              <a:t>specially designed boats “scrape” the oil off of the surface</a:t>
            </a:r>
          </a:p>
          <a:p>
            <a:pPr marL="514350" indent="-514350" eaLnBrk="1" hangingPunct="1">
              <a:buFont typeface="Calibri" pitchFamily="-111" charset="0"/>
              <a:buAutoNum type="arabicPeriod"/>
            </a:pPr>
            <a:r>
              <a:rPr lang="en-US" b="1" dirty="0" smtClean="0">
                <a:solidFill>
                  <a:schemeClr val="accent1"/>
                </a:solidFill>
              </a:rPr>
              <a:t>Absorbents: </a:t>
            </a:r>
            <a:r>
              <a:rPr lang="en-US" dirty="0" smtClean="0"/>
              <a:t>materials that can help “suck-up” the oil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dirty="0" smtClean="0">
                <a:solidFill>
                  <a:schemeClr val="accent1"/>
                </a:solidFill>
              </a:rPr>
              <a:t>Dispersants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1600200" y="1371600"/>
            <a:ext cx="7086600" cy="4876800"/>
          </a:xfrm>
        </p:spPr>
        <p:txBody>
          <a:bodyPr>
            <a:normAutofit lnSpcReduction="10000"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Dispersants are chemical solvents or </a:t>
            </a:r>
            <a:r>
              <a:rPr lang="en-US" b="1" dirty="0" smtClean="0"/>
              <a:t>surfactants</a:t>
            </a:r>
            <a:r>
              <a:rPr lang="en-US" dirty="0" smtClean="0"/>
              <a:t>.</a:t>
            </a:r>
          </a:p>
          <a:p>
            <a:pPr>
              <a:buFont typeface="Arial" pitchFamily="34" charset="0"/>
              <a:buChar char="•"/>
            </a:pPr>
            <a:endParaRPr lang="en-US" sz="2000" dirty="0" smtClean="0"/>
          </a:p>
          <a:p>
            <a:pPr>
              <a:buFont typeface="Arial" pitchFamily="34" charset="0"/>
              <a:buChar char="•"/>
            </a:pPr>
            <a:r>
              <a:rPr lang="en-US" b="1" dirty="0" smtClean="0"/>
              <a:t>They don't eliminate oil</a:t>
            </a:r>
            <a:r>
              <a:rPr lang="en-US" dirty="0" smtClean="0"/>
              <a:t>, they make it less obvious by breaking it into small pieces which spread throughout the ocean.</a:t>
            </a:r>
          </a:p>
          <a:p>
            <a:pPr>
              <a:buFont typeface="Arial" pitchFamily="34" charset="0"/>
              <a:buChar char="•"/>
            </a:pPr>
            <a:endParaRPr lang="en-US" sz="2000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The dispersant used by BP is </a:t>
            </a:r>
            <a:r>
              <a:rPr lang="en-US" b="1" dirty="0" smtClean="0"/>
              <a:t>toxic</a:t>
            </a:r>
            <a:r>
              <a:rPr lang="en-US" dirty="0" smtClean="0"/>
              <a:t> to microorganisms and fish eggs.</a:t>
            </a:r>
          </a:p>
          <a:p>
            <a:pPr eaLnBrk="1" hangingPunct="1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1600200" y="274638"/>
            <a:ext cx="7086600" cy="1143000"/>
          </a:xfrm>
        </p:spPr>
        <p:txBody>
          <a:bodyPr>
            <a:normAutofit/>
          </a:bodyPr>
          <a:lstStyle/>
          <a:p>
            <a:r>
              <a:rPr lang="en-US" sz="4800" dirty="0" smtClean="0">
                <a:solidFill>
                  <a:schemeClr val="accent1"/>
                </a:solidFill>
              </a:rPr>
              <a:t>Booms</a:t>
            </a:r>
          </a:p>
        </p:txBody>
      </p:sp>
      <p:pic>
        <p:nvPicPr>
          <p:cNvPr id="8195" name="Content Placeholder 5" descr="27823_405433949536_645859536_4278142_6893485_n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762000" y="3657600"/>
            <a:ext cx="3886200" cy="2914650"/>
          </a:xfrm>
        </p:spPr>
      </p:pic>
      <p:pic>
        <p:nvPicPr>
          <p:cNvPr id="8197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54283" y="3733800"/>
            <a:ext cx="3824378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Content Placeholder 2"/>
          <p:cNvSpPr txBox="1">
            <a:spLocks/>
          </p:cNvSpPr>
          <p:nvPr/>
        </p:nvSpPr>
        <p:spPr>
          <a:xfrm>
            <a:off x="1600200" y="1828800"/>
            <a:ext cx="7086600" cy="1143000"/>
          </a:xfrm>
          <a:prstGeom prst="rect">
            <a:avLst/>
          </a:prstGeom>
        </p:spPr>
        <p:txBody>
          <a:bodyPr vert="horz">
            <a:normAutofit fontScale="92500"/>
          </a:bodyPr>
          <a:lstStyle/>
          <a:p>
            <a:pPr marL="548640" indent="-411480" fontAlgn="auto"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Arial" pitchFamily="34" charset="0"/>
              <a:buChar char="•"/>
            </a:pPr>
            <a:r>
              <a:rPr lang="en-US" sz="2400" dirty="0" smtClean="0"/>
              <a:t>Help </a:t>
            </a:r>
            <a:r>
              <a:rPr lang="en-US" sz="2400" dirty="0"/>
              <a:t>contain the oil slicks on the ocean surface</a:t>
            </a:r>
          </a:p>
          <a:p>
            <a:pPr marL="548640" indent="-411480" fontAlgn="auto"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Arial" pitchFamily="34" charset="0"/>
              <a:buChar char="•"/>
            </a:pPr>
            <a:r>
              <a:rPr lang="en-US" sz="2400" dirty="0"/>
              <a:t>Used to protect shore line</a:t>
            </a:r>
          </a:p>
          <a:p>
            <a:pPr marL="548640" marR="0" lvl="0" indent="-4114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shade val="95000"/>
                </a:schemeClr>
              </a:buClr>
              <a:buSzPct val="65000"/>
              <a:buFont typeface="Wingdings 2"/>
              <a:buChar char=""/>
              <a:tabLst/>
              <a:defRPr/>
            </a:pPr>
            <a:endParaRPr kumimoji="0" lang="en-US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2177</TotalTime>
  <Words>555</Words>
  <Application>Microsoft Office PowerPoint</Application>
  <PresentationFormat>On-screen Show (4:3)</PresentationFormat>
  <Paragraphs>75</Paragraphs>
  <Slides>15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GULF OIL SPILL  An Engineering Challenge For Future Generations</vt:lpstr>
      <vt:lpstr>PLEASE..help me fly again!</vt:lpstr>
      <vt:lpstr>Slide 3</vt:lpstr>
      <vt:lpstr>Deepwater Horizon Blowout</vt:lpstr>
      <vt:lpstr>Deepwater Horizon Blowout</vt:lpstr>
      <vt:lpstr>Waves of Oil</vt:lpstr>
      <vt:lpstr>Clean-up Methods</vt:lpstr>
      <vt:lpstr>Dispersants</vt:lpstr>
      <vt:lpstr>Booms</vt:lpstr>
      <vt:lpstr>Human Hair &amp; Sheep’s Wool</vt:lpstr>
      <vt:lpstr>Recycled Cellulose Material</vt:lpstr>
      <vt:lpstr>Oil Absorbing Polymer</vt:lpstr>
      <vt:lpstr>Oil Clean-up Experiment</vt:lpstr>
      <vt:lpstr>Slide 14</vt:lpstr>
      <vt:lpstr>Photo Credits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Stephanie Silliman</dc:creator>
  <cp:lastModifiedBy>passmore</cp:lastModifiedBy>
  <cp:revision>50</cp:revision>
  <dcterms:created xsi:type="dcterms:W3CDTF">2010-06-18T01:37:25Z</dcterms:created>
  <dcterms:modified xsi:type="dcterms:W3CDTF">2011-09-01T21:10:27Z</dcterms:modified>
</cp:coreProperties>
</file>