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Lato" panose="020B0604020202020204" charset="0"/>
      <p:regular r:id="rId15"/>
      <p:bold r:id="rId16"/>
      <p:italic r:id="rId17"/>
      <p:boldItalic r:id="rId18"/>
    </p:embeddedFont>
    <p:embeddedFont>
      <p:font typeface="Raleway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times.com/science/sciencenow/la-sci-sn-dinosaur-cold-blooded-warm-mesothermic-metabolism-20140613-story.htm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smithsonianmag.com/smart-news/t-rex-skin-was-not-covered-feathers-study-says-180963603/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http://www.latimes.com/science/sciencenow/la-sci-sn-dinosaur-cold-blooded-warm-mesothermic-metabolism-20140613-story.html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http://www.smithsonianmag.com/smart-news/t-rex-skin-was-not-covered-feathers-study-says-180963603/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har char="●"/>
              <a:defRPr/>
            </a:lvl1pPr>
            <a:lvl2pPr lvl="1" algn="ctr">
              <a:spcBef>
                <a:spcPts val="0"/>
              </a:spcBef>
              <a:buChar char="○"/>
              <a:defRPr/>
            </a:lvl2pPr>
            <a:lvl3pPr lvl="2" algn="ctr">
              <a:spcBef>
                <a:spcPts val="0"/>
              </a:spcBef>
              <a:buChar char="■"/>
              <a:defRPr/>
            </a:lvl3pPr>
            <a:lvl4pPr lvl="3" algn="ctr">
              <a:spcBef>
                <a:spcPts val="0"/>
              </a:spcBef>
              <a:buChar char="●"/>
              <a:defRPr/>
            </a:lvl4pPr>
            <a:lvl5pPr lvl="4" algn="ctr">
              <a:spcBef>
                <a:spcPts val="0"/>
              </a:spcBef>
              <a:buChar char="○"/>
              <a:defRPr/>
            </a:lvl5pPr>
            <a:lvl6pPr lvl="5" algn="ctr">
              <a:spcBef>
                <a:spcPts val="0"/>
              </a:spcBef>
              <a:buChar char="■"/>
              <a:defRPr/>
            </a:lvl6pPr>
            <a:lvl7pPr lvl="6" algn="ctr">
              <a:spcBef>
                <a:spcPts val="0"/>
              </a:spcBef>
              <a:buChar char="●"/>
              <a:defRPr/>
            </a:lvl7pPr>
            <a:lvl8pPr lvl="7" algn="ctr">
              <a:spcBef>
                <a:spcPts val="0"/>
              </a:spcBef>
              <a:buChar char="○"/>
              <a:defRPr/>
            </a:lvl8pPr>
            <a:lvl9pPr lvl="8" algn="ctr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/>
            </a:lvl1pPr>
            <a:lvl2pPr lvl="1">
              <a:spcBef>
                <a:spcPts val="0"/>
              </a:spcBef>
              <a:buChar char="○"/>
              <a:defRPr/>
            </a:lvl2pPr>
            <a:lvl3pPr lvl="2">
              <a:spcBef>
                <a:spcPts val="0"/>
              </a:spcBef>
              <a:buChar char="■"/>
              <a:defRPr/>
            </a:lvl3pPr>
            <a:lvl4pPr lvl="3">
              <a:spcBef>
                <a:spcPts val="0"/>
              </a:spcBef>
              <a:buChar char="●"/>
              <a:defRPr/>
            </a:lvl4pPr>
            <a:lvl5pPr lvl="4">
              <a:spcBef>
                <a:spcPts val="0"/>
              </a:spcBef>
              <a:buChar char="○"/>
              <a:defRPr/>
            </a:lvl5pPr>
            <a:lvl6pPr lvl="5">
              <a:spcBef>
                <a:spcPts val="0"/>
              </a:spcBef>
              <a:buChar char="■"/>
              <a:defRPr/>
            </a:lvl6pPr>
            <a:lvl7pPr lvl="6">
              <a:spcBef>
                <a:spcPts val="0"/>
              </a:spcBef>
              <a:buChar char="●"/>
              <a:defRPr/>
            </a:lvl7pPr>
            <a:lvl8pPr lvl="7">
              <a:spcBef>
                <a:spcPts val="0"/>
              </a:spcBef>
              <a:buChar char="○"/>
              <a:defRPr/>
            </a:lvl8pPr>
            <a:lvl9pPr lvl="8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2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en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push dir="r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2408850" y="1763700"/>
            <a:ext cx="6331500" cy="161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4600"/>
              <a:t>Phylogenetic Tree Activity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2410100" y="451975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36666"/>
              <a:buFont typeface="Arial"/>
              <a:buNone/>
            </a:pPr>
            <a:r>
              <a:rPr lang="en"/>
              <a:t>Vertebrate Phylogenetic Tree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2265450" y="994375"/>
            <a:ext cx="6733800" cy="359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Lato"/>
              <a:buNone/>
            </a:pP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Before creating your phylogenetic tree, it is helpful to understand a few main characteristics of the animals on the tree and the groups they belong too.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There are five main groups of vertebrates: mammals, birds, fish, reptiles, and amphibians.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Lato" panose="020B0604020202020204" charset="0"/>
              <a:ea typeface="Arial"/>
              <a:cs typeface="Arial"/>
              <a:sym typeface="Arial"/>
            </a:endParaRP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400" b="1" dirty="0">
                <a:latin typeface="Lato" panose="020B0604020202020204" charset="0"/>
                <a:ea typeface="Arial"/>
                <a:cs typeface="Arial"/>
                <a:sym typeface="Arial"/>
              </a:rPr>
              <a:t>Mammals</a:t>
            </a: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 are classified by the presence of hair, mammary glands, and they must be endothermic (“warm-blooded”).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400" b="1" dirty="0">
                <a:latin typeface="Lato" panose="020B0604020202020204" charset="0"/>
                <a:ea typeface="Arial"/>
                <a:cs typeface="Arial"/>
                <a:sym typeface="Arial"/>
              </a:rPr>
              <a:t>Birds</a:t>
            </a: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 are classified by the presence of feathers, and toothless-beaked jaws.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400" b="1" dirty="0">
                <a:latin typeface="Lato" panose="020B0604020202020204" charset="0"/>
                <a:ea typeface="Arial"/>
                <a:cs typeface="Arial"/>
                <a:sym typeface="Arial"/>
              </a:rPr>
              <a:t>Fish</a:t>
            </a: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 are classified by uptaking oxygen through gills, ectothermic (“cold-blooded”), and live in water. 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400" b="1" dirty="0">
                <a:latin typeface="Lato" panose="020B0604020202020204" charset="0"/>
                <a:ea typeface="Arial"/>
                <a:cs typeface="Arial"/>
                <a:sym typeface="Arial"/>
              </a:rPr>
              <a:t>Reptiles</a:t>
            </a: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 are classified by being covered in scales, ectothermic, and breathing with lungs.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en" sz="1400" b="1" dirty="0">
                <a:latin typeface="Lato" panose="020B0604020202020204" charset="0"/>
                <a:ea typeface="Arial"/>
                <a:cs typeface="Arial"/>
                <a:sym typeface="Arial"/>
              </a:rPr>
              <a:t>Amphibians</a:t>
            </a:r>
            <a:r>
              <a:rPr lang="en" sz="1400" dirty="0">
                <a:latin typeface="Lato" panose="020B0604020202020204" charset="0"/>
                <a:ea typeface="Arial"/>
                <a:cs typeface="Arial"/>
                <a:sym typeface="Arial"/>
              </a:rPr>
              <a:t> are classified by permeable skin, ectothermic, and they live part of their lives in the water and part on land.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8571"/>
              <a:buFont typeface="Arial"/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Shape 151" descr="Free vector graphic: Bison, Buffalo, Animal, Horns - Free Image on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604075" cy="171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 descr="Stork-billed Kingfisher | Royalty free bird clipart of Stork… | Flickr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6350" y="1847200"/>
            <a:ext cx="1449100" cy="144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 descr="Cartoon Fish Vector Clipart - Free Public Domain Stock Photo - CC0 ...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725" y="2717375"/>
            <a:ext cx="1056474" cy="855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 descr="Free vector graphic: Snake, Serpent, Green, Reptile - Free Image ...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59223" y="3296300"/>
            <a:ext cx="1211849" cy="11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 descr="Free vector graphic: Frog, Amphibian, Tropical - Free Image on ...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2397" y="3920100"/>
            <a:ext cx="1159799" cy="1103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2428075" y="493300"/>
            <a:ext cx="64887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Where does the Tyrannosaurus Rex fit in?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2333725" y="1446500"/>
            <a:ext cx="6677400" cy="351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Recent studies show that the T-Rex might have been mesothermic, which is a mixture of warm-blooded and cold-blooded. They were capable of internally adjusting their body temperature, but not to the same extent as birds and mammals. (LA)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Scientists also believe that the T-Rex had scaly skin, rather than feathers.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The main difference that sets the T-Rex apart from lizards and amphibians is their large size. The T-Rex was up to 40 feet long and 15 to 20 feet tall, whereas the largest lizard is a mere 10 feet, but on average are less than a foot long.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This leaves scientists with one main question, is the </a:t>
            </a:r>
            <a:r>
              <a:rPr lang="en" sz="1400" i="1" dirty="0"/>
              <a:t>T. rex</a:t>
            </a:r>
            <a:r>
              <a:rPr lang="en" sz="1400" dirty="0"/>
              <a:t> more closely related to birds, reptiles, or crocodiles?</a:t>
            </a:r>
          </a:p>
        </p:txBody>
      </p:sp>
      <p:pic>
        <p:nvPicPr>
          <p:cNvPr id="162" name="Shape 162" descr="Free vector graphic: Dinosaur, T-Rex, Tyrannosaurus Rex - Free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17274"/>
            <a:ext cx="2315800" cy="22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1118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Where does the Tyrannosaurus rex fit in? (pt. 2)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Using MAB (Methods and Algorithms for Bioinformatics) you will discover where extinct animals, like the T-rex fit in evolutionarily with modern animals. 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Follow the instructions on the PDF to learn how MAB works, and to create your very own phylogenetic tree using peptide sequences. </a:t>
            </a:r>
          </a:p>
        </p:txBody>
      </p:sp>
      <p:pic>
        <p:nvPicPr>
          <p:cNvPr id="169" name="Shape 169" descr="Free vector graphic: Dinosaur, T-Rex, Tyrannosaurus Rex - Free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95774"/>
            <a:ext cx="2315800" cy="22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we know so far..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" dirty="0"/>
              <a:t>We already know how scientists were able to use mass spectrometry to identify peptide sequences from the bone of a </a:t>
            </a:r>
            <a:r>
              <a:rPr lang="en" i="1" dirty="0"/>
              <a:t>Tyrannosaurus rex</a:t>
            </a:r>
            <a:r>
              <a:rPr lang="en" dirty="0"/>
              <a:t>.</a:t>
            </a:r>
          </a:p>
          <a:p>
            <a:pPr marL="457200" lvl="0" indent="-228600" rtl="0">
              <a:spcBef>
                <a:spcPts val="1600"/>
              </a:spcBef>
              <a:spcAft>
                <a:spcPts val="0"/>
              </a:spcAft>
              <a:buChar char="●"/>
            </a:pPr>
            <a:r>
              <a:rPr lang="en" dirty="0"/>
              <a:t>In Activity 3-BLAST we learned how peptide sequences can help identify the animal, as well as the animals most closely related to it.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" dirty="0"/>
              <a:t>We also learned how to use bioinformatics tool (BLAST) to compare DNA or protein sequences among animals.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Today’s goal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" dirty="0"/>
              <a:t>Using BLAST and MAB Phylogeny Analysis, we can determine how the </a:t>
            </a:r>
            <a:r>
              <a:rPr lang="en" i="1" dirty="0"/>
              <a:t>T. rex</a:t>
            </a:r>
            <a:r>
              <a:rPr lang="en" dirty="0"/>
              <a:t> is related to present-day animals.</a:t>
            </a:r>
          </a:p>
          <a:p>
            <a:pPr marL="457200" lvl="0" indent="-22860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 dirty="0"/>
              <a:t>The final result will be your own phylogenetic tree depicting how animals relate to each other.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you will learn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What is phylogenetics?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Why is phylogenetics important?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How do you read a phylogenetic tree?</a:t>
            </a:r>
          </a:p>
          <a:p>
            <a:pPr marL="457200" lvl="0" indent="-22860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What is MAB? </a:t>
            </a:r>
          </a:p>
        </p:txBody>
      </p:sp>
      <p:pic>
        <p:nvPicPr>
          <p:cNvPr id="91" name="Shape 91" descr="Screen Shot 2017-08-03 at 9.34.21 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7225" y="2810349"/>
            <a:ext cx="3234475" cy="1878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phylogenetics? 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2400262" y="1211350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●"/>
            </a:pPr>
            <a:r>
              <a:rPr lang="en" b="1" u="sng" dirty="0"/>
              <a:t>Phylogenetics </a:t>
            </a:r>
            <a:r>
              <a:rPr lang="en" dirty="0"/>
              <a:t>is the study of evolutionary relationships among a set of taxa. 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" b="1" u="sng" dirty="0"/>
              <a:t>Taxa</a:t>
            </a:r>
            <a:r>
              <a:rPr lang="en" dirty="0"/>
              <a:t>(taxon for singular) refers to one or more groups of organisms.</a:t>
            </a:r>
          </a:p>
          <a:p>
            <a:pPr marL="914400" lvl="1" indent="-228600" rtl="0">
              <a:spcBef>
                <a:spcPts val="0"/>
              </a:spcBef>
              <a:buChar char="○"/>
            </a:pPr>
            <a:r>
              <a:rPr lang="en" b="1" dirty="0"/>
              <a:t> </a:t>
            </a:r>
            <a:r>
              <a:rPr lang="en" dirty="0"/>
              <a:t>For example, primates could be a taxa referring to all monkeys and apes. However, monkeys on their own could also be a taxon. (taxa classification to the left)</a:t>
            </a:r>
          </a:p>
          <a:p>
            <a:pPr marL="457200" lvl="0" indent="-228600">
              <a:spcBef>
                <a:spcPts val="0"/>
              </a:spcBef>
              <a:buChar char="●"/>
            </a:pPr>
            <a:r>
              <a:rPr lang="en" b="1" u="sng" dirty="0"/>
              <a:t>Evolution</a:t>
            </a:r>
            <a:r>
              <a:rPr lang="en" dirty="0"/>
              <a:t> is the natural process in which taxa diverges from its ancestors to form new groups of animals.</a:t>
            </a:r>
          </a:p>
        </p:txBody>
      </p:sp>
      <p:pic>
        <p:nvPicPr>
          <p:cNvPr id="98" name="Shape 98" descr="taxonomic order.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75" y="1309524"/>
            <a:ext cx="2732198" cy="300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 descr="系統發生樹- 维基百科，自由的百科全书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3250" y="425276"/>
            <a:ext cx="4292924" cy="429292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is it important?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Phylogenetics allows scientists to understand how organisms are related, how to classify living things, and how certain features evolved.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Understanding these relationships is beneficial in conservation of species and ecosystems, as well as biomedical research.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2411400" y="4316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read a phylogenetic tree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2957975" y="969950"/>
            <a:ext cx="6020700" cy="349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To the left is a basic phylogenetic tree, sometimes called a </a:t>
            </a:r>
            <a:r>
              <a:rPr lang="en" sz="1400" u="sng" dirty="0"/>
              <a:t>cladogram. </a:t>
            </a:r>
            <a:r>
              <a:rPr lang="en" sz="1400" dirty="0"/>
              <a:t>The symbols at the bottom of the tree represent the taxa that have evolved (called tips).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The animals at the bottom of the tree represent the taxa (groups of plants or animals) that have evolved (called tips) 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The         marks a </a:t>
            </a:r>
            <a:r>
              <a:rPr lang="en" sz="1400" u="sng" dirty="0"/>
              <a:t>node</a:t>
            </a:r>
            <a:r>
              <a:rPr lang="en" sz="1400" dirty="0"/>
              <a:t> as well as the </a:t>
            </a:r>
            <a:r>
              <a:rPr lang="en" sz="1400" u="sng" dirty="0"/>
              <a:t>most recent common ancestor</a:t>
            </a:r>
            <a:r>
              <a:rPr lang="en" sz="1400" dirty="0"/>
              <a:t> </a:t>
            </a:r>
            <a:r>
              <a:rPr lang="en" sz="1400" u="sng" dirty="0"/>
              <a:t>(MRCA)</a:t>
            </a:r>
            <a:r>
              <a:rPr lang="en" sz="1400" dirty="0"/>
              <a:t> to the taxa it’s connected to. A node is the MRCA and all of its descendants, or the letters that follow the branches.</a:t>
            </a:r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The </a:t>
            </a:r>
            <a:r>
              <a:rPr lang="en" sz="1400" u="sng" dirty="0"/>
              <a:t>branches </a:t>
            </a:r>
            <a:r>
              <a:rPr lang="en" sz="1400" dirty="0"/>
              <a:t>are the physical lines that connect ancestors to their descendants. </a:t>
            </a:r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400" dirty="0"/>
              <a:t>The         marks the </a:t>
            </a:r>
            <a:r>
              <a:rPr lang="en" sz="1400" u="sng" dirty="0"/>
              <a:t>root </a:t>
            </a:r>
            <a:r>
              <a:rPr lang="en" sz="1400" dirty="0"/>
              <a:t>of the tree, where the shared common ancestor of all taxa is found.</a:t>
            </a:r>
          </a:p>
        </p:txBody>
      </p:sp>
      <p:cxnSp>
        <p:nvCxnSpPr>
          <p:cNvPr id="112" name="Shape 112"/>
          <p:cNvCxnSpPr/>
          <p:nvPr/>
        </p:nvCxnSpPr>
        <p:spPr>
          <a:xfrm flipH="1">
            <a:off x="609650" y="1384525"/>
            <a:ext cx="1012500" cy="1177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3" name="Shape 113"/>
          <p:cNvCxnSpPr/>
          <p:nvPr/>
        </p:nvCxnSpPr>
        <p:spPr>
          <a:xfrm>
            <a:off x="1449550" y="1136525"/>
            <a:ext cx="1061100" cy="14052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4" name="Shape 114"/>
          <p:cNvCxnSpPr/>
          <p:nvPr/>
        </p:nvCxnSpPr>
        <p:spPr>
          <a:xfrm>
            <a:off x="1363850" y="1694475"/>
            <a:ext cx="630300" cy="85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5" name="Shape 115"/>
          <p:cNvCxnSpPr/>
          <p:nvPr/>
        </p:nvCxnSpPr>
        <p:spPr>
          <a:xfrm>
            <a:off x="903950" y="2190300"/>
            <a:ext cx="253200" cy="3513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6" name="Shape 116"/>
          <p:cNvCxnSpPr/>
          <p:nvPr/>
        </p:nvCxnSpPr>
        <p:spPr>
          <a:xfrm flipH="1">
            <a:off x="1529300" y="2231700"/>
            <a:ext cx="216900" cy="3513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7" name="Shape 117"/>
          <p:cNvSpPr/>
          <p:nvPr/>
        </p:nvSpPr>
        <p:spPr>
          <a:xfrm>
            <a:off x="805725" y="1901075"/>
            <a:ext cx="196500" cy="2067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3852875" y="2323779"/>
            <a:ext cx="216900" cy="1557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523900" y="994450"/>
            <a:ext cx="310200" cy="2577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3792969" y="3479431"/>
            <a:ext cx="310200" cy="2577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21" name="Shape 121" descr="Free vector graphic: Giraffe, Standing, Animal, Wildlife - Free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99" y="2631625"/>
            <a:ext cx="560349" cy="76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 descr="Free vector graphic: Animal, Animals, Bactrian Camel - Free Image ..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5512" y="2624125"/>
            <a:ext cx="510074" cy="44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 descr="Free vector graphic: Brown, Australia, Kangaroo, Pouch - Free ...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1410" y="2631625"/>
            <a:ext cx="660664" cy="44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 descr="Free vector graphic: Orange, Fox, Animal, Tail, Fur, Shy - Free ...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22598" y="2660686"/>
            <a:ext cx="630300" cy="441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 descr="Free vector graphic: Wolf, Howling, Moon, Gray, Black - Free Image ...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52899" y="2653226"/>
            <a:ext cx="510075" cy="456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2482900" y="544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 of phylogenetic trees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360199" y="1595775"/>
            <a:ext cx="45876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 dirty="0"/>
              <a:t>The numbers on each node are depicting the specific trait that has evolved in this new lineage. #1 is depicting that every group of animals after this point has jaws. After #2, all animals have developed lungs. For example, lizards have claws/nails and lungs, but they do not have fur or feathers. 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412" y="1529075"/>
            <a:ext cx="4125124" cy="276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1715150" y="3533625"/>
            <a:ext cx="341100" cy="38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1.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2169775" y="3223725"/>
            <a:ext cx="413400" cy="30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2.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2482900" y="3017000"/>
            <a:ext cx="341100" cy="30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3.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2944700" y="2634787"/>
            <a:ext cx="341100" cy="38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4.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3368300" y="2521075"/>
            <a:ext cx="413400" cy="38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5.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Example of Phylogenetic trees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484174" y="1432475"/>
            <a:ext cx="43704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 u="sng" dirty="0"/>
              <a:t>Sister clades (or groups)</a:t>
            </a:r>
            <a:r>
              <a:rPr lang="en" sz="1400" dirty="0"/>
              <a:t> are the most closely related taxa on the tree. Here, chimps are </a:t>
            </a:r>
            <a:r>
              <a:rPr lang="en" sz="1400" b="1" dirty="0"/>
              <a:t>sister</a:t>
            </a:r>
            <a:r>
              <a:rPr lang="en" sz="1400" dirty="0"/>
              <a:t> to mice.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 dirty="0"/>
              <a:t>The </a:t>
            </a:r>
            <a:r>
              <a:rPr lang="en" sz="1400" u="sng" dirty="0"/>
              <a:t>outgroup</a:t>
            </a:r>
            <a:r>
              <a:rPr lang="en" sz="1400" dirty="0"/>
              <a:t> is the most distantly related group to the rest. On this tree the outgroup would be hagfish. 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725" y="1569750"/>
            <a:ext cx="4278427" cy="286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841</Words>
  <Application>Microsoft Office PowerPoint</Application>
  <PresentationFormat>On-screen Show (16:9)</PresentationFormat>
  <Paragraphs>57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Lato</vt:lpstr>
      <vt:lpstr>Raleway</vt:lpstr>
      <vt:lpstr>swiss-2</vt:lpstr>
      <vt:lpstr>Phylogenetic Tree Activity</vt:lpstr>
      <vt:lpstr>What we know so far..</vt:lpstr>
      <vt:lpstr>Today’s goal</vt:lpstr>
      <vt:lpstr>What you will learn</vt:lpstr>
      <vt:lpstr>What is phylogenetics? </vt:lpstr>
      <vt:lpstr>Why is it important?</vt:lpstr>
      <vt:lpstr>How to read a phylogenetic tree</vt:lpstr>
      <vt:lpstr>Example of phylogenetic trees</vt:lpstr>
      <vt:lpstr>Example of Phylogenetic trees</vt:lpstr>
      <vt:lpstr>Vertebrate Phylogenetic Tree </vt:lpstr>
      <vt:lpstr>Where does the Tyrannosaurus Rex fit in?</vt:lpstr>
      <vt:lpstr>Where does the Tyrannosaurus rex fit in? (pt. 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Phylogenetic Tree Activity</dc:title>
  <dc:creator>August</dc:creator>
  <cp:lastModifiedBy>Besser, August Dane</cp:lastModifiedBy>
  <cp:revision>1</cp:revision>
  <dcterms:modified xsi:type="dcterms:W3CDTF">2017-08-04T19:10:00Z</dcterms:modified>
</cp:coreProperties>
</file>