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3" r:id="rId3"/>
    <p:sldId id="256" r:id="rId4"/>
    <p:sldId id="262" r:id="rId5"/>
    <p:sldId id="261" r:id="rId6"/>
    <p:sldId id="257" r:id="rId7"/>
    <p:sldId id="258" r:id="rId8"/>
    <p:sldId id="260" r:id="rId9"/>
    <p:sldId id="259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16" autoAdjust="0"/>
    <p:restoredTop sz="94660"/>
  </p:normalViewPr>
  <p:slideViewPr>
    <p:cSldViewPr>
      <p:cViewPr varScale="1">
        <p:scale>
          <a:sx n="55" d="100"/>
          <a:sy n="55" d="100"/>
        </p:scale>
        <p:origin x="-370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55CA-D354-4EA0-8108-4EA9C0FEB492}" type="datetimeFigureOut">
              <a:rPr lang="en-US" smtClean="0"/>
              <a:t>3/30/2011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FFCE3-B50B-4008-9BB1-67D7F87DEC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55CA-D354-4EA0-8108-4EA9C0FEB492}" type="datetimeFigureOut">
              <a:rPr lang="en-US" smtClean="0"/>
              <a:t>3/30/2011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FFCE3-B50B-4008-9BB1-67D7F87DEC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55CA-D354-4EA0-8108-4EA9C0FEB492}" type="datetimeFigureOut">
              <a:rPr lang="en-US" smtClean="0"/>
              <a:t>3/30/2011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FFCE3-B50B-4008-9BB1-67D7F87DEC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55CA-D354-4EA0-8108-4EA9C0FEB492}" type="datetimeFigureOut">
              <a:rPr lang="en-US" smtClean="0"/>
              <a:t>3/30/2011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FFCE3-B50B-4008-9BB1-67D7F87DEC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55CA-D354-4EA0-8108-4EA9C0FEB492}" type="datetimeFigureOut">
              <a:rPr lang="en-US" smtClean="0"/>
              <a:t>3/30/2011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FFCE3-B50B-4008-9BB1-67D7F87DEC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55CA-D354-4EA0-8108-4EA9C0FEB492}" type="datetimeFigureOut">
              <a:rPr lang="en-US" smtClean="0"/>
              <a:t>3/30/2011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FFCE3-B50B-4008-9BB1-67D7F87DEC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55CA-D354-4EA0-8108-4EA9C0FEB492}" type="datetimeFigureOut">
              <a:rPr lang="en-US" smtClean="0"/>
              <a:t>3/30/2011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FFCE3-B50B-4008-9BB1-67D7F87DEC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55CA-D354-4EA0-8108-4EA9C0FEB492}" type="datetimeFigureOut">
              <a:rPr lang="en-US" smtClean="0"/>
              <a:t>3/30/2011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FFCE3-B50B-4008-9BB1-67D7F87DEC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55CA-D354-4EA0-8108-4EA9C0FEB492}" type="datetimeFigureOut">
              <a:rPr lang="en-US" smtClean="0"/>
              <a:t>3/30/2011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FFCE3-B50B-4008-9BB1-67D7F87DEC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55CA-D354-4EA0-8108-4EA9C0FEB492}" type="datetimeFigureOut">
              <a:rPr lang="en-US" smtClean="0"/>
              <a:t>3/30/2011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FFCE3-B50B-4008-9BB1-67D7F87DEC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55CA-D354-4EA0-8108-4EA9C0FEB492}" type="datetimeFigureOut">
              <a:rPr lang="en-US" smtClean="0"/>
              <a:t>3/30/2011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FFCE3-B50B-4008-9BB1-67D7F87DEC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8955CA-D354-4EA0-8108-4EA9C0FEB492}" type="datetimeFigureOut">
              <a:rPr lang="en-US" smtClean="0"/>
              <a:t>3/30/2011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8FFCE3-B50B-4008-9BB1-67D7F87DEC3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gif"/><Relationship Id="rId4" Type="http://schemas.openxmlformats.org/officeDocument/2006/relationships/image" Target="../media/image3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10.jpeg"/><Relationship Id="rId4" Type="http://schemas.openxmlformats.org/officeDocument/2006/relationships/image" Target="../media/image4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11" Type="http://schemas.openxmlformats.org/officeDocument/2006/relationships/image" Target="../media/image23.jpeg"/><Relationship Id="rId5" Type="http://schemas.openxmlformats.org/officeDocument/2006/relationships/image" Target="../media/image17.png"/><Relationship Id="rId10" Type="http://schemas.openxmlformats.org/officeDocument/2006/relationships/image" Target="../media/image22.jpeg"/><Relationship Id="rId4" Type="http://schemas.openxmlformats.org/officeDocument/2006/relationships/image" Target="../media/image16.gif"/><Relationship Id="rId9" Type="http://schemas.openxmlformats.org/officeDocument/2006/relationships/image" Target="../media/image2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1508" name="Picture 4" descr="http://vceenviroscience.edublogs.org/files/2008/07/chinese-algal-bloo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14600" y="1600200"/>
            <a:ext cx="10439400" cy="5567682"/>
          </a:xfrm>
          <a:prstGeom prst="rect">
            <a:avLst/>
          </a:prstGeom>
          <a:noFill/>
        </p:spPr>
      </p:pic>
      <p:pic>
        <p:nvPicPr>
          <p:cNvPr id="21506" name="Picture 2" descr="http://www.safari.lv/images/cms/748dae57df89cc45ff07c92bef819855_zoo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457200"/>
            <a:ext cx="4105604" cy="4762501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Nutrient Pollution 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and Invasive Species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2" name="Picture 4" descr="http://www.city-data.com/forum/members/txsizzler-216496-albums-pollywog-pond-bird-wildlife-sanctuary-corpus-christi-tx-pic28843-north-pond-revisit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654012" cy="7239000"/>
          </a:xfrm>
          <a:prstGeom prst="rect">
            <a:avLst/>
          </a:prstGeom>
          <a:noFill/>
        </p:spPr>
      </p:pic>
      <p:pic>
        <p:nvPicPr>
          <p:cNvPr id="12" name="Picture 2" descr="http://www.freshpreserving.com/filebin/images/from_lauren/Single_Regular_Jars_Web.jpg"/>
          <p:cNvPicPr>
            <a:picLocks noChangeAspect="1" noChangeArrowheads="1"/>
          </p:cNvPicPr>
          <p:nvPr/>
        </p:nvPicPr>
        <p:blipFill>
          <a:blip r:embed="rId3" cstate="print"/>
          <a:srcRect l="43411"/>
          <a:stretch>
            <a:fillRect/>
          </a:stretch>
        </p:blipFill>
        <p:spPr bwMode="auto">
          <a:xfrm>
            <a:off x="5715000" y="4114800"/>
            <a:ext cx="1390650" cy="2266951"/>
          </a:xfrm>
          <a:prstGeom prst="rect">
            <a:avLst/>
          </a:prstGeom>
          <a:noFill/>
        </p:spPr>
      </p:pic>
      <p:pic>
        <p:nvPicPr>
          <p:cNvPr id="7" name="Picture 2" descr="http://www.freshpreserving.com/filebin/images/from_lauren/Single_Regular_Jars_Web.jpg"/>
          <p:cNvPicPr>
            <a:picLocks noChangeAspect="1" noChangeArrowheads="1"/>
          </p:cNvPicPr>
          <p:nvPr/>
        </p:nvPicPr>
        <p:blipFill>
          <a:blip r:embed="rId3" cstate="print"/>
          <a:srcRect l="43411"/>
          <a:stretch>
            <a:fillRect/>
          </a:stretch>
        </p:blipFill>
        <p:spPr bwMode="auto">
          <a:xfrm>
            <a:off x="2209800" y="1066800"/>
            <a:ext cx="1390650" cy="2266951"/>
          </a:xfrm>
          <a:prstGeom prst="rect">
            <a:avLst/>
          </a:prstGeom>
          <a:noFill/>
        </p:spPr>
      </p:pic>
      <p:pic>
        <p:nvPicPr>
          <p:cNvPr id="22534" name="Picture 6" descr="http://upload.wikimedia.org/wikipedia/commons/5/5d/Biomphalaria_glabrat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0" y="5334000"/>
            <a:ext cx="724593" cy="914400"/>
          </a:xfrm>
          <a:prstGeom prst="rect">
            <a:avLst/>
          </a:prstGeom>
          <a:noFill/>
        </p:spPr>
      </p:pic>
      <p:pic>
        <p:nvPicPr>
          <p:cNvPr id="13" name="Picture 2" descr="http://www.freshpreserving.com/filebin/images/from_lauren/Single_Regular_Jars_Web.jpg"/>
          <p:cNvPicPr>
            <a:picLocks noChangeAspect="1" noChangeArrowheads="1"/>
          </p:cNvPicPr>
          <p:nvPr/>
        </p:nvPicPr>
        <p:blipFill>
          <a:blip r:embed="rId3" cstate="print"/>
          <a:srcRect l="43411"/>
          <a:stretch>
            <a:fillRect/>
          </a:stretch>
        </p:blipFill>
        <p:spPr bwMode="auto">
          <a:xfrm>
            <a:off x="5638800" y="1066800"/>
            <a:ext cx="1390650" cy="2266951"/>
          </a:xfrm>
          <a:prstGeom prst="rect">
            <a:avLst/>
          </a:prstGeom>
          <a:noFill/>
        </p:spPr>
      </p:pic>
      <p:pic>
        <p:nvPicPr>
          <p:cNvPr id="14" name="Picture 2" descr="http://www.freshpreserving.com/filebin/images/from_lauren/Single_Regular_Jars_Web.jpg"/>
          <p:cNvPicPr>
            <a:picLocks noChangeAspect="1" noChangeArrowheads="1"/>
          </p:cNvPicPr>
          <p:nvPr/>
        </p:nvPicPr>
        <p:blipFill>
          <a:blip r:embed="rId3" cstate="print"/>
          <a:srcRect l="43411"/>
          <a:stretch>
            <a:fillRect/>
          </a:stretch>
        </p:blipFill>
        <p:spPr bwMode="auto">
          <a:xfrm>
            <a:off x="2209800" y="4114800"/>
            <a:ext cx="1390650" cy="2266951"/>
          </a:xfrm>
          <a:prstGeom prst="rect">
            <a:avLst/>
          </a:prstGeom>
          <a:noFill/>
        </p:spPr>
      </p:pic>
      <p:pic>
        <p:nvPicPr>
          <p:cNvPr id="15" name="Picture 6" descr="http://upload.wikimedia.org/wikipedia/commons/5/5d/Biomphalaria_glabrat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9800" y="1905000"/>
            <a:ext cx="724593" cy="914400"/>
          </a:xfrm>
          <a:prstGeom prst="rect">
            <a:avLst/>
          </a:prstGeom>
          <a:noFill/>
        </p:spPr>
      </p:pic>
      <p:pic>
        <p:nvPicPr>
          <p:cNvPr id="22536" name="Picture 8" descr="http://www.biology-blog.com/images/blogs/10-2007/fertilizer-15101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43600" y="4495800"/>
            <a:ext cx="914400" cy="960951"/>
          </a:xfrm>
          <a:prstGeom prst="rect">
            <a:avLst/>
          </a:prstGeom>
          <a:noFill/>
        </p:spPr>
      </p:pic>
      <p:pic>
        <p:nvPicPr>
          <p:cNvPr id="17" name="Picture 8" descr="http://www.biology-blog.com/images/blogs/10-2007/fertilizer-15101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38400" y="4953000"/>
            <a:ext cx="914400" cy="9609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484" name="Picture 4" descr="http://www.corbisimages.com/images/67/2E068B6A-587B-42B3-806C-AFD8D20CBE73/42-194991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429000"/>
            <a:ext cx="4948518" cy="3286125"/>
          </a:xfrm>
          <a:prstGeom prst="rect">
            <a:avLst/>
          </a:prstGeom>
          <a:noFill/>
        </p:spPr>
      </p:pic>
      <p:pic>
        <p:nvPicPr>
          <p:cNvPr id="20486" name="Picture 6" descr="http://www.biology-blog.com/images/blogs/10-2007/fertilizer-1510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0"/>
            <a:ext cx="2619375" cy="2752725"/>
          </a:xfrm>
          <a:prstGeom prst="rect">
            <a:avLst/>
          </a:prstGeom>
          <a:noFill/>
        </p:spPr>
      </p:pic>
      <p:pic>
        <p:nvPicPr>
          <p:cNvPr id="20488" name="Picture 8" descr="http://visualsunlimited.photoshelter.com/img/pixel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5575" y="-136525"/>
            <a:ext cx="9525" cy="9525"/>
          </a:xfrm>
          <a:prstGeom prst="rect">
            <a:avLst/>
          </a:prstGeom>
          <a:noFill/>
        </p:spPr>
      </p:pic>
      <p:pic>
        <p:nvPicPr>
          <p:cNvPr id="20490" name="Picture 10" descr="http://visualsunlimited.photoshelter.com/img/pixel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5575" y="-136525"/>
            <a:ext cx="9525" cy="9525"/>
          </a:xfrm>
          <a:prstGeom prst="rect">
            <a:avLst/>
          </a:prstGeom>
          <a:noFill/>
        </p:spPr>
      </p:pic>
      <p:pic>
        <p:nvPicPr>
          <p:cNvPr id="20492" name="Picture 12" descr="http://visualsunlimited.photoshelter.com/img/pixel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5575" y="-136525"/>
            <a:ext cx="9525" cy="9525"/>
          </a:xfrm>
          <a:prstGeom prst="rect">
            <a:avLst/>
          </a:prstGeom>
          <a:noFill/>
        </p:spPr>
      </p:pic>
      <p:pic>
        <p:nvPicPr>
          <p:cNvPr id="20494" name="Picture 14" descr="http://visualsunlimited.photoshelter.com/img/pixel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5575" y="-136525"/>
            <a:ext cx="9525" cy="9525"/>
          </a:xfrm>
          <a:prstGeom prst="rect">
            <a:avLst/>
          </a:prstGeom>
          <a:noFill/>
        </p:spPr>
      </p:pic>
      <p:pic>
        <p:nvPicPr>
          <p:cNvPr id="20496" name="Picture 16" descr="http://visualsunlimited.photoshelter.com/img/pixel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5575" y="-136525"/>
            <a:ext cx="9525" cy="9525"/>
          </a:xfrm>
          <a:prstGeom prst="rect">
            <a:avLst/>
          </a:prstGeom>
          <a:noFill/>
        </p:spPr>
      </p:pic>
      <p:pic>
        <p:nvPicPr>
          <p:cNvPr id="20498" name="Picture 18" descr="http://visualsunlimited.photoshelter.com/img/pixel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5575" y="-136525"/>
            <a:ext cx="9525" cy="9525"/>
          </a:xfrm>
          <a:prstGeom prst="rect">
            <a:avLst/>
          </a:prstGeom>
          <a:noFill/>
        </p:spPr>
      </p:pic>
      <p:pic>
        <p:nvPicPr>
          <p:cNvPr id="20500" name="Picture 20" descr="http://c.photoshelter.com/img-get/I0000ab0y8sdM6LM/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00400" y="0"/>
            <a:ext cx="4191000" cy="3185160"/>
          </a:xfrm>
          <a:prstGeom prst="rect">
            <a:avLst/>
          </a:prstGeom>
          <a:noFill/>
        </p:spPr>
      </p:pic>
      <p:sp>
        <p:nvSpPr>
          <p:cNvPr id="14" name="Down Arrow 13"/>
          <p:cNvSpPr/>
          <p:nvPr/>
        </p:nvSpPr>
        <p:spPr>
          <a:xfrm>
            <a:off x="2590800" y="2743200"/>
            <a:ext cx="838200" cy="1752600"/>
          </a:xfrm>
          <a:prstGeom prst="downArrow">
            <a:avLst/>
          </a:prstGeom>
          <a:solidFill>
            <a:srgbClr val="FF00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2" name="Picture 22" descr="Pumpkin Bread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08086" y="4038600"/>
            <a:ext cx="3035914" cy="2009775"/>
          </a:xfrm>
          <a:prstGeom prst="rect">
            <a:avLst/>
          </a:prstGeom>
          <a:noFill/>
        </p:spPr>
      </p:pic>
      <p:sp>
        <p:nvSpPr>
          <p:cNvPr id="16" name="Right Arrow 15"/>
          <p:cNvSpPr/>
          <p:nvPr/>
        </p:nvSpPr>
        <p:spPr>
          <a:xfrm>
            <a:off x="4267200" y="4876800"/>
            <a:ext cx="2209800" cy="76200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5362" name="Picture 2" descr="Mississippi River Basin and hypoxic zone in the Gulf of Mexic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22335" y="0"/>
            <a:ext cx="4021665" cy="2895600"/>
          </a:xfrm>
          <a:prstGeom prst="rect">
            <a:avLst/>
          </a:prstGeom>
          <a:noFill/>
        </p:spPr>
      </p:pic>
      <p:pic>
        <p:nvPicPr>
          <p:cNvPr id="15366" name="Picture 6" descr="http://loer.tamug.edu/fireworks_content/louisiana_delta_satima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3429000"/>
            <a:ext cx="4565788" cy="3429000"/>
          </a:xfrm>
          <a:prstGeom prst="rect">
            <a:avLst/>
          </a:prstGeom>
          <a:noFill/>
        </p:spPr>
      </p:pic>
      <p:pic>
        <p:nvPicPr>
          <p:cNvPr id="9" name="Picture 6" descr="http://www.biology-blog.com/images/blogs/10-2007/fertilizer-15101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0"/>
            <a:ext cx="2619375" cy="2752725"/>
          </a:xfrm>
          <a:prstGeom prst="rect">
            <a:avLst/>
          </a:prstGeom>
          <a:noFill/>
        </p:spPr>
      </p:pic>
      <p:pic>
        <p:nvPicPr>
          <p:cNvPr id="15370" name="Picture 10" descr="http://www.freefoto.com/images/1221/06/1221_06_13---Mississippi-River--Minnesota--USA_web.jpg?&amp;k=Mississippi+River%2C+Minnesota%2C+US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038600"/>
            <a:ext cx="4662983" cy="3124200"/>
          </a:xfrm>
          <a:prstGeom prst="rect">
            <a:avLst/>
          </a:prstGeom>
          <a:noFill/>
        </p:spPr>
      </p:pic>
      <p:pic>
        <p:nvPicPr>
          <p:cNvPr id="12" name="Picture 4" descr="http://www.corbisimages.com/images/67/2E068B6A-587B-42B3-806C-AFD8D20CBE73/42-1949915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66800" y="2971800"/>
            <a:ext cx="2349650" cy="1560314"/>
          </a:xfrm>
          <a:prstGeom prst="rect">
            <a:avLst/>
          </a:prstGeom>
          <a:noFill/>
        </p:spPr>
      </p:pic>
      <p:sp>
        <p:nvSpPr>
          <p:cNvPr id="11" name="Down Arrow 10"/>
          <p:cNvSpPr/>
          <p:nvPr/>
        </p:nvSpPr>
        <p:spPr>
          <a:xfrm>
            <a:off x="1676400" y="1905000"/>
            <a:ext cx="990600" cy="1295400"/>
          </a:xfrm>
          <a:prstGeom prst="downArrow">
            <a:avLst/>
          </a:prstGeom>
          <a:solidFill>
            <a:srgbClr val="FF00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Down Arrow 12"/>
          <p:cNvSpPr/>
          <p:nvPr/>
        </p:nvSpPr>
        <p:spPr>
          <a:xfrm>
            <a:off x="2362200" y="4267200"/>
            <a:ext cx="990600" cy="1295400"/>
          </a:xfrm>
          <a:prstGeom prst="downArrow">
            <a:avLst/>
          </a:prstGeom>
          <a:solidFill>
            <a:srgbClr val="FF00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Arrow 13"/>
          <p:cNvSpPr/>
          <p:nvPr/>
        </p:nvSpPr>
        <p:spPr>
          <a:xfrm>
            <a:off x="4038600" y="5562600"/>
            <a:ext cx="1905000" cy="53340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8" descr="Oxygen Minimum Zon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3810000"/>
            <a:ext cx="3386666" cy="2438401"/>
          </a:xfrm>
          <a:prstGeom prst="rect">
            <a:avLst/>
          </a:prstGeom>
          <a:noFill/>
        </p:spPr>
      </p:pic>
      <p:pic>
        <p:nvPicPr>
          <p:cNvPr id="19458" name="Picture 2" descr="http://marinesciencetoday.com/wp-content/uploads/2009/06/Bottom-life-in-the-Gulf-of-Mexico-Credit-NURC-UNCW-and-NOAA-FGBNM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3276600"/>
            <a:ext cx="3848099" cy="3331354"/>
          </a:xfrm>
          <a:prstGeom prst="rect">
            <a:avLst/>
          </a:prstGeom>
          <a:noFill/>
        </p:spPr>
      </p:pic>
      <p:pic>
        <p:nvPicPr>
          <p:cNvPr id="19460" name="Picture 4" descr="http://www.nashuatelegraph.com/csp/cms/sites/dt.common.streams.StreamServer.cls?STREAMOID=7Yxy0YAcdmE7ta_GertTMM$daE2N3K4ZzOUsqbU5sYsyHCGULhGaEU3oYoVf46NoWCsjLu883Ygn4B49Lvm9bPe2QeMKQdVeZmXF$9l$4uCZ8QDXhaHEp3rvzXRJFdy0KqPHLoMevcTLo3h8xh70Y6N_U_CryOsw6FTOdKL_jpQ-&amp;CONTENTTYPE=image/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10250" y="0"/>
            <a:ext cx="3333750" cy="2305050"/>
          </a:xfrm>
          <a:prstGeom prst="rect">
            <a:avLst/>
          </a:prstGeom>
          <a:noFill/>
        </p:spPr>
      </p:pic>
      <p:pic>
        <p:nvPicPr>
          <p:cNvPr id="7" name="Picture 6" descr="http://loer.tamug.edu/fireworks_content/louisiana_delta_satimag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0" y="152400"/>
            <a:ext cx="3855554" cy="2895600"/>
          </a:xfrm>
          <a:prstGeom prst="rect">
            <a:avLst/>
          </a:prstGeom>
          <a:noFill/>
        </p:spPr>
      </p:pic>
      <p:sp>
        <p:nvSpPr>
          <p:cNvPr id="8" name="Down Arrow 7"/>
          <p:cNvSpPr/>
          <p:nvPr/>
        </p:nvSpPr>
        <p:spPr>
          <a:xfrm>
            <a:off x="1371600" y="2362200"/>
            <a:ext cx="990600" cy="1295400"/>
          </a:xfrm>
          <a:prstGeom prst="downArrow">
            <a:avLst/>
          </a:prstGeom>
          <a:solidFill>
            <a:srgbClr val="FF00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Arrow 8"/>
          <p:cNvSpPr/>
          <p:nvPr/>
        </p:nvSpPr>
        <p:spPr>
          <a:xfrm>
            <a:off x="4114800" y="4800600"/>
            <a:ext cx="1905000" cy="53340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6" name="Picture 12" descr="http://www.michigan.gov/images/spiny_water_flea-USFWS_97436_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2960489"/>
            <a:ext cx="2819400" cy="1916311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4" descr="http://www.sea-angling-staithes.co.uk/images/51kilo_Nile_Perch_caught_at_Murchison_Falls.JPG"/>
          <p:cNvPicPr>
            <a:picLocks noChangeAspect="1" noChangeArrowheads="1"/>
          </p:cNvPicPr>
          <p:nvPr/>
        </p:nvPicPr>
        <p:blipFill>
          <a:blip r:embed="rId3" cstate="print"/>
          <a:srcRect r="1250" b="28333"/>
          <a:stretch>
            <a:fillRect/>
          </a:stretch>
        </p:blipFill>
        <p:spPr bwMode="auto">
          <a:xfrm>
            <a:off x="0" y="0"/>
            <a:ext cx="4419600" cy="2405605"/>
          </a:xfrm>
          <a:prstGeom prst="rect">
            <a:avLst/>
          </a:prstGeom>
          <a:noFill/>
        </p:spPr>
      </p:pic>
      <p:pic>
        <p:nvPicPr>
          <p:cNvPr id="1026" name="Picture 2" descr="zebra mussel infestatio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50436" y="0"/>
            <a:ext cx="2912364" cy="2971800"/>
          </a:xfrm>
          <a:prstGeom prst="rect">
            <a:avLst/>
          </a:prstGeom>
          <a:noFill/>
        </p:spPr>
      </p:pic>
      <p:pic>
        <p:nvPicPr>
          <p:cNvPr id="1028" name="Picture 4" descr="http://www.citizenscientists.ca/Aquatic_Invasive_Species_Monitoring_files/shapeimage_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286000"/>
            <a:ext cx="3886200" cy="1887583"/>
          </a:xfrm>
          <a:prstGeom prst="rect">
            <a:avLst/>
          </a:prstGeom>
          <a:noFill/>
        </p:spPr>
      </p:pic>
      <p:pic>
        <p:nvPicPr>
          <p:cNvPr id="1032" name="Picture 8" descr="http://t0.gstatic.com/images?q=tbn:c6cM7_zigK0CBM:http://invasivespecies.nbii.gov/images/organisms/Snail.jpg&amp;t=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953250" y="0"/>
            <a:ext cx="2190750" cy="1676400"/>
          </a:xfrm>
          <a:prstGeom prst="rect">
            <a:avLst/>
          </a:prstGeom>
          <a:noFill/>
        </p:spPr>
      </p:pic>
      <p:pic>
        <p:nvPicPr>
          <p:cNvPr id="1034" name="Picture 10" descr="http://www.u-bourgogne.fr/BIOGEOSCIENCE/images/stories/perso/rigaud/gammarus_roeseli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162800" y="1542670"/>
            <a:ext cx="1981200" cy="1495806"/>
          </a:xfrm>
          <a:prstGeom prst="rect">
            <a:avLst/>
          </a:prstGeom>
          <a:noFill/>
        </p:spPr>
      </p:pic>
      <p:pic>
        <p:nvPicPr>
          <p:cNvPr id="1038" name="Picture 14" descr="http://www.ndpteachers.org/perit/snakehead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3943350"/>
            <a:ext cx="3886200" cy="2914650"/>
          </a:xfrm>
          <a:prstGeom prst="rect">
            <a:avLst/>
          </a:prstGeom>
          <a:noFill/>
        </p:spPr>
      </p:pic>
      <p:pic>
        <p:nvPicPr>
          <p:cNvPr id="1042" name="Picture 18" descr="http://www.aquaticnuisance.org/wordpress/wp-content/uploads/2009/01/nzmudsnail-image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410200" y="4429125"/>
            <a:ext cx="3733800" cy="2428875"/>
          </a:xfrm>
          <a:prstGeom prst="rect">
            <a:avLst/>
          </a:prstGeom>
          <a:noFill/>
        </p:spPr>
      </p:pic>
      <p:pic>
        <p:nvPicPr>
          <p:cNvPr id="1030" name="Picture 6" descr="http://weeds.hotmeal.net/weeds/Eurasian_Watermilfoil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860800" y="3733800"/>
            <a:ext cx="2082800" cy="3124200"/>
          </a:xfrm>
          <a:prstGeom prst="rect">
            <a:avLst/>
          </a:prstGeom>
          <a:noFill/>
        </p:spPr>
      </p:pic>
      <p:pic>
        <p:nvPicPr>
          <p:cNvPr id="1044" name="Picture 20" descr="image:  rock snot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505200" y="2286000"/>
            <a:ext cx="3200400" cy="2791675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533400" y="2362200"/>
            <a:ext cx="8153400" cy="2123658"/>
          </a:xfrm>
          <a:prstGeom prst="rect">
            <a:avLst/>
          </a:prstGeom>
          <a:solidFill>
            <a:schemeClr val="tx1">
              <a:alpha val="91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Invasive Species: A nonnative species that often causes harm within its new range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Africa’s Rift Valley Lakes 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9698" name="Picture 2" descr="http://z.about.com/d/goafrica/1/0/N/3/topographyafric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600200"/>
            <a:ext cx="4352925" cy="4762500"/>
          </a:xfrm>
          <a:prstGeom prst="rect">
            <a:avLst/>
          </a:prstGeom>
          <a:noFill/>
        </p:spPr>
      </p:pic>
      <p:pic>
        <p:nvPicPr>
          <p:cNvPr id="29700" name="Picture 4" descr="http://africa.theworldatlas.net/tanzania/tanzani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1676400"/>
            <a:ext cx="4267200" cy="4136340"/>
          </a:xfrm>
          <a:prstGeom prst="rect">
            <a:avLst/>
          </a:prstGeom>
          <a:noFill/>
        </p:spPr>
      </p:pic>
      <p:cxnSp>
        <p:nvCxnSpPr>
          <p:cNvPr id="8" name="Straight Connector 7"/>
          <p:cNvCxnSpPr/>
          <p:nvPr/>
        </p:nvCxnSpPr>
        <p:spPr>
          <a:xfrm rot="5400000" flipH="1" flipV="1">
            <a:off x="2895600" y="1905000"/>
            <a:ext cx="2209800" cy="175260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3124200" y="4800600"/>
            <a:ext cx="1752600" cy="99060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6" name="Picture 8" descr="http://www.aqua-fish.net/imgs/articles/julidochromis_gombi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057400"/>
            <a:ext cx="4419600" cy="2995508"/>
          </a:xfrm>
          <a:prstGeom prst="rect">
            <a:avLst/>
          </a:prstGeom>
          <a:noFill/>
        </p:spPr>
      </p:pic>
      <p:pic>
        <p:nvPicPr>
          <p:cNvPr id="2058" name="Picture 10" descr="Unfortunately we are unable to provide accessible alternative text for this. If you require assistance to access this image, please contact help@nature.com or the autho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05259" y="19049"/>
            <a:ext cx="4738741" cy="6838951"/>
          </a:xfrm>
          <a:prstGeom prst="rect">
            <a:avLst/>
          </a:prstGeom>
          <a:noFill/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60" name="Picture 12" descr="http://animal-world.com/encyclo/fresh/cichlid/images/FrontosaCichlidWFCiaf_Cn107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381000"/>
            <a:ext cx="4419600" cy="2916936"/>
          </a:xfrm>
          <a:prstGeom prst="rect">
            <a:avLst/>
          </a:prstGeom>
          <a:noFill/>
        </p:spPr>
      </p:pic>
      <p:pic>
        <p:nvPicPr>
          <p:cNvPr id="2054" name="Picture 6" descr="http://www.cichlidguy.com/cichlid%20guy/_borders/lwand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495799"/>
            <a:ext cx="4324350" cy="27305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Lake Victoria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http://naady.com/wp-content/uploads/2009/01/lake-victori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371600"/>
            <a:ext cx="6096000" cy="4067176"/>
          </a:xfrm>
          <a:prstGeom prst="rect">
            <a:avLst/>
          </a:prstGeom>
          <a:noFill/>
        </p:spPr>
      </p:pic>
      <p:pic>
        <p:nvPicPr>
          <p:cNvPr id="1028" name="Picture 4" descr="http://1.bp.blogspot.com/_N6Z5aoOxgS8/TJO8sn6xb6I/AAAAAAAA2p0/O4QvudjioKU/s1600/FishermenLakeVictori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3886199"/>
            <a:ext cx="3886200" cy="29119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www.fishingfury.com/wp-content/uploads/2009/02/230lb-nile-perc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257675" cy="4200526"/>
          </a:xfrm>
          <a:prstGeom prst="rect">
            <a:avLst/>
          </a:prstGeom>
          <a:noFill/>
        </p:spPr>
      </p:pic>
      <p:pic>
        <p:nvPicPr>
          <p:cNvPr id="11266" name="Picture 2" descr="http://lh4.ggpht.com/_I-08DcEh8AA/Srke0xfDgrI/AAAAAAAAEUo/ho5CFxargqo/s912/17%20Nile%20perch%2C%20Lake%20Victoria%2C%20Ugand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429000"/>
            <a:ext cx="8686800" cy="3505200"/>
          </a:xfrm>
          <a:prstGeom prst="rect">
            <a:avLst/>
          </a:prstGeom>
          <a:noFill/>
        </p:spPr>
      </p:pic>
      <p:pic>
        <p:nvPicPr>
          <p:cNvPr id="11268" name="Picture 4" descr="http://www.fieldandstream.com/files/imagecache/photo-gallery/photo/23/cutline_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29200" y="0"/>
            <a:ext cx="3048000" cy="3460751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0" y="2819400"/>
            <a:ext cx="3733800" cy="1706562"/>
          </a:xfrm>
          <a:solidFill>
            <a:schemeClr val="tx1">
              <a:alpha val="84000"/>
            </a:schemeClr>
          </a:solidFill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Nile Perch Invaders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1270" name="Picture 6" descr="http://googlewatch.eweek.com/Big%20fish%20eat%20little%20fish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00200" y="1524000"/>
            <a:ext cx="5789147" cy="3867150"/>
          </a:xfrm>
          <a:prstGeom prst="rect">
            <a:avLst/>
          </a:prstGeom>
          <a:noFill/>
        </p:spPr>
      </p:pic>
      <p:pic>
        <p:nvPicPr>
          <p:cNvPr id="8" name="Picture 6" descr="http://www.cichlidguy.com/cichlid%20guy/_borders/lwanda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34000" y="3276600"/>
            <a:ext cx="1809750" cy="11427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</TotalTime>
  <Words>25</Words>
  <Application>Microsoft Office PowerPoint</Application>
  <PresentationFormat>On-screen Show (4:3)</PresentationFormat>
  <Paragraphs>5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Nutrient Pollution  and Invasive Species</vt:lpstr>
      <vt:lpstr>Slide 2</vt:lpstr>
      <vt:lpstr>Slide 3</vt:lpstr>
      <vt:lpstr>Slide 4</vt:lpstr>
      <vt:lpstr>Slide 5</vt:lpstr>
      <vt:lpstr>Africa’s Rift Valley Lakes </vt:lpstr>
      <vt:lpstr>Slide 7</vt:lpstr>
      <vt:lpstr>Lake Victoria</vt:lpstr>
      <vt:lpstr>Nile Perch Invaders</vt:lpstr>
      <vt:lpstr>Slide 10</vt:lpstr>
    </vt:vector>
  </TitlesOfParts>
  <Company>Deftones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Nutrient Pollution  and Invasive Species</dc:title>
  <dc:creator>Anon</dc:creator>
  <cp:lastModifiedBy>Anon</cp:lastModifiedBy>
  <cp:revision>3</cp:revision>
  <dcterms:created xsi:type="dcterms:W3CDTF">2011-03-30T14:46:51Z</dcterms:created>
  <dcterms:modified xsi:type="dcterms:W3CDTF">2011-03-30T17:18:15Z</dcterms:modified>
</cp:coreProperties>
</file>