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2" r:id="rId4"/>
    <p:sldId id="257" r:id="rId5"/>
    <p:sldId id="265" r:id="rId6"/>
    <p:sldId id="258" r:id="rId7"/>
    <p:sldId id="259" r:id="rId8"/>
    <p:sldId id="261" r:id="rId9"/>
    <p:sldId id="266" r:id="rId10"/>
    <p:sldId id="267" r:id="rId11"/>
    <p:sldId id="268" r:id="rId12"/>
    <p:sldId id="269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7" autoAdjust="0"/>
    <p:restoredTop sz="94660"/>
  </p:normalViewPr>
  <p:slideViewPr>
    <p:cSldViewPr>
      <p:cViewPr varScale="1">
        <p:scale>
          <a:sx n="55" d="100"/>
          <a:sy n="55" d="100"/>
        </p:scale>
        <p:origin x="-88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D8FC7-6E04-4494-B650-D7BE8B245C79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46F87-D9F8-4901-8859-FDE4A0519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zq_JWd1Sd8&amp;feature=fv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" descr="C:\Users\Owner\Pictures\My Pictures\Hopland 2010\Pleasanton Ridge 2010\Pleasanton Ridge 2010-03-17\Pleasanton Ridge 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0" y="1301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Aquatic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Macroinvertebrates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+mj-lt"/>
                <a:ea typeface="+mj-ea"/>
                <a:cs typeface="+mj-cs"/>
              </a:rPr>
              <a:t>(“Critters from the Habitat”)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www.ent.uga.edu/entoclub/Dragon%20Nym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057400"/>
            <a:ext cx="2705911" cy="2209800"/>
          </a:xfrm>
          <a:prstGeom prst="rect">
            <a:avLst/>
          </a:prstGeom>
          <a:noFill/>
        </p:spPr>
      </p:pic>
      <p:pic>
        <p:nvPicPr>
          <p:cNvPr id="7" name="Picture 8" descr="http://www.h2oacquariofilia.it/public/foto%20approfondimenti/lumache/Physa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419600"/>
            <a:ext cx="2073041" cy="1943102"/>
          </a:xfrm>
          <a:prstGeom prst="rect">
            <a:avLst/>
          </a:prstGeom>
          <a:noFill/>
        </p:spPr>
      </p:pic>
      <p:pic>
        <p:nvPicPr>
          <p:cNvPr id="8" name="Picture 6" descr="http://www.marinebiodiversity.ca/cmb/resources/Photo%20galleries/atlantic-benthic-invertebrates/picture10.jpg/image_previ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2133600"/>
            <a:ext cx="2476500" cy="1981200"/>
          </a:xfrm>
          <a:prstGeom prst="rect">
            <a:avLst/>
          </a:prstGeom>
          <a:noFill/>
        </p:spPr>
      </p:pic>
      <p:pic>
        <p:nvPicPr>
          <p:cNvPr id="9" name="Picture 12" descr="http://theora.com/images/Water%20Beetl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5720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True Bugs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Order: </a:t>
            </a:r>
            <a:r>
              <a:rPr lang="en-US" dirty="0" err="1" smtClean="0">
                <a:solidFill>
                  <a:schemeClr val="bg1"/>
                </a:solidFill>
              </a:rPr>
              <a:t>Hemiptera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http://www.myrmecos.net/insects/Belostomati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667000"/>
            <a:ext cx="4518838" cy="3238501"/>
          </a:xfrm>
          <a:prstGeom prst="rect">
            <a:avLst/>
          </a:prstGeom>
          <a:noFill/>
        </p:spPr>
      </p:pic>
      <p:pic>
        <p:nvPicPr>
          <p:cNvPr id="5" name="Picture 14" descr="http://www.tsamisaquarium.gr/images/Pond/zoa/Notonecta_glauc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971800"/>
            <a:ext cx="3182610" cy="1939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Aquatic Flies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Order: </a:t>
            </a:r>
            <a:r>
              <a:rPr lang="en-US" dirty="0" err="1" smtClean="0">
                <a:solidFill>
                  <a:schemeClr val="bg1"/>
                </a:solidFill>
              </a:rPr>
              <a:t>Diptera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674" name="Picture 2" descr="http://www.cals.ncsu.edu/course/ent525/water/aquatic/images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953420"/>
            <a:ext cx="4035425" cy="2675980"/>
          </a:xfrm>
          <a:prstGeom prst="rect">
            <a:avLst/>
          </a:prstGeom>
          <a:noFill/>
        </p:spPr>
      </p:pic>
      <p:pic>
        <p:nvPicPr>
          <p:cNvPr id="28676" name="Picture 4" descr="http://delta-intkey.com/britin/images/dipgen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295400"/>
            <a:ext cx="4534333" cy="2523972"/>
          </a:xfrm>
          <a:prstGeom prst="rect">
            <a:avLst/>
          </a:prstGeom>
          <a:noFill/>
        </p:spPr>
      </p:pic>
      <p:pic>
        <p:nvPicPr>
          <p:cNvPr id="28678" name="Picture 6" descr="http://www.aquatax.ca/diptera/CulicidaeLarv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908424"/>
            <a:ext cx="3429000" cy="2720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Snails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Class: </a:t>
            </a:r>
            <a:r>
              <a:rPr lang="en-US" dirty="0" err="1" smtClean="0">
                <a:solidFill>
                  <a:schemeClr val="bg1"/>
                </a:solidFill>
              </a:rPr>
              <a:t>Gastropoda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8" descr="http://www.h2oacquariofilia.it/public/foto%20approfondimenti/lumache/Phys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00400"/>
            <a:ext cx="2073041" cy="1943102"/>
          </a:xfrm>
          <a:prstGeom prst="rect">
            <a:avLst/>
          </a:prstGeom>
          <a:noFill/>
        </p:spPr>
      </p:pic>
      <p:pic>
        <p:nvPicPr>
          <p:cNvPr id="27650" name="Picture 2" descr="http://spinner.cofc.edu/~fwgna/species/planorbidae/Htrivolvis_Lukha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3300" y="3048000"/>
            <a:ext cx="4152900" cy="276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Amphipods (scuds)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Order: </a:t>
            </a:r>
            <a:r>
              <a:rPr lang="en-US" dirty="0" err="1" smtClean="0">
                <a:solidFill>
                  <a:schemeClr val="bg1"/>
                </a:solidFill>
              </a:rPr>
              <a:t>Amphipoda</a:t>
            </a:r>
            <a:r>
              <a:rPr lang="en-US" dirty="0" smtClean="0">
                <a:solidFill>
                  <a:schemeClr val="bg1"/>
                </a:solidFill>
              </a:rPr>
              <a:t> (these are crustaceans)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6" descr="http://www.marinebiodiversity.ca/cmb/resources/Photo%20galleries/atlantic-benthic-invertebrates/picture10.jpg/image_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0"/>
            <a:ext cx="3619500" cy="2895600"/>
          </a:xfrm>
          <a:prstGeom prst="rect">
            <a:avLst/>
          </a:prstGeom>
          <a:noFill/>
        </p:spPr>
      </p:pic>
      <p:pic>
        <p:nvPicPr>
          <p:cNvPr id="26626" name="Picture 2" descr="http://t0.gstatic.com/images?q=tbn:ANd9GcTwY8ztL1Hh3NK8z8n__o4TiyJia6C1DxwHLENPHnDx6J4KFJs&amp;t=1&amp;usg=__rLo47S96JSQHt2GmhKCj3N_d9RE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819400"/>
            <a:ext cx="2182813" cy="3017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Let go catch some 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critters in the Habitat!</a:t>
            </a:r>
          </a:p>
          <a:p>
            <a:pPr algn="ctr">
              <a:buNone/>
            </a:pP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11200" y="342900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Invertebrate Common Name___________________________</a:t>
            </a:r>
            <a:endParaRPr lang="en-US" dirty="0"/>
          </a:p>
          <a:p>
            <a:r>
              <a:rPr lang="en-US" dirty="0" smtClean="0"/>
              <a:t>Classification (Class or Order) _______________________</a:t>
            </a:r>
            <a:endParaRPr lang="en-US" sz="2400" dirty="0"/>
          </a:p>
          <a:p>
            <a:r>
              <a:rPr lang="en-US" dirty="0" smtClean="0"/>
              <a:t>Circle  the feeding mode:      </a:t>
            </a:r>
            <a:r>
              <a:rPr lang="en-US" b="1" dirty="0" smtClean="0"/>
              <a:t>Predator       Herbivore      </a:t>
            </a:r>
          </a:p>
          <a:p>
            <a:r>
              <a:rPr lang="en-US" b="1" dirty="0"/>
              <a:t>	</a:t>
            </a:r>
            <a:r>
              <a:rPr lang="en-US" b="1" dirty="0" smtClean="0"/>
              <a:t>	               </a:t>
            </a:r>
            <a:r>
              <a:rPr lang="en-US" b="1" dirty="0" err="1" smtClean="0"/>
              <a:t>Detritivore</a:t>
            </a:r>
            <a:r>
              <a:rPr lang="en-US" b="1" dirty="0" smtClean="0"/>
              <a:t>    Other________</a:t>
            </a:r>
            <a:endParaRPr lang="en-US" b="1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09600" y="285750"/>
            <a:ext cx="7823200" cy="342900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609600" y="1600200"/>
            <a:ext cx="7823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04800" y="114300"/>
            <a:ext cx="8432800" cy="37719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3987800" y="3352800"/>
            <a:ext cx="5994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Prepared by </a:t>
            </a:r>
            <a:r>
              <a:rPr lang="en-US" sz="1600" dirty="0" smtClean="0"/>
              <a:t>______________________________</a:t>
            </a:r>
            <a:endParaRPr lang="en-US" sz="16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08000" y="3581400"/>
            <a:ext cx="82296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Exploring Aquatic </a:t>
            </a:r>
            <a:r>
              <a:rPr lang="en-US" sz="2400" b="1" dirty="0" err="1" smtClean="0"/>
              <a:t>Macroinvertebrates</a:t>
            </a:r>
            <a:endParaRPr lang="en-US" sz="2400" b="1" dirty="0"/>
          </a:p>
          <a:p>
            <a:r>
              <a:rPr lang="en-US" dirty="0" smtClean="0"/>
              <a:t>Brief </a:t>
            </a:r>
            <a:r>
              <a:rPr lang="en-US" dirty="0"/>
              <a:t>Description (color, size, etc.):</a:t>
            </a:r>
          </a:p>
          <a:p>
            <a:endParaRPr lang="en-US" dirty="0"/>
          </a:p>
          <a:p>
            <a:r>
              <a:rPr lang="en-US" dirty="0"/>
              <a:t>Method of Movement: </a:t>
            </a:r>
          </a:p>
          <a:p>
            <a:endParaRPr lang="en-US" dirty="0"/>
          </a:p>
          <a:p>
            <a:r>
              <a:rPr lang="en-US" dirty="0"/>
              <a:t>Food Source(s):</a:t>
            </a:r>
          </a:p>
          <a:p>
            <a:endParaRPr lang="en-US" dirty="0"/>
          </a:p>
          <a:p>
            <a:r>
              <a:rPr lang="en-US" dirty="0"/>
              <a:t>Adaptation(s):</a:t>
            </a:r>
          </a:p>
          <a:p>
            <a:endParaRPr lang="en-US" dirty="0"/>
          </a:p>
          <a:p>
            <a:r>
              <a:rPr lang="en-US" dirty="0"/>
              <a:t>Life Cycle: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Classifying Life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Common name: Green Darner (a dragonfly)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Scientific name: </a:t>
            </a:r>
            <a:r>
              <a:rPr lang="en-US" i="1" dirty="0" err="1" smtClean="0">
                <a:solidFill>
                  <a:schemeClr val="bg1"/>
                </a:solidFill>
              </a:rPr>
              <a:t>Anax</a:t>
            </a:r>
            <a:r>
              <a:rPr lang="en-US" i="1" dirty="0" smtClean="0">
                <a:solidFill>
                  <a:schemeClr val="bg1"/>
                </a:solidFill>
              </a:rPr>
              <a:t> </a:t>
            </a:r>
            <a:r>
              <a:rPr lang="en-US" i="1" dirty="0" err="1" smtClean="0">
                <a:solidFill>
                  <a:schemeClr val="bg1"/>
                </a:solidFill>
              </a:rPr>
              <a:t>junius</a:t>
            </a:r>
            <a:endParaRPr lang="en-US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62000" y="2590800"/>
            <a:ext cx="84582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Kingdom: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Animalia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Phylum: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Arthropoda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Class: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Insecta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Order: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Odonata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Family: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Aeshnidae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Genus: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Anax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   		Species: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junius</a:t>
            </a: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http://www.birddigiscoper.com/blogdarner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76730"/>
            <a:ext cx="3886200" cy="2481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Invertebrate Diversity!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upload.wikimedia.org/wikipedia/commons/7/78/Undiscovered_species_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6858000" cy="529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Life Cycles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boatman_life_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08725"/>
            <a:ext cx="3886200" cy="4587275"/>
          </a:xfrm>
          <a:prstGeom prst="rect">
            <a:avLst/>
          </a:prstGeom>
          <a:noFill/>
        </p:spPr>
      </p:pic>
      <p:pic>
        <p:nvPicPr>
          <p:cNvPr id="7170" name="Picture 2" descr="http://www.uri.edu/research/eee/GIFS/mosquito_life_cy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45288"/>
            <a:ext cx="3920584" cy="4626912"/>
          </a:xfrm>
          <a:prstGeom prst="rect">
            <a:avLst/>
          </a:prstGeom>
          <a:noFill/>
        </p:spPr>
      </p:pic>
      <p:pic>
        <p:nvPicPr>
          <p:cNvPr id="7172" name="Picture 4" descr="http://www.kidfish.bc.ca/images/dragonfly_life_cyc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527174"/>
            <a:ext cx="4000500" cy="4721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Dragonfly Life Cycle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9718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http://www.youtube.com/watch?v=Ezq_JWd1Sd8&amp;feature=fvw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Obtaining Food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08636"/>
            <a:ext cx="5562600" cy="5635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Predator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Dytiscid larvae eating tadp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3798230" cy="4137026"/>
          </a:xfrm>
          <a:prstGeom prst="rect">
            <a:avLst/>
          </a:prstGeom>
          <a:noFill/>
        </p:spPr>
      </p:pic>
      <p:pic>
        <p:nvPicPr>
          <p:cNvPr id="6148" name="Picture 4" descr="http://farm2.static.flickr.com/1293/731161221_92fa31f9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0"/>
            <a:ext cx="3943350" cy="25142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3834825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Herbivore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150" name="Picture 6" descr="http://science.kennesaw.edu/~jdirnber/oceanography/LecuturesOceanogr/LecSaltMarsh/amphp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343400"/>
            <a:ext cx="3579848" cy="1828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60960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Detritivore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Adaptations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Traits that help an organism survive in its environment!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www.ucmp.berkeley.edu/images/taxa/inverts/snailrad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4038600" cy="3028951"/>
          </a:xfrm>
          <a:prstGeom prst="rect">
            <a:avLst/>
          </a:prstGeom>
          <a:noFill/>
        </p:spPr>
      </p:pic>
      <p:pic>
        <p:nvPicPr>
          <p:cNvPr id="5126" name="Picture 6" descr="http://media-2.web.britannica.com/eb-media/18/24018-004-C8846E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057400"/>
            <a:ext cx="4035425" cy="3429001"/>
          </a:xfrm>
          <a:prstGeom prst="rect">
            <a:avLst/>
          </a:prstGeom>
          <a:noFill/>
        </p:spPr>
      </p:pic>
      <p:pic>
        <p:nvPicPr>
          <p:cNvPr id="7" name="Picture 14" descr="http://www.tsamisaquarium.gr/images/Pond/zoa/Notonecta_glauc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343400"/>
            <a:ext cx="3839261" cy="233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Lets Meet Some Pond Invertebrates!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Dragonflies and Damselflies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Order: </a:t>
            </a:r>
            <a:r>
              <a:rPr lang="en-US" dirty="0" err="1" smtClean="0">
                <a:solidFill>
                  <a:schemeClr val="bg1"/>
                </a:solidFill>
              </a:rPr>
              <a:t>Odonata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2" descr="http://www.ent.uga.edu/entoclub/Dragon%20Nym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71800"/>
            <a:ext cx="2705911" cy="2209800"/>
          </a:xfrm>
          <a:prstGeom prst="rect">
            <a:avLst/>
          </a:prstGeom>
          <a:noFill/>
        </p:spPr>
      </p:pic>
      <p:pic>
        <p:nvPicPr>
          <p:cNvPr id="7" name="Picture 2" descr="http://static.howstuffworks.com/gif/willow/dragonfly-info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971800"/>
            <a:ext cx="2399109" cy="2362200"/>
          </a:xfrm>
          <a:prstGeom prst="rect">
            <a:avLst/>
          </a:prstGeom>
          <a:noFill/>
        </p:spPr>
      </p:pic>
      <p:pic>
        <p:nvPicPr>
          <p:cNvPr id="3074" name="Picture 2" descr="http://www.richard-seaman.com/USA/States/California/CoachellaValleyPreserve/CoachellaBlueDamself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3276600" cy="2360396"/>
          </a:xfrm>
          <a:prstGeom prst="rect">
            <a:avLst/>
          </a:prstGeom>
          <a:noFill/>
        </p:spPr>
      </p:pic>
      <p:pic>
        <p:nvPicPr>
          <p:cNvPr id="3078" name="Picture 6" descr="http://mybackyard.info/backyardblog/wp-content/uploads/2009/01/damselfly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828800"/>
            <a:ext cx="2780601" cy="2106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Water Beetles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Order: </a:t>
            </a:r>
            <a:r>
              <a:rPr lang="en-US" dirty="0" err="1" smtClean="0">
                <a:solidFill>
                  <a:schemeClr val="bg1"/>
                </a:solidFill>
              </a:rPr>
              <a:t>Coleoptera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6" descr="http://www.riverfly.co.uk/riverfly_images/samples/2009/March/aquatic_beetle_smal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234956"/>
            <a:ext cx="3200400" cy="2535872"/>
          </a:xfrm>
          <a:prstGeom prst="rect">
            <a:avLst/>
          </a:prstGeom>
          <a:noFill/>
        </p:spPr>
      </p:pic>
      <p:pic>
        <p:nvPicPr>
          <p:cNvPr id="5" name="Picture 8" descr="http://www.bgsd.k12.wa.us/hml/jr_cam/macros/amc/images/pred_bee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0" y="3124200"/>
            <a:ext cx="3251199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145</Words>
  <Application>Microsoft Office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Classifying Life</vt:lpstr>
      <vt:lpstr>Invertebrate Diversity!</vt:lpstr>
      <vt:lpstr>Life Cycles</vt:lpstr>
      <vt:lpstr>Dragonfly Life Cycle</vt:lpstr>
      <vt:lpstr>Obtaining Food</vt:lpstr>
      <vt:lpstr>Adaptations</vt:lpstr>
      <vt:lpstr>Lets Meet Some Pond Invertebrates!</vt:lpstr>
      <vt:lpstr>Water Beetles</vt:lpstr>
      <vt:lpstr>True Bugs</vt:lpstr>
      <vt:lpstr>Aquatic Flies</vt:lpstr>
      <vt:lpstr>Snails</vt:lpstr>
      <vt:lpstr>Amphipods (scuds)</vt:lpstr>
      <vt:lpstr>Slide 14</vt:lpstr>
      <vt:lpstr>Slide 15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Aquatic Macroinvertebrates  from the Crest View Habitat</dc:title>
  <dc:creator>Anon</dc:creator>
  <cp:lastModifiedBy>Anon</cp:lastModifiedBy>
  <cp:revision>3</cp:revision>
  <dcterms:created xsi:type="dcterms:W3CDTF">2010-09-23T04:34:01Z</dcterms:created>
  <dcterms:modified xsi:type="dcterms:W3CDTF">2010-09-23T15:41:35Z</dcterms:modified>
</cp:coreProperties>
</file>