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7" r:id="rId3"/>
    <p:sldId id="286" r:id="rId4"/>
    <p:sldId id="278" r:id="rId5"/>
    <p:sldId id="279" r:id="rId6"/>
    <p:sldId id="280" r:id="rId7"/>
    <p:sldId id="285" r:id="rId8"/>
    <p:sldId id="284" r:id="rId9"/>
    <p:sldId id="281" r:id="rId10"/>
    <p:sldId id="282" r:id="rId11"/>
    <p:sldId id="28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0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755A-3B83-4E4C-BFE8-FEAAA55B9E8E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59283-A888-43CD-90FB-C739FD139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755A-3B83-4E4C-BFE8-FEAAA55B9E8E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59283-A888-43CD-90FB-C739FD139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755A-3B83-4E4C-BFE8-FEAAA55B9E8E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59283-A888-43CD-90FB-C739FD139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755A-3B83-4E4C-BFE8-FEAAA55B9E8E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59283-A888-43CD-90FB-C739FD139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755A-3B83-4E4C-BFE8-FEAAA55B9E8E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59283-A888-43CD-90FB-C739FD139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755A-3B83-4E4C-BFE8-FEAAA55B9E8E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59283-A888-43CD-90FB-C739FD139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755A-3B83-4E4C-BFE8-FEAAA55B9E8E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59283-A888-43CD-90FB-C739FD139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755A-3B83-4E4C-BFE8-FEAAA55B9E8E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59283-A888-43CD-90FB-C739FD139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755A-3B83-4E4C-BFE8-FEAAA55B9E8E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59283-A888-43CD-90FB-C739FD139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755A-3B83-4E4C-BFE8-FEAAA55B9E8E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59283-A888-43CD-90FB-C739FD139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E755A-3B83-4E4C-BFE8-FEAAA55B9E8E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59283-A888-43CD-90FB-C739FD139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E755A-3B83-4E4C-BFE8-FEAAA55B9E8E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59283-A888-43CD-90FB-C739FD139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18" Type="http://schemas.openxmlformats.org/officeDocument/2006/relationships/image" Target="../media/image3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17" Type="http://schemas.openxmlformats.org/officeDocument/2006/relationships/image" Target="../media/image34.jpeg"/><Relationship Id="rId2" Type="http://schemas.openxmlformats.org/officeDocument/2006/relationships/image" Target="../media/image19.jpeg"/><Relationship Id="rId16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5" Type="http://schemas.openxmlformats.org/officeDocument/2006/relationships/image" Target="../media/image3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Food Webs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482" name="Picture 2" descr="http://www.mister-toad.com/photos/frog/Dytiscus_and_Pseudacr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3514725" cy="3829051"/>
          </a:xfrm>
          <a:prstGeom prst="rect">
            <a:avLst/>
          </a:prstGeom>
          <a:noFill/>
        </p:spPr>
      </p:pic>
      <p:pic>
        <p:nvPicPr>
          <p:cNvPr id="20484" name="Picture 4" descr="http://images.cdn.fotopedia.com/flickr-3162667216-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2625" y="1524000"/>
            <a:ext cx="3381375" cy="5076826"/>
          </a:xfrm>
          <a:prstGeom prst="rect">
            <a:avLst/>
          </a:prstGeom>
          <a:noFill/>
        </p:spPr>
      </p:pic>
      <p:pic>
        <p:nvPicPr>
          <p:cNvPr id="20486" name="Picture 6" descr="http://ppp.missouri.edu/newsletters/ipcm/archives/v13n15/ipmltr4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4648200"/>
            <a:ext cx="2857500" cy="187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Questions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1.) What would happen if all the primary producers died?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2.) What about if the top predators disappeared?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3.) What about if there was a population explosion of mice?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://www.probertencyclopaedia.com/photolib/plants/Willow%20Tr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828800"/>
            <a:ext cx="2844800" cy="2133600"/>
          </a:xfrm>
          <a:prstGeom prst="rect">
            <a:avLst/>
          </a:prstGeom>
          <a:noFill/>
        </p:spPr>
      </p:pic>
      <p:pic>
        <p:nvPicPr>
          <p:cNvPr id="4102" name="Picture 6" descr="http://bp0.blogger.com/_wKFfFwDS1jE/SAa8OALQ3CI/AAAAAAAAArM/rC17LduGH94/s320/GreatHornedOwlColorad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0"/>
            <a:ext cx="1962150" cy="3048001"/>
          </a:xfrm>
          <a:prstGeom prst="rect">
            <a:avLst/>
          </a:prstGeom>
          <a:noFill/>
        </p:spPr>
      </p:pic>
      <p:pic>
        <p:nvPicPr>
          <p:cNvPr id="4100" name="Picture 4" descr="http://www.heywoodmousecontrol.co.uk/wood_mouse_c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554" y="76200"/>
            <a:ext cx="2643246" cy="1647826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6" descr="http://www.riverfly.co.uk/riverfly_images/samples/2009/March/aquatic_beetle_small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4322128"/>
            <a:ext cx="3200400" cy="2535872"/>
          </a:xfrm>
          <a:prstGeom prst="rect">
            <a:avLst/>
          </a:prstGeom>
          <a:noFill/>
        </p:spPr>
      </p:pic>
      <p:pic>
        <p:nvPicPr>
          <p:cNvPr id="6" name="Picture 2" descr="http://www.ent.uga.edu/entoclub/Dragon%20Nymph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38089" y="2819400"/>
            <a:ext cx="2705911" cy="2209800"/>
          </a:xfrm>
          <a:prstGeom prst="rect">
            <a:avLst/>
          </a:prstGeom>
          <a:noFill/>
        </p:spPr>
      </p:pic>
      <p:pic>
        <p:nvPicPr>
          <p:cNvPr id="1030" name="Picture 6" descr="http://molluskconservation.org/Library/Leftcol_icons/BigImages/NZM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2057400" cy="2057400"/>
          </a:xfrm>
          <a:prstGeom prst="rect">
            <a:avLst/>
          </a:prstGeom>
          <a:noFill/>
        </p:spPr>
      </p:pic>
      <p:pic>
        <p:nvPicPr>
          <p:cNvPr id="1034" name="Picture 10" descr="http://cookandserve.files.wordpress.com/2008/10/rusty_crayfish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53000" y="4038600"/>
            <a:ext cx="1690795" cy="2819400"/>
          </a:xfrm>
          <a:prstGeom prst="rect">
            <a:avLst/>
          </a:prstGeom>
          <a:noFill/>
        </p:spPr>
      </p:pic>
      <p:pic>
        <p:nvPicPr>
          <p:cNvPr id="9" name="Picture 4" descr="http://c1.gas2.org/files/2008/10/algae_pond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00800" y="0"/>
            <a:ext cx="2984208" cy="1557757"/>
          </a:xfrm>
          <a:prstGeom prst="rect">
            <a:avLst/>
          </a:prstGeom>
          <a:noFill/>
        </p:spPr>
      </p:pic>
      <p:pic>
        <p:nvPicPr>
          <p:cNvPr id="10" name="Picture 6" descr="http://www.britannica.com.ph/article_images/1158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72200" y="1447800"/>
            <a:ext cx="1974678" cy="1522297"/>
          </a:xfrm>
          <a:prstGeom prst="rect">
            <a:avLst/>
          </a:prstGeom>
          <a:noFill/>
        </p:spPr>
      </p:pic>
      <p:pic>
        <p:nvPicPr>
          <p:cNvPr id="4098" name="Picture 2" descr="http://www.naturfoto-cz.de/photos/others/wild-rabbit-41946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105400"/>
            <a:ext cx="2628900" cy="1752600"/>
          </a:xfrm>
          <a:prstGeom prst="rect">
            <a:avLst/>
          </a:prstGeom>
          <a:noFill/>
        </p:spPr>
      </p:pic>
      <p:pic>
        <p:nvPicPr>
          <p:cNvPr id="4106" name="Picture 10" descr="http://www.impactgrasses.com.au/images/product/full/dcGgfObDjuTayvVS5HIU4ikzFK2tWN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77000" y="4743450"/>
            <a:ext cx="2819400" cy="2114550"/>
          </a:xfrm>
          <a:prstGeom prst="rect">
            <a:avLst/>
          </a:prstGeom>
          <a:noFill/>
        </p:spPr>
      </p:pic>
      <p:pic>
        <p:nvPicPr>
          <p:cNvPr id="4108" name="Picture 12" descr="http://www.naturesdesigntaxidermy.com/r-Mountain%20Lion%20(5)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67675" y="1447800"/>
            <a:ext cx="1076325" cy="1508844"/>
          </a:xfrm>
          <a:prstGeom prst="rect">
            <a:avLst/>
          </a:prstGeom>
          <a:noFill/>
        </p:spPr>
      </p:pic>
      <p:pic>
        <p:nvPicPr>
          <p:cNvPr id="4110" name="Picture 14" descr="http://www.grasshoppercontrol.com/two-striped%20grasshopper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29525" y="4648200"/>
            <a:ext cx="1514475" cy="1182029"/>
          </a:xfrm>
          <a:prstGeom prst="rect">
            <a:avLst/>
          </a:prstGeom>
          <a:noFill/>
        </p:spPr>
      </p:pic>
      <p:pic>
        <p:nvPicPr>
          <p:cNvPr id="4112" name="Picture 16" descr="http://www.pestenders.com/images/spider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620000" y="5712714"/>
            <a:ext cx="1714500" cy="1145286"/>
          </a:xfrm>
          <a:prstGeom prst="rect">
            <a:avLst/>
          </a:prstGeom>
          <a:noFill/>
        </p:spPr>
      </p:pic>
      <p:pic>
        <p:nvPicPr>
          <p:cNvPr id="1026" name="Picture 2" descr="http://1.bp.blogspot.com/_5HR_2s6InVE/RoEZydgQyKI/AAAAAAAAAD8/QEFbjtRi1R4/s320/notonecta+glauca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447800" y="2495550"/>
            <a:ext cx="2526974" cy="1847850"/>
          </a:xfrm>
          <a:prstGeom prst="rect">
            <a:avLst/>
          </a:prstGeom>
          <a:noFill/>
        </p:spPr>
      </p:pic>
      <p:pic>
        <p:nvPicPr>
          <p:cNvPr id="8" name="Picture 2" descr="http://www.rivernen.ca/bullrush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2057400"/>
            <a:ext cx="1784195" cy="3048000"/>
          </a:xfrm>
          <a:prstGeom prst="rect">
            <a:avLst/>
          </a:prstGeom>
          <a:noFill/>
        </p:spPr>
      </p:pic>
      <p:pic>
        <p:nvPicPr>
          <p:cNvPr id="19" name="Picture 2" descr="http://www.umesc.usgs.gov/terrestrial/migratory_birds/bird_conservation/images/red_winged_blackbird_359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600200" y="3810000"/>
            <a:ext cx="1558120" cy="18489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C:\Users\Owner\Pictures\My Pictures\California Field Season 09\People, scenery, ponds, etc\1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76800" y="5410200"/>
            <a:ext cx="2743200" cy="646331"/>
          </a:xfrm>
          <a:prstGeom prst="rect">
            <a:avLst/>
          </a:prstGeom>
          <a:solidFill>
            <a:schemeClr val="bg1"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Quick Pond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533400"/>
            <a:ext cx="75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Part 1: How do parasites affect the topology of a pond food web?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C:\Users\Owner\Desktop\Jeremy Monroe Pics\631062375_oZxkG-XL.jpg"/>
          <p:cNvPicPr>
            <a:picLocks noChangeAspect="1" noChangeArrowheads="1"/>
          </p:cNvPicPr>
          <p:nvPr/>
        </p:nvPicPr>
        <p:blipFill>
          <a:blip r:embed="rId2" cstate="print"/>
          <a:srcRect l="9606"/>
          <a:stretch>
            <a:fillRect/>
          </a:stretch>
        </p:blipFill>
        <p:spPr bwMode="auto">
          <a:xfrm>
            <a:off x="-228600" y="3683508"/>
            <a:ext cx="4302214" cy="3174492"/>
          </a:xfrm>
          <a:prstGeom prst="rect">
            <a:avLst/>
          </a:prstGeom>
          <a:noFill/>
        </p:spPr>
      </p:pic>
      <p:pic>
        <p:nvPicPr>
          <p:cNvPr id="36866" name="Picture 2" descr="C:\users\owner\desktop\dan 10\jeremy monroe pics\631057356_MwM9P-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4800" y="0"/>
            <a:ext cx="4368800" cy="3276600"/>
          </a:xfrm>
          <a:prstGeom prst="rect">
            <a:avLst/>
          </a:prstGeom>
          <a:noFill/>
        </p:spPr>
      </p:pic>
      <p:sp>
        <p:nvSpPr>
          <p:cNvPr id="36869" name="AutoShape 5" descr="http://freshwatersillustrated.smugmug.com/photos/631060585_6J3BQ-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6870" name="Picture 6" descr="C:\Users\Owner\Downloads\631060585_johnsonfieldresearch-80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0"/>
            <a:ext cx="4953000" cy="3302000"/>
          </a:xfrm>
          <a:prstGeom prst="rect">
            <a:avLst/>
          </a:prstGeom>
          <a:noFill/>
        </p:spPr>
      </p:pic>
      <p:sp>
        <p:nvSpPr>
          <p:cNvPr id="36872" name="AutoShape 8" descr="http://freshwatersillustrated.smugmug.com/photos/631061387_8wyn8-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6873" name="Picture 9" descr="C:\users\owner\desktop\dan 10\jeremy monroe pics\631061387_johnsonfieldresearch-8118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657600"/>
            <a:ext cx="48006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 Parasite Species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1986" name="Picture 2" descr="C:\Users\Owner\Pictures\My Pictures\California Field Season 09\trematodes\Halip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2849959" cy="2145852"/>
          </a:xfrm>
          <a:prstGeom prst="rect">
            <a:avLst/>
          </a:prstGeom>
          <a:noFill/>
        </p:spPr>
      </p:pic>
      <p:pic>
        <p:nvPicPr>
          <p:cNvPr id="41987" name="Picture 3" descr="C:\Users\Owner\Pictures\My Pictures\California Field Season 09\trematodes\Image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447800"/>
            <a:ext cx="2976164" cy="2133599"/>
          </a:xfrm>
          <a:prstGeom prst="rect">
            <a:avLst/>
          </a:prstGeom>
          <a:noFill/>
        </p:spPr>
      </p:pic>
      <p:pic>
        <p:nvPicPr>
          <p:cNvPr id="41988" name="Picture 4" descr="C:\Users\Owner\Pictures\My Pictures\California Field Season 09\trematodes\Image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38600"/>
            <a:ext cx="2922587" cy="2200536"/>
          </a:xfrm>
          <a:prstGeom prst="rect">
            <a:avLst/>
          </a:prstGeom>
          <a:noFill/>
        </p:spPr>
      </p:pic>
      <p:pic>
        <p:nvPicPr>
          <p:cNvPr id="41989" name="Picture 5" descr="C:\Users\Owner\Pictures\My Pictures\California Field Season 09\trematodes\Image6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4064000"/>
            <a:ext cx="2895600" cy="2184400"/>
          </a:xfrm>
          <a:prstGeom prst="rect">
            <a:avLst/>
          </a:prstGeom>
          <a:noFill/>
        </p:spPr>
      </p:pic>
      <p:pic>
        <p:nvPicPr>
          <p:cNvPr id="41990" name="Picture 6" descr="C:\Users\Owner\Pictures\My Pictures\California Field Season 09\trematodes\Image7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049" y="4038600"/>
            <a:ext cx="2952751" cy="222324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4800" y="3593068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       </a:t>
            </a:r>
            <a:r>
              <a:rPr lang="en-US" dirty="0" err="1" smtClean="0">
                <a:solidFill>
                  <a:schemeClr val="bg1"/>
                </a:solidFill>
              </a:rPr>
              <a:t>Halipegus</a:t>
            </a:r>
            <a:r>
              <a:rPr lang="en-US" dirty="0" smtClean="0">
                <a:solidFill>
                  <a:schemeClr val="bg1"/>
                </a:solidFill>
              </a:rPr>
              <a:t>                                        </a:t>
            </a:r>
            <a:r>
              <a:rPr lang="en-US" dirty="0" err="1" smtClean="0">
                <a:solidFill>
                  <a:schemeClr val="bg1"/>
                </a:solidFill>
              </a:rPr>
              <a:t>Echinostoma</a:t>
            </a:r>
            <a:r>
              <a:rPr lang="en-US" dirty="0" smtClean="0">
                <a:solidFill>
                  <a:schemeClr val="bg1"/>
                </a:solidFill>
              </a:rPr>
              <a:t>                                    </a:t>
            </a:r>
            <a:r>
              <a:rPr lang="en-US" dirty="0" err="1" smtClean="0">
                <a:solidFill>
                  <a:schemeClr val="bg1"/>
                </a:solidFill>
              </a:rPr>
              <a:t>Ribeiroia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ondatrae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6248400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     </a:t>
            </a:r>
            <a:r>
              <a:rPr lang="en-US" dirty="0" err="1" smtClean="0">
                <a:solidFill>
                  <a:schemeClr val="bg1"/>
                </a:solidFill>
              </a:rPr>
              <a:t>Plagiorchid</a:t>
            </a:r>
            <a:r>
              <a:rPr lang="en-US" dirty="0" smtClean="0">
                <a:solidFill>
                  <a:schemeClr val="bg1"/>
                </a:solidFill>
              </a:rPr>
              <a:t>                                           </a:t>
            </a:r>
            <a:r>
              <a:rPr lang="en-US" dirty="0" err="1" smtClean="0">
                <a:solidFill>
                  <a:schemeClr val="bg1"/>
                </a:solidFill>
              </a:rPr>
              <a:t>Megalodiscus</a:t>
            </a:r>
            <a:r>
              <a:rPr lang="en-US" dirty="0" smtClean="0">
                <a:solidFill>
                  <a:schemeClr val="bg1"/>
                </a:solidFill>
              </a:rPr>
              <a:t>                                            </a:t>
            </a:r>
            <a:r>
              <a:rPr lang="en-US" dirty="0" err="1" smtClean="0">
                <a:solidFill>
                  <a:schemeClr val="bg1"/>
                </a:solidFill>
              </a:rPr>
              <a:t>Alaria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G:\Image1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326" y="1446606"/>
            <a:ext cx="2835274" cy="2134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944562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Quick Pond Food Web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9" name="Picture 3" descr="C:\Users\Owner\Desktop\Dan 09\Quick Pond Food Web\Matrix Schematic.jpg"/>
          <p:cNvPicPr>
            <a:picLocks noChangeAspect="1" noChangeArrowheads="1"/>
          </p:cNvPicPr>
          <p:nvPr/>
        </p:nvPicPr>
        <p:blipFill>
          <a:blip r:embed="rId2" cstate="print"/>
          <a:srcRect r="32236" b="38985"/>
          <a:stretch>
            <a:fillRect/>
          </a:stretch>
        </p:blipFill>
        <p:spPr bwMode="auto">
          <a:xfrm>
            <a:off x="0" y="1371600"/>
            <a:ext cx="9144000" cy="51172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3048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Web Metrics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76199" y="3810000"/>
          <a:ext cx="8991601" cy="2438402"/>
        </p:xfrm>
        <a:graphic>
          <a:graphicData uri="http://schemas.openxmlformats.org/drawingml/2006/table">
            <a:tbl>
              <a:tblPr/>
              <a:tblGrid>
                <a:gridCol w="2331148"/>
                <a:gridCol w="1750569"/>
                <a:gridCol w="1552392"/>
                <a:gridCol w="1601936"/>
                <a:gridCol w="1755556"/>
              </a:tblGrid>
              <a:tr h="3729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chemeClr val="tx1"/>
                          </a:solidFill>
                          <a:latin typeface="Calibri"/>
                        </a:rPr>
                        <a:t>Subweb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Possible Links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Observed Links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 smtClean="0">
                          <a:solidFill>
                            <a:schemeClr val="tx1"/>
                          </a:solidFill>
                          <a:latin typeface="Calibri"/>
                        </a:rPr>
                        <a:t>Connectance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Linkage Density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24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Predator/Prey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2304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576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4424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Host/Parasite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624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79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0.126602564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1.295081967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4424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Predator/Parasite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624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271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0.434294872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4.442622951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4424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Parasite/Parasite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169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0.213017751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2.769230769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4424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Predator/Prey + Host/Parasite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2928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655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0.223702186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10.73770492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4424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3721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962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0.258532653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15.7704918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09600" y="2076271"/>
            <a:ext cx="601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962 total links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386 links involving parasites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	(40% of total) 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5" name="Picture 1" descr="C:\Users\Owner\Desktop\Dan 09\Quick Pond Food Web\Matrix Schematic.jpg"/>
          <p:cNvPicPr>
            <a:picLocks noChangeAspect="1" noChangeArrowheads="1"/>
          </p:cNvPicPr>
          <p:nvPr/>
        </p:nvPicPr>
        <p:blipFill>
          <a:blip r:embed="rId2" cstate="print"/>
          <a:srcRect l="12500" t="6657" r="10000" b="8880"/>
          <a:stretch>
            <a:fillRect/>
          </a:stretch>
        </p:blipFill>
        <p:spPr bwMode="auto">
          <a:xfrm>
            <a:off x="5029200" y="304800"/>
            <a:ext cx="3729789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Food Webs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482" name="Picture 2" descr="http://www.mister-toad.com/photos/frog/Dytiscus_and_Pseudacr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3514725" cy="3829051"/>
          </a:xfrm>
          <a:prstGeom prst="rect">
            <a:avLst/>
          </a:prstGeom>
          <a:noFill/>
        </p:spPr>
      </p:pic>
      <p:pic>
        <p:nvPicPr>
          <p:cNvPr id="20484" name="Picture 4" descr="http://images.cdn.fotopedia.com/flickr-3162667216-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2625" y="1524000"/>
            <a:ext cx="3381375" cy="5076826"/>
          </a:xfrm>
          <a:prstGeom prst="rect">
            <a:avLst/>
          </a:prstGeom>
          <a:noFill/>
        </p:spPr>
      </p:pic>
      <p:pic>
        <p:nvPicPr>
          <p:cNvPr id="20486" name="Picture 6" descr="http://ppp.missouri.edu/newsletters/ipcm/archives/v13n15/ipmltr4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4648200"/>
            <a:ext cx="2857500" cy="187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Food Webs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amap.no/acia/Files/MarineFoodWeb_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8382000" cy="5867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.bp.blogspot.com/_SjhoAy2qGl8/SVSNR2dkk9I/AAAAAAAAAZA/CqXns2wI5ek/s1600/40_0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066800"/>
            <a:ext cx="5524500" cy="42862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48768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Primary Producers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38862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Primary Consumers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26670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Secondary Consumers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13716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Top Predators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130</Words>
  <Application>Microsoft Office PowerPoint</Application>
  <PresentationFormat>On-screen Show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Food Webs</vt:lpstr>
      <vt:lpstr>Slide 2</vt:lpstr>
      <vt:lpstr>Slide 3</vt:lpstr>
      <vt:lpstr>13 Parasite Species</vt:lpstr>
      <vt:lpstr>Quick Pond Food Web</vt:lpstr>
      <vt:lpstr> Web Metrics</vt:lpstr>
      <vt:lpstr>Food Webs</vt:lpstr>
      <vt:lpstr>Food Webs</vt:lpstr>
      <vt:lpstr>Slide 9</vt:lpstr>
      <vt:lpstr>Questions</vt:lpstr>
      <vt:lpstr>Slide 11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Webs</dc:title>
  <dc:creator>Anon</dc:creator>
  <cp:lastModifiedBy>Anon</cp:lastModifiedBy>
  <cp:revision>11</cp:revision>
  <dcterms:created xsi:type="dcterms:W3CDTF">2010-11-28T19:53:17Z</dcterms:created>
  <dcterms:modified xsi:type="dcterms:W3CDTF">2010-12-02T17:00:57Z</dcterms:modified>
</cp:coreProperties>
</file>