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ery, Elizabeth R" userId="S::emeryel@oregonstate.edu::4004ba68-14ba-4dbb-a50b-8165efa5f0ed" providerId="AD" clId="Web-{E3C386F0-D459-40CD-B7DE-3C31434504F7}"/>
    <pc:docChg chg="addSld modSld">
      <pc:chgData name="Emery, Elizabeth R" userId="S::emeryel@oregonstate.edu::4004ba68-14ba-4dbb-a50b-8165efa5f0ed" providerId="AD" clId="Web-{E3C386F0-D459-40CD-B7DE-3C31434504F7}" dt="2019-02-03T01:07:23.196" v="1286" actId="20577"/>
      <pc:docMkLst>
        <pc:docMk/>
      </pc:docMkLst>
      <pc:sldChg chg="modSp">
        <pc:chgData name="Emery, Elizabeth R" userId="S::emeryel@oregonstate.edu::4004ba68-14ba-4dbb-a50b-8165efa5f0ed" providerId="AD" clId="Web-{E3C386F0-D459-40CD-B7DE-3C31434504F7}" dt="2019-02-03T00:45:34.065" v="29" actId="20577"/>
        <pc:sldMkLst>
          <pc:docMk/>
          <pc:sldMk cId="109857222" sldId="256"/>
        </pc:sldMkLst>
        <pc:spChg chg="mod">
          <ac:chgData name="Emery, Elizabeth R" userId="S::emeryel@oregonstate.edu::4004ba68-14ba-4dbb-a50b-8165efa5f0ed" providerId="AD" clId="Web-{E3C386F0-D459-40CD-B7DE-3C31434504F7}" dt="2019-02-03T00:45:18.516" v="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Emery, Elizabeth R" userId="S::emeryel@oregonstate.edu::4004ba68-14ba-4dbb-a50b-8165efa5f0ed" providerId="AD" clId="Web-{E3C386F0-D459-40CD-B7DE-3C31434504F7}" dt="2019-02-03T00:45:34.065" v="29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Emery, Elizabeth R" userId="S::emeryel@oregonstate.edu::4004ba68-14ba-4dbb-a50b-8165efa5f0ed" providerId="AD" clId="Web-{E3C386F0-D459-40CD-B7DE-3C31434504F7}" dt="2019-02-03T00:49:19.441" v="268" actId="20577"/>
        <pc:sldMkLst>
          <pc:docMk/>
          <pc:sldMk cId="3086714357" sldId="257"/>
        </pc:sldMkLst>
        <pc:spChg chg="mod">
          <ac:chgData name="Emery, Elizabeth R" userId="S::emeryel@oregonstate.edu::4004ba68-14ba-4dbb-a50b-8165efa5f0ed" providerId="AD" clId="Web-{E3C386F0-D459-40CD-B7DE-3C31434504F7}" dt="2019-02-03T00:46:42.895" v="73" actId="20577"/>
          <ac:spMkLst>
            <pc:docMk/>
            <pc:sldMk cId="3086714357" sldId="257"/>
            <ac:spMk id="2" creationId="{C2E3F50F-5FB4-45C6-B5E1-369913E99389}"/>
          </ac:spMkLst>
        </pc:spChg>
        <pc:spChg chg="mod">
          <ac:chgData name="Emery, Elizabeth R" userId="S::emeryel@oregonstate.edu::4004ba68-14ba-4dbb-a50b-8165efa5f0ed" providerId="AD" clId="Web-{E3C386F0-D459-40CD-B7DE-3C31434504F7}" dt="2019-02-03T00:49:19.441" v="268" actId="20577"/>
          <ac:spMkLst>
            <pc:docMk/>
            <pc:sldMk cId="3086714357" sldId="257"/>
            <ac:spMk id="3" creationId="{0CB94B97-72CD-4CD9-AB70-954C9D3A5B29}"/>
          </ac:spMkLst>
        </pc:spChg>
      </pc:sldChg>
      <pc:sldChg chg="modSp new">
        <pc:chgData name="Emery, Elizabeth R" userId="S::emeryel@oregonstate.edu::4004ba68-14ba-4dbb-a50b-8165efa5f0ed" providerId="AD" clId="Web-{E3C386F0-D459-40CD-B7DE-3C31434504F7}" dt="2019-02-03T00:59:15.006" v="937" actId="20577"/>
        <pc:sldMkLst>
          <pc:docMk/>
          <pc:sldMk cId="2272316081" sldId="258"/>
        </pc:sldMkLst>
        <pc:spChg chg="mod">
          <ac:chgData name="Emery, Elizabeth R" userId="S::emeryel@oregonstate.edu::4004ba68-14ba-4dbb-a50b-8165efa5f0ed" providerId="AD" clId="Web-{E3C386F0-D459-40CD-B7DE-3C31434504F7}" dt="2019-02-03T00:59:15.006" v="937" actId="20577"/>
          <ac:spMkLst>
            <pc:docMk/>
            <pc:sldMk cId="2272316081" sldId="258"/>
            <ac:spMk id="2" creationId="{5CDDD1C1-8FBF-49A4-B2BC-7C91DB2F88EE}"/>
          </ac:spMkLst>
        </pc:spChg>
        <pc:spChg chg="mod">
          <ac:chgData name="Emery, Elizabeth R" userId="S::emeryel@oregonstate.edu::4004ba68-14ba-4dbb-a50b-8165efa5f0ed" providerId="AD" clId="Web-{E3C386F0-D459-40CD-B7DE-3C31434504F7}" dt="2019-02-03T00:54:25.648" v="660" actId="20577"/>
          <ac:spMkLst>
            <pc:docMk/>
            <pc:sldMk cId="2272316081" sldId="258"/>
            <ac:spMk id="3" creationId="{2664B353-A3A8-403B-B8A4-03DA5C674A72}"/>
          </ac:spMkLst>
        </pc:spChg>
      </pc:sldChg>
      <pc:sldChg chg="modSp new">
        <pc:chgData name="Emery, Elizabeth R" userId="S::emeryel@oregonstate.edu::4004ba68-14ba-4dbb-a50b-8165efa5f0ed" providerId="AD" clId="Web-{E3C386F0-D459-40CD-B7DE-3C31434504F7}" dt="2019-02-03T00:59:24.460" v="942" actId="20577"/>
        <pc:sldMkLst>
          <pc:docMk/>
          <pc:sldMk cId="483191816" sldId="259"/>
        </pc:sldMkLst>
        <pc:spChg chg="mod">
          <ac:chgData name="Emery, Elizabeth R" userId="S::emeryel@oregonstate.edu::4004ba68-14ba-4dbb-a50b-8165efa5f0ed" providerId="AD" clId="Web-{E3C386F0-D459-40CD-B7DE-3C31434504F7}" dt="2019-02-03T00:59:24.460" v="942" actId="20577"/>
          <ac:spMkLst>
            <pc:docMk/>
            <pc:sldMk cId="483191816" sldId="259"/>
            <ac:spMk id="2" creationId="{DE4FEB62-9A60-4040-9603-3599A1D3EA5F}"/>
          </ac:spMkLst>
        </pc:spChg>
        <pc:spChg chg="mod">
          <ac:chgData name="Emery, Elizabeth R" userId="S::emeryel@oregonstate.edu::4004ba68-14ba-4dbb-a50b-8165efa5f0ed" providerId="AD" clId="Web-{E3C386F0-D459-40CD-B7DE-3C31434504F7}" dt="2019-02-03T00:59:11.475" v="936" actId="14100"/>
          <ac:spMkLst>
            <pc:docMk/>
            <pc:sldMk cId="483191816" sldId="259"/>
            <ac:spMk id="3" creationId="{0BF5063D-F4B9-489D-A5BC-9CA62295E485}"/>
          </ac:spMkLst>
        </pc:spChg>
      </pc:sldChg>
      <pc:sldChg chg="modSp new">
        <pc:chgData name="Emery, Elizabeth R" userId="S::emeryel@oregonstate.edu::4004ba68-14ba-4dbb-a50b-8165efa5f0ed" providerId="AD" clId="Web-{E3C386F0-D459-40CD-B7DE-3C31434504F7}" dt="2019-02-03T01:07:23.196" v="1285" actId="20577"/>
        <pc:sldMkLst>
          <pc:docMk/>
          <pc:sldMk cId="89747229" sldId="260"/>
        </pc:sldMkLst>
        <pc:spChg chg="mod">
          <ac:chgData name="Emery, Elizabeth R" userId="S::emeryel@oregonstate.edu::4004ba68-14ba-4dbb-a50b-8165efa5f0ed" providerId="AD" clId="Web-{E3C386F0-D459-40CD-B7DE-3C31434504F7}" dt="2019-02-03T00:59:34.882" v="951" actId="20577"/>
          <ac:spMkLst>
            <pc:docMk/>
            <pc:sldMk cId="89747229" sldId="260"/>
            <ac:spMk id="2" creationId="{27868B0A-3F3C-4FC8-B7FA-3CAED9737D2D}"/>
          </ac:spMkLst>
        </pc:spChg>
        <pc:spChg chg="mod">
          <ac:chgData name="Emery, Elizabeth R" userId="S::emeryel@oregonstate.edu::4004ba68-14ba-4dbb-a50b-8165efa5f0ed" providerId="AD" clId="Web-{E3C386F0-D459-40CD-B7DE-3C31434504F7}" dt="2019-02-03T01:07:23.196" v="1285" actId="20577"/>
          <ac:spMkLst>
            <pc:docMk/>
            <pc:sldMk cId="89747229" sldId="260"/>
            <ac:spMk id="3" creationId="{E9E9C749-CE2F-4DA7-8577-9E457BC46DDB}"/>
          </ac:spMkLst>
        </pc:spChg>
      </pc:sldChg>
      <pc:sldChg chg="addSp delSp modSp new">
        <pc:chgData name="Emery, Elizabeth R" userId="S::emeryel@oregonstate.edu::4004ba68-14ba-4dbb-a50b-8165efa5f0ed" providerId="AD" clId="Web-{E3C386F0-D459-40CD-B7DE-3C31434504F7}" dt="2019-02-03T01:06:50.163" v="1274" actId="1076"/>
        <pc:sldMkLst>
          <pc:docMk/>
          <pc:sldMk cId="2598339958" sldId="261"/>
        </pc:sldMkLst>
        <pc:spChg chg="del">
          <ac:chgData name="Emery, Elizabeth R" userId="S::emeryel@oregonstate.edu::4004ba68-14ba-4dbb-a50b-8165efa5f0ed" providerId="AD" clId="Web-{E3C386F0-D459-40CD-B7DE-3C31434504F7}" dt="2019-02-03T01:06:31.428" v="1270"/>
          <ac:spMkLst>
            <pc:docMk/>
            <pc:sldMk cId="2598339958" sldId="261"/>
            <ac:spMk id="3" creationId="{5979A02A-E161-49B7-8DAC-6891E374561B}"/>
          </ac:spMkLst>
        </pc:spChg>
        <pc:picChg chg="add mod ord">
          <ac:chgData name="Emery, Elizabeth R" userId="S::emeryel@oregonstate.edu::4004ba68-14ba-4dbb-a50b-8165efa5f0ed" providerId="AD" clId="Web-{E3C386F0-D459-40CD-B7DE-3C31434504F7}" dt="2019-02-03T01:06:50.163" v="1274" actId="1076"/>
          <ac:picMkLst>
            <pc:docMk/>
            <pc:sldMk cId="2598339958" sldId="261"/>
            <ac:picMk id="4" creationId="{36F70609-C54D-424F-B6F8-B4F50AEBFDB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Eras of Plant Improvement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Domestication</a:t>
            </a:r>
          </a:p>
          <a:p>
            <a:r>
              <a:rPr lang="en-US" dirty="0">
                <a:cs typeface="Calibri"/>
              </a:rPr>
              <a:t>The Green Revolution</a:t>
            </a:r>
          </a:p>
          <a:p>
            <a:r>
              <a:rPr lang="en-US" dirty="0">
                <a:cs typeface="Calibri"/>
              </a:rPr>
              <a:t>Genetic Modification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F50F-5FB4-45C6-B5E1-369913E99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cs typeface="Calibri Light"/>
              </a:rPr>
              <a:t>Continuous Improvements in Agriculture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94B97-72CD-4CD9-AB70-954C9D3A5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The distant past (thousands of years ago)</a:t>
            </a:r>
          </a:p>
          <a:p>
            <a:pPr lvl="1"/>
            <a:r>
              <a:rPr lang="en-US" dirty="0">
                <a:cs typeface="Calibri"/>
              </a:rPr>
              <a:t>Crop plant domestication</a:t>
            </a:r>
          </a:p>
          <a:p>
            <a:r>
              <a:rPr lang="en-US" dirty="0">
                <a:cs typeface="Calibri"/>
              </a:rPr>
              <a:t>The recent past (past 100 years)</a:t>
            </a:r>
          </a:p>
          <a:p>
            <a:pPr lvl="1"/>
            <a:r>
              <a:rPr lang="en-US" dirty="0">
                <a:cs typeface="Calibri"/>
              </a:rPr>
              <a:t>Hybrid seeds/intentional breeding </a:t>
            </a:r>
          </a:p>
          <a:p>
            <a:pPr lvl="1"/>
            <a:r>
              <a:rPr lang="en-US" dirty="0">
                <a:cs typeface="Calibri"/>
              </a:rPr>
              <a:t>The "Green Revolution"</a:t>
            </a:r>
          </a:p>
          <a:p>
            <a:r>
              <a:rPr lang="en-US" dirty="0">
                <a:cs typeface="Calibri"/>
              </a:rPr>
              <a:t>Now and into the future (past 25 years)</a:t>
            </a:r>
          </a:p>
          <a:p>
            <a:pPr lvl="1"/>
            <a:r>
              <a:rPr lang="en-US" dirty="0">
                <a:cs typeface="Calibri"/>
              </a:rPr>
              <a:t>Advances in breeding</a:t>
            </a:r>
          </a:p>
          <a:p>
            <a:pPr lvl="1"/>
            <a:r>
              <a:rPr lang="en-US" dirty="0">
                <a:cs typeface="Calibri"/>
              </a:rPr>
              <a:t>Genetic modification technologies </a:t>
            </a: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6714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D1C1-8FBF-49A4-B2BC-7C91DB2F8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cs typeface="Calibri Light"/>
              </a:rPr>
              <a:t>Phase 1: Domestication</a:t>
            </a:r>
            <a:endParaRPr lang="en-US" u="sng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4B353-A3A8-403B-B8A4-03DA5C67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675"/>
            <a:ext cx="10515600" cy="520858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Calibri"/>
              </a:rPr>
              <a:t>More than 10,000 years ago until approximately 1900</a:t>
            </a:r>
          </a:p>
          <a:p>
            <a:r>
              <a:rPr lang="en-US" dirty="0">
                <a:cs typeface="Calibri"/>
              </a:rPr>
              <a:t>Humans transitioned from hunter-gatherer lifestyle with improvements in agriculture </a:t>
            </a:r>
          </a:p>
          <a:p>
            <a:r>
              <a:rPr lang="en-US" dirty="0">
                <a:cs typeface="Calibri"/>
              </a:rPr>
              <a:t>Development of human civilizations is correlated with the development of agriculture</a:t>
            </a:r>
          </a:p>
          <a:p>
            <a:r>
              <a:rPr lang="en-US" dirty="0">
                <a:cs typeface="Calibri"/>
              </a:rPr>
              <a:t>Major crops were domesticated approximately 5,000 – 15,000 years ago</a:t>
            </a:r>
          </a:p>
          <a:p>
            <a:r>
              <a:rPr lang="en-US" dirty="0">
                <a:cs typeface="Calibri"/>
              </a:rPr>
              <a:t>Domestication: cultivating or taming organisms to accentuate traits that are considered desirable for humans</a:t>
            </a:r>
          </a:p>
          <a:p>
            <a:pPr lvl="1"/>
            <a:r>
              <a:rPr lang="en-US" dirty="0">
                <a:cs typeface="Calibri"/>
              </a:rPr>
              <a:t>Physical appearance</a:t>
            </a:r>
          </a:p>
          <a:p>
            <a:pPr lvl="1"/>
            <a:r>
              <a:rPr lang="en-US" dirty="0">
                <a:cs typeface="Calibri"/>
              </a:rPr>
              <a:t>Behavioral characteristic </a:t>
            </a:r>
          </a:p>
          <a:p>
            <a:pPr lvl="1"/>
            <a:r>
              <a:rPr lang="en-US" dirty="0">
                <a:cs typeface="Calibri"/>
              </a:rPr>
              <a:t>Individual size </a:t>
            </a:r>
          </a:p>
          <a:p>
            <a:r>
              <a:rPr lang="en-US" dirty="0">
                <a:cs typeface="Calibri"/>
              </a:rPr>
              <a:t>Selecting for physical traits modified the genetic makeup of the plant</a:t>
            </a:r>
          </a:p>
        </p:txBody>
      </p:sp>
    </p:spTree>
    <p:extLst>
      <p:ext uri="{BB962C8B-B14F-4D97-AF65-F5344CB8AC3E}">
        <p14:creationId xmlns:p14="http://schemas.microsoft.com/office/powerpoint/2010/main" val="227231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FEB62-9A60-4040-9603-3599A1D3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cs typeface="Calibri Light"/>
              </a:rPr>
              <a:t>Phase 2: The Green Revolution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5063D-F4B9-489D-A5BC-9CA62295E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2830"/>
            <a:ext cx="10515600" cy="45441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1960s - 1980s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Important advancements: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High-yielding grain varieties (rice, wheat)</a:t>
            </a:r>
          </a:p>
          <a:p>
            <a:pPr lvl="1"/>
            <a:r>
              <a:rPr lang="en-US" dirty="0">
                <a:cs typeface="Calibri"/>
              </a:rPr>
              <a:t>"semi-dwarf" varieties: shorter plants that waste less energy on growing stems for height </a:t>
            </a:r>
          </a:p>
          <a:p>
            <a:pPr lvl="1"/>
            <a:r>
              <a:rPr lang="en-US" dirty="0">
                <a:cs typeface="Calibri"/>
              </a:rPr>
              <a:t>Disease-resistance </a:t>
            </a:r>
          </a:p>
          <a:p>
            <a:pPr lvl="1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Dramatically increased crop yields for the same acreage of land </a:t>
            </a:r>
          </a:p>
          <a:p>
            <a:pPr lvl="1"/>
            <a:r>
              <a:rPr lang="en-US" dirty="0">
                <a:cs typeface="Calibri"/>
              </a:rPr>
              <a:t>Able to grow more food without using more land </a:t>
            </a:r>
          </a:p>
        </p:txBody>
      </p:sp>
    </p:spTree>
    <p:extLst>
      <p:ext uri="{BB962C8B-B14F-4D97-AF65-F5344CB8AC3E}">
        <p14:creationId xmlns:p14="http://schemas.microsoft.com/office/powerpoint/2010/main" val="48319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8B0A-3F3C-4FC8-B7FA-3CAED9737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cs typeface="Calibri Light"/>
              </a:rPr>
              <a:t>Phase 3: Genetic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9C749-CE2F-4DA7-8577-9E457BC4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3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1980s – present </a:t>
            </a:r>
          </a:p>
          <a:p>
            <a:r>
              <a:rPr lang="en-US" dirty="0">
                <a:cs typeface="Calibri"/>
              </a:rPr>
              <a:t>Advances in science and genetic understanding have led to technologies that allow scientists to directly modify the genetic make up of species to exhibit a trait of interest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Can use genes from that species or another</a:t>
            </a:r>
          </a:p>
          <a:p>
            <a:r>
              <a:rPr lang="en-US" dirty="0">
                <a:cs typeface="Calibri"/>
              </a:rPr>
              <a:t>First crops released in 1995</a:t>
            </a:r>
          </a:p>
          <a:p>
            <a:pPr lvl="1"/>
            <a:r>
              <a:rPr lang="en-US" dirty="0">
                <a:cs typeface="Calibri"/>
              </a:rPr>
              <a:t>Herbicide and insect resistant – reduces pesticide needs, increases yield </a:t>
            </a:r>
          </a:p>
          <a:p>
            <a:pPr lvl="1"/>
            <a:r>
              <a:rPr lang="en-US" dirty="0">
                <a:cs typeface="Calibri"/>
              </a:rPr>
              <a:t>Rapidly adopted by farmers – increased farmer profits </a:t>
            </a:r>
          </a:p>
          <a:p>
            <a:r>
              <a:rPr lang="en-US" dirty="0">
                <a:cs typeface="Calibri"/>
              </a:rPr>
              <a:t>Primary crops: cotton, soybean, corn, canola, cotton, alfalfa, papaya </a:t>
            </a:r>
          </a:p>
          <a:p>
            <a:r>
              <a:rPr lang="en-US" dirty="0">
                <a:cs typeface="Calibri"/>
              </a:rPr>
              <a:t>Lots of possibilities for potential improvements (GMOs)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74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CD321-7AF7-4EC1-8182-B91F9B72C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6F70609-C54D-424F-B6F8-B4F50AEBFD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4899" y="86702"/>
            <a:ext cx="9422200" cy="686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3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Eras of Plant Improvement</vt:lpstr>
      <vt:lpstr>Continuous Improvements in Agriculture</vt:lpstr>
      <vt:lpstr>Phase 1: Domestication</vt:lpstr>
      <vt:lpstr>Phase 2: The Green Revolution</vt:lpstr>
      <vt:lpstr>Phase 3: Genetic Modification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197</cp:revision>
  <dcterms:created xsi:type="dcterms:W3CDTF">2013-07-15T20:26:40Z</dcterms:created>
  <dcterms:modified xsi:type="dcterms:W3CDTF">2019-02-03T01:07:29Z</dcterms:modified>
</cp:coreProperties>
</file>