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embedTrueTypeFonts="1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12192000" cy="6858000"/>
  <p:notesSz cx="6858000" cy="9144000"/>
  <p:embeddedFontLst>
    <p:embeddedFont>
      <p:font typeface="Georgia" panose="02040502050405020303" pitchFamily="18" charset="0"/>
      <p:regular r:id="rId36"/>
      <p:bold r:id="rId37"/>
      <p:italic r:id="rId38"/>
      <p:boldItalic r:id="rId39"/>
    </p:embeddedFont>
    <p:embeddedFont>
      <p:font typeface="Rufina" panose="02000503000000020004" pitchFamily="2" charset="77"/>
      <p:bold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1" roundtripDataSignature="AMtx7min0JhFErPaf8uWhQjy2kkd7neex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9"/>
  </p:normalViewPr>
  <p:slideViewPr>
    <p:cSldViewPr snapToGrid="0">
      <p:cViewPr varScale="1">
        <p:scale>
          <a:sx n="108" d="100"/>
          <a:sy n="108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20" Type="http://schemas.openxmlformats.org/officeDocument/2006/relationships/slide" Target="slides/slide19.xml"/><Relationship Id="rId41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JE0EBGqMMi4?t=17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sound.org/people/kyles/sounds/449965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freesound.org/people/odilonmarcenaro/sounds/237022/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2TPWUfSyoFE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iberalarts.oregonstate.edu/svpda/music/academic-programs/ba-and-bs-degrees/music-technology-production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youtu.be/2TPWUfSyoFE" TargetMode="Externa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2TPWUfSyoFE" TargetMode="External"/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iberalarts.oregonstate.edu/svpda/music/academic-programs/ba-and-bs-degrees/music-technology-production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ad222a484d_0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" name="Google Shape;82;g2ad222a484d_0_1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g2ad222a484d_0_1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0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6543e7c7ff_1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g26543e7c7ff_1_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Play video from 0:18 to 1:26. -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https://youtu.be/JE0EBGqMMi4?t=17</a:t>
            </a:r>
            <a:r>
              <a:rPr lang="en-US"/>
              <a:t> </a:t>
            </a:r>
            <a:endParaRPr/>
          </a:p>
        </p:txBody>
      </p:sp>
      <p:sp>
        <p:nvSpPr>
          <p:cNvPr id="199" name="Google Shape;199;g26543e7c7ff_1_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6543e7c7ff_1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7" name="Google Shape;207;g26543e7c7ff_1_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French Elementary School at Lunch Time -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https://freesound.org/people/kyles/sounds/449965/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Welsh Elementary School during an assembly -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https://freesound.org/people/odilonmarcenaro/sounds/237022/</a:t>
            </a:r>
            <a:r>
              <a:rPr lang="en-US"/>
              <a:t>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NY City street -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https://freesound.org/people/odilonmarcenaro/sounds/237022/</a:t>
            </a:r>
            <a:r>
              <a:rPr lang="en-US"/>
              <a:t>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g26543e7c7ff_1_4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26543e7c7ff_1_6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g26543e7c7ff_1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26543e7c7ff_1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2" name="Google Shape;272;g26543e7c7ff_1_1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g26543e7c7ff_1_1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6543e7c7ff_1_1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g26543e7c7ff_1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26543e7c7ff_1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4" name="Google Shape;314;g26543e7c7ff_1_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Student Projects can be found here -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https://youtu.be/2TPWUfSyoFE</a:t>
            </a:r>
            <a:r>
              <a:rPr lang="en-US"/>
              <a:t> </a:t>
            </a:r>
            <a:endParaRPr/>
          </a:p>
        </p:txBody>
      </p:sp>
      <p:sp>
        <p:nvSpPr>
          <p:cNvPr id="315" name="Google Shape;315;g26543e7c7ff_1_10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2ad222a484d_0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4" name="Google Shape;324;g2ad222a484d_0_1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g2ad222a484d_0_14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ad222a484d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g2ad222a484d_0_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OSU Webpage - </a:t>
            </a:r>
            <a:r>
              <a:rPr lang="en-US" sz="11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https://liberalarts.oregonstate.edu/svpda/music/academic-programs/ba-and-bs-degrees/music-technology-production#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Student Projects can be found here -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https://youtu.be/2TPWUfSyoFE</a:t>
            </a:r>
            <a:r>
              <a:rPr lang="en-US"/>
              <a:t> </a:t>
            </a:r>
            <a:endParaRPr/>
          </a:p>
        </p:txBody>
      </p:sp>
      <p:sp>
        <p:nvSpPr>
          <p:cNvPr id="91" name="Google Shape;91;g2ad222a484d_0_9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26543e7c7ff_1_8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g26543e7c7ff_1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26543e7c7ff_1_1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3" name="Google Shape;353;g26543e7c7ff_1_17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g26543e7c7ff_1_17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26543e7c7ff_1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5" name="Google Shape;365;g26543e7c7ff_1_19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g26543e7c7ff_1_19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26543e7c7ff_1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7" name="Google Shape;377;g26543e7c7ff_1_2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g26543e7c7ff_1_2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26543e7c7ff_1_2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5" name="Google Shape;385;g26543e7c7ff_1_27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Google Shape;386;g26543e7c7ff_1_27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26543e7c7ff_1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3" name="Google Shape;393;g26543e7c7ff_1_2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g26543e7c7ff_1_2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26543e7c7ff_1_2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1" name="Google Shape;401;g26543e7c7ff_1_24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" name="Google Shape;402;g26543e7c7ff_1_24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26543e7c7ff_1_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9" name="Google Shape;409;g26543e7c7ff_1_25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g26543e7c7ff_1_25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26543e7c7ff_1_2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7" name="Google Shape;417;g26543e7c7ff_1_26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g26543e7c7ff_1_26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26543e7c7ff_1_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5" name="Google Shape;425;g26543e7c7ff_1_26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6" name="Google Shape;426;g26543e7c7ff_1_26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6543e7c7ff_1_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What is your favorite?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lphaLcPeriod"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Artist - relies on people to make their sound good from the studio to the venue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lphaLcPeriod"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Games - use audio ques to tell players what to do, and cool voice actors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lphaLcPeriod"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Phone App - new technologies exist every day to play with sound and music (e.g. Bandlab)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lphaLcPeriod"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Historical sites - provide audio tours so people of differing abilities and interests can immerse themselves in an exhibit, city site, or event.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lphaLcPeriod"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Live event - concerts, plays, sporting events, tv shows all require folks behind the scenes to make sure what people see is balanced, high quality, and enjoyable.  </a:t>
            </a:r>
            <a:endParaRPr/>
          </a:p>
        </p:txBody>
      </p:sp>
      <p:sp>
        <p:nvSpPr>
          <p:cNvPr id="100" name="Google Shape;100;g26543e7c7ff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26543e7c7ff_1_20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3" name="Google Shape;433;g26543e7c7ff_1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26543e7c7ff_1_2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2" name="Google Shape;452;g26543e7c7ff_1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2ad222a484d_0_10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1" name="Google Shape;471;g2ad222a484d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g26543e7c7ff_1_2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0" name="Google Shape;490;g26543e7c7ff_1_28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Student Projects can be found here -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https://youtu.be/2TPWUfSyoFE</a:t>
            </a:r>
            <a:r>
              <a:rPr lang="en-US"/>
              <a:t> </a:t>
            </a:r>
            <a:endParaRPr/>
          </a:p>
        </p:txBody>
      </p:sp>
      <p:sp>
        <p:nvSpPr>
          <p:cNvPr id="491" name="Google Shape;491;g26543e7c7ff_1_28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ad222a484d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Artist - relies on people to make their sound good from the studio to the venue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g2ad222a484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ad222a484d_0_7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Games - use audio ques to tell players what to do, and cool voice actors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g2ad222a484d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ad222a484d_0_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Phone App - new technologies exist every day to play with sound and music (e.g. Bandlab)</a:t>
            </a:r>
            <a:endParaRPr/>
          </a:p>
        </p:txBody>
      </p:sp>
      <p:sp>
        <p:nvSpPr>
          <p:cNvPr id="135" name="Google Shape;135;g2ad222a484d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ad222a484d_0_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Historical sites - provide audio tours so people of differing abilities and interests can immerse themselves in an exhibit, city site, or event</a:t>
            </a:r>
            <a:endParaRPr/>
          </a:p>
        </p:txBody>
      </p:sp>
      <p:sp>
        <p:nvSpPr>
          <p:cNvPr id="151" name="Google Shape;151;g2ad222a484d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ad222a484d_0_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Live event - concerts, plays, sporting events, tv shows all require folks behind the scenes to make sure what people see is balanced, high quality, and enjoyable. 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https://liberalarts.oregonstate.edu/svpda/music/academic-programs/ba-and-bs-degrees/music-technology-production#</a:t>
            </a:r>
            <a:r>
              <a:rPr lang="en-US"/>
              <a:t> </a:t>
            </a:r>
            <a:endParaRPr/>
          </a:p>
        </p:txBody>
      </p:sp>
      <p:sp>
        <p:nvSpPr>
          <p:cNvPr id="169" name="Google Shape;169;g2ad222a484d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Full Image 1">
  <p:cSld name="Title Slide - Full Image 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"/>
          <p:cNvSpPr/>
          <p:nvPr/>
        </p:nvSpPr>
        <p:spPr>
          <a:xfrm>
            <a:off x="0" y="0"/>
            <a:ext cx="12192000" cy="558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7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5588000"/>
          </a:xfrm>
          <a:prstGeom prst="rect">
            <a:avLst/>
          </a:prstGeom>
          <a:noFill/>
          <a:ln>
            <a:noFill/>
          </a:ln>
        </p:spPr>
      </p:sp>
      <p:sp>
        <p:nvSpPr>
          <p:cNvPr id="18" name="Google Shape;18;p7"/>
          <p:cNvSpPr/>
          <p:nvPr/>
        </p:nvSpPr>
        <p:spPr>
          <a:xfrm>
            <a:off x="0" y="5587320"/>
            <a:ext cx="12192000" cy="127068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7"/>
          <p:cNvSpPr txBox="1">
            <a:spLocks noGrp="1"/>
          </p:cNvSpPr>
          <p:nvPr>
            <p:ph type="ctrTitle"/>
          </p:nvPr>
        </p:nvSpPr>
        <p:spPr>
          <a:xfrm>
            <a:off x="1066801" y="1637759"/>
            <a:ext cx="5375563" cy="3480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C4405"/>
              </a:buClr>
              <a:buSzPts val="8000"/>
              <a:buFont typeface="Arial"/>
              <a:buNone/>
              <a:defRPr sz="8000" cap="none">
                <a:solidFill>
                  <a:srgbClr val="DC440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subTitle" idx="1"/>
          </p:nvPr>
        </p:nvSpPr>
        <p:spPr>
          <a:xfrm>
            <a:off x="1066801" y="544353"/>
            <a:ext cx="10058400" cy="456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21" name="Google Shape;21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60781" y="5692095"/>
            <a:ext cx="3270437" cy="10447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 - White - No Crest" type="twoTxTwoObj">
  <p:cSld name="TWO_OBJECTS_WITH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  <a:defRPr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 - White - No Crest" type="objTx">
  <p:cSld name="OBJECT_WITH_CAPTION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Georgia"/>
              <a:buNone/>
              <a:defRPr sz="32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200"/>
              <a:buChar char="•"/>
              <a:defRPr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 sz="2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 - White - No Crest" type="picTx">
  <p:cSld name="PICTURE_WITH_CAPTIO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Georgia"/>
              <a:buNone/>
              <a:defRPr sz="32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7" name="Google Shape;77;p1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- White - No Cres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  <a:defRPr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 - White - No Crest" type="twoObj">
  <p:cSld name="TWO_OBJECT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  <a:defRPr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White - No Crest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  <a:defRPr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White - No Crest" type="blank">
  <p:cSld name="BLANK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Black" type="title">
  <p:cSld name="TITL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2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12"/>
          <p:cNvSpPr txBox="1">
            <a:spLocks noGrp="1"/>
          </p:cNvSpPr>
          <p:nvPr>
            <p:ph type="ctrTitle"/>
          </p:nvPr>
        </p:nvSpPr>
        <p:spPr>
          <a:xfrm>
            <a:off x="1066801" y="1866358"/>
            <a:ext cx="10058400" cy="3748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C4405"/>
              </a:buClr>
              <a:buSzPts val="8000"/>
              <a:buFont typeface="Arial"/>
              <a:buNone/>
              <a:defRPr sz="8000" cap="none">
                <a:solidFill>
                  <a:srgbClr val="DC440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subTitle" idx="1"/>
          </p:nvPr>
        </p:nvSpPr>
        <p:spPr>
          <a:xfrm>
            <a:off x="1066801" y="544353"/>
            <a:ext cx="10058400" cy="456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44" name="Google Shape;44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39150" y="5493828"/>
            <a:ext cx="3314705" cy="10588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Orange - No Crest">
  <p:cSld name="Title Slide - Orange - No Cres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DC440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3"/>
          <p:cNvSpPr txBox="1">
            <a:spLocks noGrp="1"/>
          </p:cNvSpPr>
          <p:nvPr>
            <p:ph type="ctrTitle"/>
          </p:nvPr>
        </p:nvSpPr>
        <p:spPr>
          <a:xfrm>
            <a:off x="1066801" y="1866358"/>
            <a:ext cx="10058400" cy="3748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"/>
              <a:buNone/>
              <a:defRPr sz="80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subTitle" idx="1"/>
          </p:nvPr>
        </p:nvSpPr>
        <p:spPr>
          <a:xfrm>
            <a:off x="1066801" y="544353"/>
            <a:ext cx="10058400" cy="456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49" name="Google Shape;49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56685" y="5493964"/>
            <a:ext cx="3270437" cy="10447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White - No Crest">
  <p:cSld name="Title Slide - White - No Cres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4"/>
          <p:cNvSpPr txBox="1">
            <a:spLocks noGrp="1"/>
          </p:cNvSpPr>
          <p:nvPr>
            <p:ph type="ctrTitle"/>
          </p:nvPr>
        </p:nvSpPr>
        <p:spPr>
          <a:xfrm>
            <a:off x="1066801" y="1866358"/>
            <a:ext cx="10058400" cy="3748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C4405"/>
              </a:buClr>
              <a:buSzPts val="8000"/>
              <a:buFont typeface="Arial"/>
              <a:buNone/>
              <a:defRPr sz="8000" cap="none">
                <a:solidFill>
                  <a:srgbClr val="DC440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ubTitle" idx="1"/>
          </p:nvPr>
        </p:nvSpPr>
        <p:spPr>
          <a:xfrm>
            <a:off x="1066801" y="544353"/>
            <a:ext cx="10058400" cy="456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54" name="Google Shape;5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50396" y="5347017"/>
            <a:ext cx="3483016" cy="14337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- White" type="secHead">
  <p:cSld name="SECTION_HEAD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Georgia"/>
              <a:buNone/>
              <a:defRPr sz="60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  <a:defRPr sz="24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29088"/>
              </a:buClr>
              <a:buSzPts val="2000"/>
              <a:buNone/>
              <a:defRPr sz="2000">
                <a:solidFill>
                  <a:srgbClr val="E290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29088"/>
              </a:buClr>
              <a:buSzPts val="1800"/>
              <a:buNone/>
              <a:defRPr sz="1800">
                <a:solidFill>
                  <a:srgbClr val="E290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29088"/>
              </a:buClr>
              <a:buSzPts val="1600"/>
              <a:buNone/>
              <a:defRPr sz="1600">
                <a:solidFill>
                  <a:srgbClr val="E290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29088"/>
              </a:buClr>
              <a:buSzPts val="1600"/>
              <a:buNone/>
              <a:defRPr sz="1600">
                <a:solidFill>
                  <a:srgbClr val="E290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29088"/>
              </a:buClr>
              <a:buSzPts val="1600"/>
              <a:buNone/>
              <a:defRPr sz="1600">
                <a:solidFill>
                  <a:srgbClr val="E290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29088"/>
              </a:buClr>
              <a:buSzPts val="1600"/>
              <a:buNone/>
              <a:defRPr sz="1600">
                <a:solidFill>
                  <a:srgbClr val="E290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29088"/>
              </a:buClr>
              <a:buSzPts val="1600"/>
              <a:buNone/>
              <a:defRPr sz="1600">
                <a:solidFill>
                  <a:srgbClr val="E290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29088"/>
              </a:buClr>
              <a:buSzPts val="1600"/>
              <a:buNone/>
              <a:defRPr sz="1600">
                <a:solidFill>
                  <a:srgbClr val="E29088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/>
          <p:nvPr/>
        </p:nvSpPr>
        <p:spPr>
          <a:xfrm>
            <a:off x="228600" y="209550"/>
            <a:ext cx="11725275" cy="64293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Rufina"/>
              <a:buNone/>
              <a:defRPr sz="4400" b="1" i="0" u="none" strike="noStrike" cap="none">
                <a:solidFill>
                  <a:schemeClr val="lt1"/>
                </a:solidFill>
                <a:latin typeface="Rufina"/>
                <a:ea typeface="Rufina"/>
                <a:cs typeface="Rufina"/>
                <a:sym typeface="Rufi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6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6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s://youtu.be/JE0EBGqMMi4?t=17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ad222a484d_0_139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86" name="Google Shape;86;g2ad222a484d_0_139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0</a:t>
            </a:fld>
            <a:endParaRPr/>
          </a:p>
        </p:txBody>
      </p:sp>
      <p:sp>
        <p:nvSpPr>
          <p:cNvPr id="87" name="Google Shape;87;g2ad222a484d_0_139"/>
          <p:cNvSpPr txBox="1"/>
          <p:nvPr/>
        </p:nvSpPr>
        <p:spPr>
          <a:xfrm>
            <a:off x="933975" y="996500"/>
            <a:ext cx="10455900" cy="4938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Meeting 1</a:t>
            </a: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6543e7c7ff_1_38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5588100"/>
          </a:xfrm>
          <a:prstGeom prst="rect">
            <a:avLst/>
          </a:prstGeom>
          <a:noFill/>
          <a:ln>
            <a:noFill/>
          </a:ln>
        </p:spPr>
      </p:sp>
      <p:sp>
        <p:nvSpPr>
          <p:cNvPr id="202" name="Google Shape;202;g26543e7c7ff_1_38"/>
          <p:cNvSpPr txBox="1">
            <a:spLocks noGrp="1"/>
          </p:cNvSpPr>
          <p:nvPr>
            <p:ph type="ctrTitle"/>
          </p:nvPr>
        </p:nvSpPr>
        <p:spPr>
          <a:xfrm>
            <a:off x="1800" y="422325"/>
            <a:ext cx="12340800" cy="16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C4405"/>
              </a:buClr>
              <a:buSzPts val="8000"/>
              <a:buFont typeface="Arial"/>
              <a:buNone/>
            </a:pPr>
            <a:r>
              <a:rPr lang="en-US" sz="6100"/>
              <a:t>What is a SOUNDSCAPE?</a:t>
            </a:r>
            <a:endParaRPr sz="6100"/>
          </a:p>
        </p:txBody>
      </p:sp>
      <p:sp>
        <p:nvSpPr>
          <p:cNvPr id="203" name="Google Shape;203;g26543e7c7ff_1_38"/>
          <p:cNvSpPr txBox="1">
            <a:spLocks noGrp="1"/>
          </p:cNvSpPr>
          <p:nvPr>
            <p:ph type="subTitle" idx="1"/>
          </p:nvPr>
        </p:nvSpPr>
        <p:spPr>
          <a:xfrm>
            <a:off x="777025" y="4866800"/>
            <a:ext cx="102237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b="1" u="sng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Learn about Soundscapes with Music Box</a:t>
            </a:r>
            <a:endParaRPr b="1">
              <a:solidFill>
                <a:srgbClr val="0000FF"/>
              </a:solidFill>
            </a:endParaRPr>
          </a:p>
        </p:txBody>
      </p:sp>
      <p:pic>
        <p:nvPicPr>
          <p:cNvPr id="204" name="Google Shape;204;g26543e7c7ff_1_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200" y="2121175"/>
            <a:ext cx="12115800" cy="20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6543e7c7ff_1_49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5588100"/>
          </a:xfrm>
          <a:prstGeom prst="rect">
            <a:avLst/>
          </a:prstGeom>
          <a:noFill/>
          <a:ln>
            <a:noFill/>
          </a:ln>
        </p:spPr>
      </p:sp>
      <p:sp>
        <p:nvSpPr>
          <p:cNvPr id="211" name="Google Shape;211;g26543e7c7ff_1_49"/>
          <p:cNvSpPr txBox="1">
            <a:spLocks noGrp="1"/>
          </p:cNvSpPr>
          <p:nvPr>
            <p:ph type="ctrTitle"/>
          </p:nvPr>
        </p:nvSpPr>
        <p:spPr>
          <a:xfrm>
            <a:off x="1800" y="422325"/>
            <a:ext cx="12340800" cy="16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C4405"/>
              </a:buClr>
              <a:buSzPct val="131147"/>
              <a:buFont typeface="Arial"/>
              <a:buNone/>
            </a:pPr>
            <a:r>
              <a:rPr lang="en-US" sz="6100"/>
              <a:t>What sounds will you hear in </a:t>
            </a:r>
            <a:endParaRPr sz="61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C4405"/>
              </a:buClr>
              <a:buSzPct val="131147"/>
              <a:buFont typeface="Arial"/>
              <a:buNone/>
            </a:pPr>
            <a:r>
              <a:rPr lang="en-US" sz="6100"/>
              <a:t>your “SMILE” environment?</a:t>
            </a:r>
            <a:endParaRPr sz="6100"/>
          </a:p>
        </p:txBody>
      </p:sp>
      <p:pic>
        <p:nvPicPr>
          <p:cNvPr id="212" name="Google Shape;212;g26543e7c7ff_1_49"/>
          <p:cNvPicPr preferRelativeResize="0"/>
          <p:nvPr/>
        </p:nvPicPr>
        <p:blipFill rotWithShape="1">
          <a:blip r:embed="rId4">
            <a:alphaModFix/>
          </a:blip>
          <a:srcRect l="75717"/>
          <a:stretch/>
        </p:blipFill>
        <p:spPr>
          <a:xfrm>
            <a:off x="7149125" y="2736950"/>
            <a:ext cx="2942026" cy="201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g26543e7c7ff_1_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16000" y="2976950"/>
            <a:ext cx="1539299" cy="1539299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g26543e7c7ff_1_49"/>
          <p:cNvSpPr/>
          <p:nvPr/>
        </p:nvSpPr>
        <p:spPr>
          <a:xfrm>
            <a:off x="4104875" y="2889348"/>
            <a:ext cx="2777814" cy="1890000"/>
          </a:xfrm>
          <a:prstGeom prst="irregularSeal2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/>
              <a:t>?</a:t>
            </a:r>
            <a:endParaRPr sz="4000"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10199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</a:pPr>
            <a:r>
              <a:rPr lang="en-US"/>
              <a:t>Make a Soundscape of the sounds you hear at your school.</a:t>
            </a:r>
            <a:endParaRPr/>
          </a:p>
        </p:txBody>
      </p:sp>
      <p:sp>
        <p:nvSpPr>
          <p:cNvPr id="220" name="Google Shape;220;p2"/>
          <p:cNvSpPr txBox="1">
            <a:spLocks noGrp="1"/>
          </p:cNvSpPr>
          <p:nvPr>
            <p:ph type="body" idx="1"/>
          </p:nvPr>
        </p:nvSpPr>
        <p:spPr>
          <a:xfrm>
            <a:off x="838200" y="2130425"/>
            <a:ext cx="10515600" cy="15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20000"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 i="1"/>
              <a:t>	HOW?</a:t>
            </a:r>
            <a:endParaRPr i="1"/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 i="1"/>
              <a:t>~ acting like a </a:t>
            </a:r>
            <a:r>
              <a:rPr lang="en-US" b="1" i="1" u="sng">
                <a:solidFill>
                  <a:srgbClr val="DC4405"/>
                </a:solidFill>
              </a:rPr>
              <a:t>Music Producer</a:t>
            </a:r>
            <a:endParaRPr b="1" i="1" u="sng">
              <a:solidFill>
                <a:srgbClr val="DC4405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 sz="2067" b="1" i="1" u="sng">
              <a:solidFill>
                <a:srgbClr val="DC4405"/>
              </a:solidFill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 i="1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</a:t>
            </a:r>
            <a:endParaRPr/>
          </a:p>
        </p:txBody>
      </p:sp>
      <p:sp>
        <p:nvSpPr>
          <p:cNvPr id="221" name="Google Shape;221;p2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222" name="Google Shape;222;p2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pic>
        <p:nvPicPr>
          <p:cNvPr id="223" name="Google Shape;223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1775" y="3243600"/>
            <a:ext cx="1539299" cy="1539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27325" y="3319800"/>
            <a:ext cx="1141330" cy="142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09727" y="3167399"/>
            <a:ext cx="1539300" cy="153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35626" y="3319799"/>
            <a:ext cx="1764198" cy="123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439400" y="3057924"/>
            <a:ext cx="1605850" cy="160585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"/>
          <p:cNvSpPr txBox="1"/>
          <p:nvPr/>
        </p:nvSpPr>
        <p:spPr>
          <a:xfrm>
            <a:off x="979325" y="5054950"/>
            <a:ext cx="1388400" cy="5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</a:rPr>
              <a:t>ListLlien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229" name="Google Shape;229;p2"/>
          <p:cNvSpPr txBox="1"/>
          <p:nvPr/>
        </p:nvSpPr>
        <p:spPr>
          <a:xfrm>
            <a:off x="1100825" y="49637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Listen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230" name="Google Shape;230;p2"/>
          <p:cNvSpPr txBox="1"/>
          <p:nvPr/>
        </p:nvSpPr>
        <p:spPr>
          <a:xfrm>
            <a:off x="3027388" y="4963713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Data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231" name="Google Shape;231;p2"/>
          <p:cNvSpPr txBox="1"/>
          <p:nvPr/>
        </p:nvSpPr>
        <p:spPr>
          <a:xfrm>
            <a:off x="5170700" y="4943838"/>
            <a:ext cx="8238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Mix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232" name="Google Shape;232;p2"/>
          <p:cNvSpPr txBox="1"/>
          <p:nvPr/>
        </p:nvSpPr>
        <p:spPr>
          <a:xfrm>
            <a:off x="7396050" y="49637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Make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233" name="Google Shape;233;p2"/>
          <p:cNvSpPr txBox="1"/>
          <p:nvPr/>
        </p:nvSpPr>
        <p:spPr>
          <a:xfrm>
            <a:off x="9439400" y="5000500"/>
            <a:ext cx="14634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Perform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234" name="Google Shape;234;p2"/>
          <p:cNvSpPr txBox="1"/>
          <p:nvPr/>
        </p:nvSpPr>
        <p:spPr>
          <a:xfrm>
            <a:off x="724975" y="5752225"/>
            <a:ext cx="7703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67" i="1">
                <a:solidFill>
                  <a:schemeClr val="dk2"/>
                </a:solidFill>
              </a:rPr>
              <a:t>Learn more about Music Technology and Production at </a:t>
            </a:r>
            <a:endParaRPr sz="2067" i="1">
              <a:solidFill>
                <a:schemeClr val="dk2"/>
              </a:solidFill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lang="en-US" sz="2067" i="1">
                <a:solidFill>
                  <a:schemeClr val="dk2"/>
                </a:solidFill>
              </a:rPr>
              <a:t>Oreogn State Univeristy </a:t>
            </a:r>
            <a:endParaRPr sz="2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6543e7c7ff_1_6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10199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</a:pPr>
            <a:r>
              <a:rPr lang="en-US"/>
              <a:t>Make a Soundscape - Listen, create data, mix.</a:t>
            </a:r>
            <a:endParaRPr/>
          </a:p>
        </p:txBody>
      </p:sp>
      <p:sp>
        <p:nvSpPr>
          <p:cNvPr id="240" name="Google Shape;240;g26543e7c7ff_1_63"/>
          <p:cNvSpPr txBox="1">
            <a:spLocks noGrp="1"/>
          </p:cNvSpPr>
          <p:nvPr>
            <p:ph type="body" idx="1"/>
          </p:nvPr>
        </p:nvSpPr>
        <p:spPr>
          <a:xfrm>
            <a:off x="838200" y="2130425"/>
            <a:ext cx="10515600" cy="15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20000"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 i="1"/>
              <a:t>	HOW?</a:t>
            </a:r>
            <a:endParaRPr i="1"/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 i="1"/>
              <a:t>~ acting like a </a:t>
            </a:r>
            <a:r>
              <a:rPr lang="en-US" b="1" i="1" u="sng">
                <a:solidFill>
                  <a:srgbClr val="DC4405"/>
                </a:solidFill>
              </a:rPr>
              <a:t>Music Producer</a:t>
            </a:r>
            <a:endParaRPr b="1" i="1" u="sng">
              <a:solidFill>
                <a:srgbClr val="DC4405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 sz="2067" b="1" i="1" u="sng">
              <a:solidFill>
                <a:srgbClr val="DC4405"/>
              </a:solidFill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 i="1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</a:t>
            </a:r>
            <a:endParaRPr/>
          </a:p>
        </p:txBody>
      </p:sp>
      <p:sp>
        <p:nvSpPr>
          <p:cNvPr id="241" name="Google Shape;241;g26543e7c7ff_1_63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242" name="Google Shape;242;g26543e7c7ff_1_63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pic>
        <p:nvPicPr>
          <p:cNvPr id="243" name="Google Shape;243;g26543e7c7ff_1_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1775" y="3243600"/>
            <a:ext cx="1539299" cy="1539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g26543e7c7ff_1_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27325" y="3319800"/>
            <a:ext cx="1141330" cy="142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g26543e7c7ff_1_6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09727" y="3167399"/>
            <a:ext cx="1539300" cy="153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g26543e7c7ff_1_6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35626" y="3319799"/>
            <a:ext cx="1764198" cy="123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g26543e7c7ff_1_6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439400" y="3057924"/>
            <a:ext cx="1605850" cy="160585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g26543e7c7ff_1_63"/>
          <p:cNvSpPr txBox="1"/>
          <p:nvPr/>
        </p:nvSpPr>
        <p:spPr>
          <a:xfrm>
            <a:off x="979325" y="5054950"/>
            <a:ext cx="1388400" cy="5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</a:rPr>
              <a:t>ListLlien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249" name="Google Shape;249;g26543e7c7ff_1_63"/>
          <p:cNvSpPr txBox="1"/>
          <p:nvPr/>
        </p:nvSpPr>
        <p:spPr>
          <a:xfrm>
            <a:off x="1100825" y="49637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Listen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250" name="Google Shape;250;g26543e7c7ff_1_63"/>
          <p:cNvSpPr txBox="1"/>
          <p:nvPr/>
        </p:nvSpPr>
        <p:spPr>
          <a:xfrm>
            <a:off x="3027388" y="4963713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Data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251" name="Google Shape;251;g26543e7c7ff_1_63"/>
          <p:cNvSpPr txBox="1"/>
          <p:nvPr/>
        </p:nvSpPr>
        <p:spPr>
          <a:xfrm>
            <a:off x="5170700" y="4943838"/>
            <a:ext cx="8238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Mix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252" name="Google Shape;252;g26543e7c7ff_1_63"/>
          <p:cNvSpPr txBox="1"/>
          <p:nvPr/>
        </p:nvSpPr>
        <p:spPr>
          <a:xfrm>
            <a:off x="7396050" y="49637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Make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253" name="Google Shape;253;g26543e7c7ff_1_63"/>
          <p:cNvSpPr txBox="1"/>
          <p:nvPr/>
        </p:nvSpPr>
        <p:spPr>
          <a:xfrm>
            <a:off x="9439400" y="5000500"/>
            <a:ext cx="14634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Perform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254" name="Google Shape;254;g26543e7c7ff_1_63"/>
          <p:cNvSpPr txBox="1"/>
          <p:nvPr/>
        </p:nvSpPr>
        <p:spPr>
          <a:xfrm>
            <a:off x="724975" y="5752225"/>
            <a:ext cx="7703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67" i="1">
                <a:solidFill>
                  <a:schemeClr val="dk2"/>
                </a:solidFill>
              </a:rPr>
              <a:t>Learn more about Music Technology and Production at </a:t>
            </a:r>
            <a:endParaRPr sz="2067" i="1">
              <a:solidFill>
                <a:schemeClr val="dk2"/>
              </a:solidFill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67" i="1">
                <a:solidFill>
                  <a:schemeClr val="dk2"/>
                </a:solidFill>
              </a:rPr>
              <a:t>Oreogn State Univeristy 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255" name="Google Shape;255;g26543e7c7ff_1_63"/>
          <p:cNvSpPr/>
          <p:nvPr/>
        </p:nvSpPr>
        <p:spPr>
          <a:xfrm>
            <a:off x="858600" y="2900425"/>
            <a:ext cx="5868000" cy="27288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</a:pPr>
            <a:r>
              <a:rPr lang="en-US"/>
              <a:t>Part 1 - Listening and Sound Data</a:t>
            </a:r>
            <a:endParaRPr/>
          </a:p>
        </p:txBody>
      </p:sp>
      <p:sp>
        <p:nvSpPr>
          <p:cNvPr id="262" name="Google Shape;262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/>
              <a:t>Get a Sound Data Chart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/>
              <a:t>Find a Spot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/>
              <a:t>Sit and Listen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/>
              <a:t>Complete Chart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/>
              <a:t>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/>
              <a:t>Return to Classroom</a:t>
            </a:r>
            <a:endParaRPr/>
          </a:p>
        </p:txBody>
      </p:sp>
      <p:sp>
        <p:nvSpPr>
          <p:cNvPr id="263" name="Google Shape;263;p3"/>
          <p:cNvSpPr txBox="1">
            <a:spLocks noGrp="1"/>
          </p:cNvSpPr>
          <p:nvPr>
            <p:ph type="body" idx="2"/>
          </p:nvPr>
        </p:nvSpPr>
        <p:spPr>
          <a:xfrm>
            <a:off x="7475125" y="4995150"/>
            <a:ext cx="2716500" cy="11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None/>
            </a:pPr>
            <a:r>
              <a:rPr lang="en-US"/>
              <a:t>Audio Engineers, 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None/>
            </a:pPr>
            <a:r>
              <a:rPr lang="en-US"/>
              <a:t>Audio Designer, 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None/>
            </a:pPr>
            <a:r>
              <a:rPr lang="en-US"/>
              <a:t>Experimental </a:t>
            </a:r>
            <a:endParaRPr/>
          </a:p>
        </p:txBody>
      </p:sp>
      <p:sp>
        <p:nvSpPr>
          <p:cNvPr id="264" name="Google Shape;264;p3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265" name="Google Shape;265;p3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pic>
        <p:nvPicPr>
          <p:cNvPr id="266" name="Google Shape;266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9563" y="2132800"/>
            <a:ext cx="1539299" cy="1539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55112" y="2209000"/>
            <a:ext cx="1141330" cy="142665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3"/>
          <p:cNvSpPr txBox="1"/>
          <p:nvPr/>
        </p:nvSpPr>
        <p:spPr>
          <a:xfrm>
            <a:off x="7328613" y="38529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Listen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269" name="Google Shape;269;p3"/>
          <p:cNvSpPr txBox="1"/>
          <p:nvPr/>
        </p:nvSpPr>
        <p:spPr>
          <a:xfrm>
            <a:off x="9255175" y="3852913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Data</a:t>
            </a:r>
            <a:endParaRPr sz="2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6543e7c7ff_1_1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</a:pPr>
            <a:r>
              <a:rPr lang="en-US"/>
              <a:t>Part 2 - Mixing the Sound Data</a:t>
            </a:r>
            <a:endParaRPr/>
          </a:p>
        </p:txBody>
      </p:sp>
      <p:sp>
        <p:nvSpPr>
          <p:cNvPr id="276" name="Google Shape;276;g26543e7c7ff_1_13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/>
              <a:t>Identify loud and quite sounds (Amplitude)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/>
              <a:t>Put sounds in order -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/>
              <a:t>Begging, Middle, and End (Sequencing)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/>
              <a:t>Enter data into class data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/>
              <a:t>sheet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/>
          </a:p>
        </p:txBody>
      </p:sp>
      <p:sp>
        <p:nvSpPr>
          <p:cNvPr id="277" name="Google Shape;277;g26543e7c7ff_1_133"/>
          <p:cNvSpPr txBox="1">
            <a:spLocks noGrp="1"/>
          </p:cNvSpPr>
          <p:nvPr>
            <p:ph type="body" idx="2"/>
          </p:nvPr>
        </p:nvSpPr>
        <p:spPr>
          <a:xfrm>
            <a:off x="7475125" y="4995150"/>
            <a:ext cx="2716500" cy="11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None/>
            </a:pPr>
            <a:r>
              <a:rPr lang="en-US"/>
              <a:t>Audio Engineers, 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None/>
            </a:pPr>
            <a:r>
              <a:rPr lang="en-US"/>
              <a:t>Audio Designer, 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None/>
            </a:pPr>
            <a:r>
              <a:rPr lang="en-US"/>
              <a:t>Producer</a:t>
            </a:r>
            <a:endParaRPr/>
          </a:p>
        </p:txBody>
      </p:sp>
      <p:sp>
        <p:nvSpPr>
          <p:cNvPr id="278" name="Google Shape;278;g26543e7c7ff_1_133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279" name="Google Shape;279;g26543e7c7ff_1_133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pic>
        <p:nvPicPr>
          <p:cNvPr id="280" name="Google Shape;280;g26543e7c7ff_1_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63727" y="2056599"/>
            <a:ext cx="1539300" cy="1539300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g26543e7c7ff_1_133"/>
          <p:cNvSpPr txBox="1"/>
          <p:nvPr/>
        </p:nvSpPr>
        <p:spPr>
          <a:xfrm>
            <a:off x="8096100" y="3833050"/>
            <a:ext cx="19998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Mixing the sounds</a:t>
            </a:r>
            <a:endParaRPr sz="2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288" name="Google Shape;288;p4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sp>
        <p:nvSpPr>
          <p:cNvPr id="289" name="Google Shape;289;p4"/>
          <p:cNvSpPr txBox="1"/>
          <p:nvPr/>
        </p:nvSpPr>
        <p:spPr>
          <a:xfrm>
            <a:off x="609600" y="1149700"/>
            <a:ext cx="11802300" cy="51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Font typeface="Calibri"/>
              <a:buAutoNum type="arabicPeriod"/>
            </a:pP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How did the loudness of the sounds </a:t>
            </a:r>
            <a:r>
              <a:rPr lang="en-US" sz="2100" b="1">
                <a:latin typeface="Calibri"/>
                <a:ea typeface="Calibri"/>
                <a:cs typeface="Calibri"/>
                <a:sym typeface="Calibri"/>
              </a:rPr>
              <a:t>change </a:t>
            </a: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as you listened to them? </a:t>
            </a:r>
            <a:endParaRPr sz="21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Font typeface="Calibri"/>
              <a:buAutoNum type="arabicPeriod"/>
            </a:pP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Mark the 4 </a:t>
            </a:r>
            <a:r>
              <a:rPr lang="en-US" sz="2100" b="1">
                <a:latin typeface="Calibri"/>
                <a:ea typeface="Calibri"/>
                <a:cs typeface="Calibri"/>
                <a:sym typeface="Calibri"/>
              </a:rPr>
              <a:t>loudest </a:t>
            </a: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loudest sounds with a</a:t>
            </a:r>
            <a:r>
              <a:rPr lang="en-US" sz="2100">
                <a:solidFill>
                  <a:schemeClr val="lt1"/>
                </a:solidFill>
                <a:highlight>
                  <a:schemeClr val="dk2"/>
                </a:highlight>
                <a:latin typeface="Calibri"/>
                <a:ea typeface="Calibri"/>
                <a:cs typeface="Calibri"/>
                <a:sym typeface="Calibri"/>
              </a:rPr>
              <a:t> black</a:t>
            </a: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 dot. </a:t>
            </a:r>
            <a:endParaRPr sz="21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Font typeface="Calibri"/>
              <a:buAutoNum type="arabicPeriod"/>
            </a:pP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Mark the 4 </a:t>
            </a:r>
            <a:r>
              <a:rPr lang="en-US" sz="2100" b="1">
                <a:latin typeface="Calibri"/>
                <a:ea typeface="Calibri"/>
                <a:cs typeface="Calibri"/>
                <a:sym typeface="Calibri"/>
              </a:rPr>
              <a:t>quietest </a:t>
            </a: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sounds with a </a:t>
            </a:r>
            <a:r>
              <a:rPr lang="en-US" sz="2100">
                <a:highlight>
                  <a:srgbClr val="FF00FF"/>
                </a:highlight>
                <a:latin typeface="Calibri"/>
                <a:ea typeface="Calibri"/>
                <a:cs typeface="Calibri"/>
                <a:sym typeface="Calibri"/>
              </a:rPr>
              <a:t>pink </a:t>
            </a: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dot. </a:t>
            </a:r>
            <a:endParaRPr sz="21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Font typeface="Calibri"/>
              <a:buAutoNum type="arabicPeriod"/>
            </a:pP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What sounds did you hear at the </a:t>
            </a:r>
            <a:r>
              <a:rPr lang="en-US" sz="2100" b="1">
                <a:latin typeface="Calibri"/>
                <a:ea typeface="Calibri"/>
                <a:cs typeface="Calibri"/>
                <a:sym typeface="Calibri"/>
              </a:rPr>
              <a:t>beginning </a:t>
            </a: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of your sound sit?  Mark those with a </a:t>
            </a:r>
            <a:r>
              <a:rPr lang="en-US" sz="2100">
                <a:highlight>
                  <a:srgbClr val="00FF00"/>
                </a:highlight>
                <a:latin typeface="Calibri"/>
                <a:ea typeface="Calibri"/>
                <a:cs typeface="Calibri"/>
                <a:sym typeface="Calibri"/>
              </a:rPr>
              <a:t>green </a:t>
            </a:r>
            <a:endParaRPr sz="2100">
              <a:highlight>
                <a:srgbClr val="00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dot.</a:t>
            </a:r>
            <a:endParaRPr sz="21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Font typeface="Calibri"/>
              <a:buAutoNum type="arabicPeriod"/>
            </a:pP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What sound did you hear in the </a:t>
            </a:r>
            <a:r>
              <a:rPr lang="en-US" sz="2100" b="1">
                <a:latin typeface="Calibri"/>
                <a:ea typeface="Calibri"/>
                <a:cs typeface="Calibri"/>
                <a:sym typeface="Calibri"/>
              </a:rPr>
              <a:t>middle </a:t>
            </a: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of your sound sit? Mark those with a </a:t>
            </a:r>
            <a:r>
              <a:rPr lang="en-US" sz="2100"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yellow </a:t>
            </a: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dot</a:t>
            </a:r>
            <a:endParaRPr sz="21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Font typeface="Calibri"/>
              <a:buAutoNum type="arabicPeriod"/>
            </a:pP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What sounds did you hear at the </a:t>
            </a:r>
            <a:r>
              <a:rPr lang="en-US" sz="2100" b="1">
                <a:latin typeface="Calibri"/>
                <a:ea typeface="Calibri"/>
                <a:cs typeface="Calibri"/>
                <a:sym typeface="Calibri"/>
              </a:rPr>
              <a:t>end </a:t>
            </a: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of your sound sit? Mark those with a </a:t>
            </a:r>
            <a:r>
              <a:rPr lang="en-US" sz="2100">
                <a:highlight>
                  <a:srgbClr val="FF0000"/>
                </a:highlight>
                <a:latin typeface="Calibri"/>
                <a:ea typeface="Calibri"/>
                <a:cs typeface="Calibri"/>
                <a:sym typeface="Calibri"/>
              </a:rPr>
              <a:t>red </a:t>
            </a: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dot. </a:t>
            </a:r>
            <a:endParaRPr sz="2300"/>
          </a:p>
        </p:txBody>
      </p:sp>
      <p:sp>
        <p:nvSpPr>
          <p:cNvPr id="290" name="Google Shape;290;p4"/>
          <p:cNvSpPr txBox="1"/>
          <p:nvPr/>
        </p:nvSpPr>
        <p:spPr>
          <a:xfrm>
            <a:off x="677475" y="353625"/>
            <a:ext cx="7522200" cy="5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Complete Part 2</a:t>
            </a:r>
            <a:endParaRPr sz="4400" b="1">
              <a:solidFill>
                <a:schemeClr val="dk2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26543e7c7ff_1_1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10199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</a:pPr>
            <a:r>
              <a:rPr lang="en-US"/>
              <a:t>For next time, what sounds do you want to make? (groups 2-3)</a:t>
            </a:r>
            <a:endParaRPr/>
          </a:p>
        </p:txBody>
      </p:sp>
      <p:sp>
        <p:nvSpPr>
          <p:cNvPr id="296" name="Google Shape;296;g26543e7c7ff_1_150"/>
          <p:cNvSpPr txBox="1">
            <a:spLocks noGrp="1"/>
          </p:cNvSpPr>
          <p:nvPr>
            <p:ph type="body" idx="1"/>
          </p:nvPr>
        </p:nvSpPr>
        <p:spPr>
          <a:xfrm>
            <a:off x="838200" y="2130425"/>
            <a:ext cx="10515600" cy="15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20000"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 i="1"/>
              <a:t>	HOW?</a:t>
            </a:r>
            <a:endParaRPr i="1"/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 i="1"/>
              <a:t>~ acting like a </a:t>
            </a:r>
            <a:r>
              <a:rPr lang="en-US" b="1" i="1" u="sng">
                <a:solidFill>
                  <a:srgbClr val="DC4405"/>
                </a:solidFill>
              </a:rPr>
              <a:t>Music Producer</a:t>
            </a:r>
            <a:endParaRPr b="1" i="1" u="sng">
              <a:solidFill>
                <a:srgbClr val="DC4405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 sz="2067" b="1" i="1" u="sng">
              <a:solidFill>
                <a:srgbClr val="DC4405"/>
              </a:solidFill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 i="1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</a:t>
            </a:r>
            <a:endParaRPr/>
          </a:p>
        </p:txBody>
      </p:sp>
      <p:sp>
        <p:nvSpPr>
          <p:cNvPr id="297" name="Google Shape;297;g26543e7c7ff_1_150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298" name="Google Shape;298;g26543e7c7ff_1_150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pic>
        <p:nvPicPr>
          <p:cNvPr id="299" name="Google Shape;299;g26543e7c7ff_1_1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1775" y="3243600"/>
            <a:ext cx="1539299" cy="1539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g26543e7c7ff_1_1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27325" y="3319800"/>
            <a:ext cx="1141330" cy="142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g26543e7c7ff_1_1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09727" y="3167399"/>
            <a:ext cx="1539300" cy="153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g26543e7c7ff_1_15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35626" y="3319799"/>
            <a:ext cx="1764198" cy="123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g26543e7c7ff_1_15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439400" y="3057924"/>
            <a:ext cx="1605850" cy="1605850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g26543e7c7ff_1_150"/>
          <p:cNvSpPr txBox="1"/>
          <p:nvPr/>
        </p:nvSpPr>
        <p:spPr>
          <a:xfrm>
            <a:off x="979325" y="5054950"/>
            <a:ext cx="1388400" cy="5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</a:rPr>
              <a:t>ListLlien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305" name="Google Shape;305;g26543e7c7ff_1_150"/>
          <p:cNvSpPr txBox="1"/>
          <p:nvPr/>
        </p:nvSpPr>
        <p:spPr>
          <a:xfrm>
            <a:off x="1100825" y="49637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Listen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306" name="Google Shape;306;g26543e7c7ff_1_150"/>
          <p:cNvSpPr txBox="1"/>
          <p:nvPr/>
        </p:nvSpPr>
        <p:spPr>
          <a:xfrm>
            <a:off x="3027388" y="4963713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Data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307" name="Google Shape;307;g26543e7c7ff_1_150"/>
          <p:cNvSpPr txBox="1"/>
          <p:nvPr/>
        </p:nvSpPr>
        <p:spPr>
          <a:xfrm>
            <a:off x="5170700" y="4943838"/>
            <a:ext cx="8238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Mix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308" name="Google Shape;308;g26543e7c7ff_1_150"/>
          <p:cNvSpPr txBox="1"/>
          <p:nvPr/>
        </p:nvSpPr>
        <p:spPr>
          <a:xfrm>
            <a:off x="7396050" y="49637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Make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309" name="Google Shape;309;g26543e7c7ff_1_150"/>
          <p:cNvSpPr txBox="1"/>
          <p:nvPr/>
        </p:nvSpPr>
        <p:spPr>
          <a:xfrm>
            <a:off x="9439400" y="5000500"/>
            <a:ext cx="14634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Perform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310" name="Google Shape;310;g26543e7c7ff_1_150"/>
          <p:cNvSpPr txBox="1"/>
          <p:nvPr/>
        </p:nvSpPr>
        <p:spPr>
          <a:xfrm>
            <a:off x="724975" y="5752225"/>
            <a:ext cx="7703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67" i="1">
                <a:solidFill>
                  <a:schemeClr val="dk2"/>
                </a:solidFill>
              </a:rPr>
              <a:t>Learn more about Music Technology and Production at </a:t>
            </a:r>
            <a:endParaRPr sz="2067" i="1">
              <a:solidFill>
                <a:schemeClr val="dk2"/>
              </a:solidFill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67" i="1">
                <a:solidFill>
                  <a:schemeClr val="dk2"/>
                </a:solidFill>
              </a:rPr>
              <a:t>Oreogn State Univeristy 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311" name="Google Shape;311;g26543e7c7ff_1_150"/>
          <p:cNvSpPr/>
          <p:nvPr/>
        </p:nvSpPr>
        <p:spPr>
          <a:xfrm>
            <a:off x="4754900" y="2900425"/>
            <a:ext cx="6789000" cy="27288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26543e7c7ff_1_107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5588100"/>
          </a:xfrm>
          <a:prstGeom prst="rect">
            <a:avLst/>
          </a:prstGeom>
          <a:noFill/>
          <a:ln>
            <a:noFill/>
          </a:ln>
        </p:spPr>
      </p:sp>
      <p:sp>
        <p:nvSpPr>
          <p:cNvPr id="318" name="Google Shape;318;g26543e7c7ff_1_107"/>
          <p:cNvSpPr txBox="1">
            <a:spLocks noGrp="1"/>
          </p:cNvSpPr>
          <p:nvPr>
            <p:ph type="ctrTitle"/>
          </p:nvPr>
        </p:nvSpPr>
        <p:spPr>
          <a:xfrm>
            <a:off x="1800" y="422325"/>
            <a:ext cx="12340800" cy="16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C4405"/>
              </a:buClr>
              <a:buSzPct val="131147"/>
              <a:buFont typeface="Arial"/>
              <a:buNone/>
            </a:pPr>
            <a:r>
              <a:rPr lang="en-US" sz="6100"/>
              <a:t>Music Technology Student Projects</a:t>
            </a:r>
            <a:endParaRPr sz="6100"/>
          </a:p>
        </p:txBody>
      </p:sp>
      <p:sp>
        <p:nvSpPr>
          <p:cNvPr id="319" name="Google Shape;319;g26543e7c7ff_1_107"/>
          <p:cNvSpPr txBox="1">
            <a:spLocks noGrp="1"/>
          </p:cNvSpPr>
          <p:nvPr>
            <p:ph type="subTitle" idx="1"/>
          </p:nvPr>
        </p:nvSpPr>
        <p:spPr>
          <a:xfrm>
            <a:off x="777025" y="4866800"/>
            <a:ext cx="102237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b="1"/>
              <a:t>College of Liberal Arts - School of Visual, Performing and Design Arts  - Music</a:t>
            </a:r>
            <a:endParaRPr b="1"/>
          </a:p>
        </p:txBody>
      </p:sp>
      <p:pic>
        <p:nvPicPr>
          <p:cNvPr id="320" name="Google Shape;320;g26543e7c7ff_1_10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" y="2121175"/>
            <a:ext cx="12115800" cy="2019300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g26543e7c7ff_1_107"/>
          <p:cNvSpPr txBox="1"/>
          <p:nvPr/>
        </p:nvSpPr>
        <p:spPr>
          <a:xfrm>
            <a:off x="9913513" y="4145225"/>
            <a:ext cx="2583900" cy="2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Photos by Zach C Pearson</a:t>
            </a:r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2ad222a484d_0_146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328" name="Google Shape;328;g2ad222a484d_0_146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329" name="Google Shape;329;g2ad222a484d_0_146"/>
          <p:cNvSpPr txBox="1"/>
          <p:nvPr/>
        </p:nvSpPr>
        <p:spPr>
          <a:xfrm>
            <a:off x="933975" y="996500"/>
            <a:ext cx="10455900" cy="4938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Meeting 2</a:t>
            </a: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ad222a484d_0_95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5588100"/>
          </a:xfrm>
          <a:prstGeom prst="rect">
            <a:avLst/>
          </a:prstGeom>
          <a:noFill/>
          <a:ln>
            <a:noFill/>
          </a:ln>
        </p:spPr>
      </p:sp>
      <p:sp>
        <p:nvSpPr>
          <p:cNvPr id="94" name="Google Shape;94;g2ad222a484d_0_95"/>
          <p:cNvSpPr txBox="1">
            <a:spLocks noGrp="1"/>
          </p:cNvSpPr>
          <p:nvPr>
            <p:ph type="ctrTitle"/>
          </p:nvPr>
        </p:nvSpPr>
        <p:spPr>
          <a:xfrm>
            <a:off x="-74400" y="422325"/>
            <a:ext cx="12340800" cy="16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C4405"/>
              </a:buClr>
              <a:buSzPts val="8000"/>
              <a:buFont typeface="Arial"/>
              <a:buNone/>
            </a:pPr>
            <a:r>
              <a:rPr lang="en-US" sz="6100"/>
              <a:t>Producing the Sounds of SMILE</a:t>
            </a:r>
            <a:endParaRPr sz="6100"/>
          </a:p>
        </p:txBody>
      </p:sp>
      <p:sp>
        <p:nvSpPr>
          <p:cNvPr id="95" name="Google Shape;95;g2ad222a484d_0_95"/>
          <p:cNvSpPr txBox="1">
            <a:spLocks noGrp="1"/>
          </p:cNvSpPr>
          <p:nvPr>
            <p:ph type="subTitle" idx="1"/>
          </p:nvPr>
        </p:nvSpPr>
        <p:spPr>
          <a:xfrm>
            <a:off x="777025" y="4866800"/>
            <a:ext cx="102237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b="1"/>
              <a:t>College of Liberal Arts - School of Visual, Performing and Design Arts  - Music</a:t>
            </a:r>
            <a:endParaRPr b="1"/>
          </a:p>
        </p:txBody>
      </p:sp>
      <p:pic>
        <p:nvPicPr>
          <p:cNvPr id="96" name="Google Shape;96;g2ad222a484d_0_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" y="2121175"/>
            <a:ext cx="12115800" cy="20193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g2ad222a484d_0_95"/>
          <p:cNvSpPr txBox="1"/>
          <p:nvPr/>
        </p:nvSpPr>
        <p:spPr>
          <a:xfrm>
            <a:off x="9828188" y="4221425"/>
            <a:ext cx="2583900" cy="2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Photos by Zach C Pearson</a:t>
            </a:r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26543e7c7ff_1_8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10199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</a:pPr>
            <a:r>
              <a:rPr lang="en-US"/>
              <a:t>Making a Soundscape - Mixing, Making, Performing</a:t>
            </a:r>
            <a:endParaRPr/>
          </a:p>
        </p:txBody>
      </p:sp>
      <p:sp>
        <p:nvSpPr>
          <p:cNvPr id="335" name="Google Shape;335;g26543e7c7ff_1_83"/>
          <p:cNvSpPr txBox="1">
            <a:spLocks noGrp="1"/>
          </p:cNvSpPr>
          <p:nvPr>
            <p:ph type="body" idx="1"/>
          </p:nvPr>
        </p:nvSpPr>
        <p:spPr>
          <a:xfrm>
            <a:off x="838200" y="2130425"/>
            <a:ext cx="10515600" cy="15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20000"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 i="1"/>
              <a:t>	HOW?</a:t>
            </a:r>
            <a:endParaRPr i="1"/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 i="1"/>
              <a:t>~ acting like a </a:t>
            </a:r>
            <a:r>
              <a:rPr lang="en-US" b="1" i="1" u="sng">
                <a:solidFill>
                  <a:srgbClr val="DC4405"/>
                </a:solidFill>
              </a:rPr>
              <a:t>Music Producer</a:t>
            </a:r>
            <a:endParaRPr b="1" i="1" u="sng">
              <a:solidFill>
                <a:srgbClr val="DC4405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 sz="2067" b="1" i="1" u="sng">
              <a:solidFill>
                <a:srgbClr val="DC4405"/>
              </a:solidFill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 i="1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</a:t>
            </a:r>
            <a:endParaRPr/>
          </a:p>
        </p:txBody>
      </p:sp>
      <p:sp>
        <p:nvSpPr>
          <p:cNvPr id="336" name="Google Shape;336;g26543e7c7ff_1_83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337" name="Google Shape;337;g26543e7c7ff_1_83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pic>
        <p:nvPicPr>
          <p:cNvPr id="338" name="Google Shape;338;g26543e7c7ff_1_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1775" y="3243600"/>
            <a:ext cx="1539299" cy="1539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g26543e7c7ff_1_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27325" y="3319800"/>
            <a:ext cx="1141330" cy="142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g26543e7c7ff_1_8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09727" y="3167399"/>
            <a:ext cx="1539300" cy="153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g26543e7c7ff_1_8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35626" y="3319799"/>
            <a:ext cx="1764198" cy="123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g26543e7c7ff_1_8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439400" y="3057924"/>
            <a:ext cx="1605850" cy="1605850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g26543e7c7ff_1_83"/>
          <p:cNvSpPr txBox="1"/>
          <p:nvPr/>
        </p:nvSpPr>
        <p:spPr>
          <a:xfrm>
            <a:off x="979325" y="5054950"/>
            <a:ext cx="1388400" cy="5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</a:rPr>
              <a:t>ListLlien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344" name="Google Shape;344;g26543e7c7ff_1_83"/>
          <p:cNvSpPr txBox="1"/>
          <p:nvPr/>
        </p:nvSpPr>
        <p:spPr>
          <a:xfrm>
            <a:off x="1100825" y="49637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Listen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345" name="Google Shape;345;g26543e7c7ff_1_83"/>
          <p:cNvSpPr txBox="1"/>
          <p:nvPr/>
        </p:nvSpPr>
        <p:spPr>
          <a:xfrm>
            <a:off x="3027388" y="4963713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Data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346" name="Google Shape;346;g26543e7c7ff_1_83"/>
          <p:cNvSpPr txBox="1"/>
          <p:nvPr/>
        </p:nvSpPr>
        <p:spPr>
          <a:xfrm>
            <a:off x="5170700" y="4943838"/>
            <a:ext cx="8238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Mix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347" name="Google Shape;347;g26543e7c7ff_1_83"/>
          <p:cNvSpPr txBox="1"/>
          <p:nvPr/>
        </p:nvSpPr>
        <p:spPr>
          <a:xfrm>
            <a:off x="7396050" y="49637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Make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348" name="Google Shape;348;g26543e7c7ff_1_83"/>
          <p:cNvSpPr txBox="1"/>
          <p:nvPr/>
        </p:nvSpPr>
        <p:spPr>
          <a:xfrm>
            <a:off x="9439400" y="5000500"/>
            <a:ext cx="14634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Perform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349" name="Google Shape;349;g26543e7c7ff_1_83"/>
          <p:cNvSpPr txBox="1"/>
          <p:nvPr/>
        </p:nvSpPr>
        <p:spPr>
          <a:xfrm>
            <a:off x="724975" y="5752225"/>
            <a:ext cx="7703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67" i="1">
                <a:solidFill>
                  <a:schemeClr val="dk2"/>
                </a:solidFill>
              </a:rPr>
              <a:t>Learn more about Music Technology and Production at </a:t>
            </a:r>
            <a:endParaRPr sz="2067" i="1">
              <a:solidFill>
                <a:schemeClr val="dk2"/>
              </a:solidFill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67" i="1">
                <a:solidFill>
                  <a:schemeClr val="dk2"/>
                </a:solidFill>
              </a:rPr>
              <a:t>Oreogn State Univeristy 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350" name="Google Shape;350;g26543e7c7ff_1_83"/>
          <p:cNvSpPr/>
          <p:nvPr/>
        </p:nvSpPr>
        <p:spPr>
          <a:xfrm>
            <a:off x="4821000" y="2900425"/>
            <a:ext cx="6532800" cy="27288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26543e7c7ff_1_17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</a:pPr>
            <a:r>
              <a:rPr lang="en-US"/>
              <a:t>Making Instruments!</a:t>
            </a:r>
            <a:endParaRPr/>
          </a:p>
        </p:txBody>
      </p:sp>
      <p:sp>
        <p:nvSpPr>
          <p:cNvPr id="357" name="Google Shape;357;g26543e7c7ff_1_17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/>
              <a:t>Goup of 2-3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/>
              <a:t>Represent the sound you heard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/>
              <a:t>Play loud and quietly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/>
              <a:t>Each person in your group needs their own instrument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/>
              <a:t>Practice your sounds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/>
          </a:p>
        </p:txBody>
      </p:sp>
      <p:sp>
        <p:nvSpPr>
          <p:cNvPr id="358" name="Google Shape;358;g26543e7c7ff_1_170"/>
          <p:cNvSpPr txBox="1">
            <a:spLocks noGrp="1"/>
          </p:cNvSpPr>
          <p:nvPr>
            <p:ph type="body" idx="2"/>
          </p:nvPr>
        </p:nvSpPr>
        <p:spPr>
          <a:xfrm>
            <a:off x="7475125" y="4995150"/>
            <a:ext cx="3658500" cy="11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/>
              <a:t>Audio Engineering and Music Technology</a:t>
            </a:r>
            <a:endParaRPr/>
          </a:p>
        </p:txBody>
      </p:sp>
      <p:sp>
        <p:nvSpPr>
          <p:cNvPr id="359" name="Google Shape;359;g26543e7c7ff_1_170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360" name="Google Shape;360;g26543e7c7ff_1_170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361" name="Google Shape;361;g26543e7c7ff_1_170"/>
          <p:cNvSpPr txBox="1"/>
          <p:nvPr/>
        </p:nvSpPr>
        <p:spPr>
          <a:xfrm>
            <a:off x="7612825" y="1283725"/>
            <a:ext cx="33831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dk2"/>
                </a:solidFill>
              </a:rPr>
              <a:t>Research new sounds and new ways to make sounds </a:t>
            </a:r>
            <a:endParaRPr sz="2800">
              <a:solidFill>
                <a:schemeClr val="dk2"/>
              </a:solidFill>
            </a:endParaRPr>
          </a:p>
        </p:txBody>
      </p:sp>
      <p:pic>
        <p:nvPicPr>
          <p:cNvPr id="362" name="Google Shape;362;g26543e7c7ff_1_1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22276" y="3247349"/>
            <a:ext cx="1764198" cy="1235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6543e7c7ff_1_19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</a:pPr>
            <a:r>
              <a:rPr lang="en-US"/>
              <a:t>Mixing and Performing the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</a:pPr>
            <a:r>
              <a:rPr lang="en-US"/>
              <a:t>Sound Scape</a:t>
            </a:r>
            <a:endParaRPr/>
          </a:p>
        </p:txBody>
      </p:sp>
      <p:sp>
        <p:nvSpPr>
          <p:cNvPr id="369" name="Google Shape;369;g26543e7c7ff_1_19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59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457200" lvl="0" indent="-39306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/>
              <a:t>10 sec - Beggining sounds quiet</a:t>
            </a:r>
            <a:endParaRPr/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9306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/>
              <a:t>10 sec - Beggining sounds loud		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None/>
            </a:pPr>
            <a:endParaRPr/>
          </a:p>
          <a:p>
            <a:pPr marL="457200" lvl="0" indent="-39306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/>
              <a:t>5 sec - Beggining sounds quiet, middle sounds quite	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None/>
            </a:pPr>
            <a:r>
              <a:rPr lang="en-US"/>
              <a:t>	</a:t>
            </a:r>
            <a:endParaRPr/>
          </a:p>
          <a:p>
            <a:pPr marL="457200" lvl="0" indent="-39306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/>
              <a:t>20 sec - Middle sounds loud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None/>
            </a:pPr>
            <a:endParaRPr/>
          </a:p>
          <a:p>
            <a:pPr marL="457200" lvl="0" indent="-39306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/>
              <a:t>5 sec - Middle sounds quiet, End sounds quiet 	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None/>
            </a:pPr>
            <a:endParaRPr/>
          </a:p>
          <a:p>
            <a:pPr marL="457200" lvl="0" indent="-39306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/>
              <a:t>20 sec - End sounds loud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None/>
            </a:pPr>
            <a:r>
              <a:rPr lang="en-US"/>
              <a:t>		</a:t>
            </a:r>
            <a:endParaRPr/>
          </a:p>
          <a:p>
            <a:pPr marL="457200" lvl="0" indent="-39306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/>
              <a:t>5 sec	- ALL sounds quiet	</a:t>
            </a:r>
            <a:endParaRPr/>
          </a:p>
        </p:txBody>
      </p:sp>
      <p:sp>
        <p:nvSpPr>
          <p:cNvPr id="370" name="Google Shape;370;g26543e7c7ff_1_194"/>
          <p:cNvSpPr txBox="1">
            <a:spLocks noGrp="1"/>
          </p:cNvSpPr>
          <p:nvPr>
            <p:ph type="body" idx="2"/>
          </p:nvPr>
        </p:nvSpPr>
        <p:spPr>
          <a:xfrm>
            <a:off x="8262700" y="4935950"/>
            <a:ext cx="3091200" cy="11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US"/>
              <a:t>Mixing and Performing</a:t>
            </a:r>
            <a:endParaRPr/>
          </a:p>
        </p:txBody>
      </p:sp>
      <p:sp>
        <p:nvSpPr>
          <p:cNvPr id="371" name="Google Shape;371;g26543e7c7ff_1_194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372" name="Google Shape;372;g26543e7c7ff_1_194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pic>
        <p:nvPicPr>
          <p:cNvPr id="373" name="Google Shape;373;g26543e7c7ff_1_1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64775" y="3275249"/>
            <a:ext cx="1605850" cy="160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g26543e7c7ff_1_1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38002" y="2201474"/>
            <a:ext cx="1539300" cy="153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26543e7c7ff_1_229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381" name="Google Shape;381;g26543e7c7ff_1_229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sp>
        <p:nvSpPr>
          <p:cNvPr id="382" name="Google Shape;382;g26543e7c7ff_1_229"/>
          <p:cNvSpPr txBox="1"/>
          <p:nvPr/>
        </p:nvSpPr>
        <p:spPr>
          <a:xfrm>
            <a:off x="933975" y="996500"/>
            <a:ext cx="10455900" cy="4938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10 sec </a:t>
            </a: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</a:pP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</a:pPr>
            <a:r>
              <a:rPr lang="en-US" sz="44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Beggining sounds quiet</a:t>
            </a: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26543e7c7ff_1_276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389" name="Google Shape;389;g26543e7c7ff_1_276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sp>
        <p:nvSpPr>
          <p:cNvPr id="390" name="Google Shape;390;g26543e7c7ff_1_276"/>
          <p:cNvSpPr txBox="1"/>
          <p:nvPr/>
        </p:nvSpPr>
        <p:spPr>
          <a:xfrm>
            <a:off x="933975" y="996500"/>
            <a:ext cx="10455900" cy="4938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10 sec </a:t>
            </a: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Beggining sounds loud</a:t>
            </a: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26543e7c7ff_1_241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397" name="Google Shape;397;g26543e7c7ff_1_241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  <p:sp>
        <p:nvSpPr>
          <p:cNvPr id="398" name="Google Shape;398;g26543e7c7ff_1_241"/>
          <p:cNvSpPr txBox="1"/>
          <p:nvPr/>
        </p:nvSpPr>
        <p:spPr>
          <a:xfrm>
            <a:off x="933975" y="996500"/>
            <a:ext cx="10455900" cy="4938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5 sec </a:t>
            </a: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Beggining sounds quiet, </a:t>
            </a: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middle sounds quite</a:t>
            </a: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26543e7c7ff_1_248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405" name="Google Shape;405;g26543e7c7ff_1_248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  <p:sp>
        <p:nvSpPr>
          <p:cNvPr id="406" name="Google Shape;406;g26543e7c7ff_1_248"/>
          <p:cNvSpPr txBox="1"/>
          <p:nvPr/>
        </p:nvSpPr>
        <p:spPr>
          <a:xfrm>
            <a:off x="933975" y="996500"/>
            <a:ext cx="10455900" cy="4938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20 sec </a:t>
            </a: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Middle sounds loud</a:t>
            </a: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26543e7c7ff_1_255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413" name="Google Shape;413;g26543e7c7ff_1_255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  <p:sp>
        <p:nvSpPr>
          <p:cNvPr id="414" name="Google Shape;414;g26543e7c7ff_1_255"/>
          <p:cNvSpPr txBox="1"/>
          <p:nvPr/>
        </p:nvSpPr>
        <p:spPr>
          <a:xfrm>
            <a:off x="933975" y="996500"/>
            <a:ext cx="10455900" cy="4938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5 sec </a:t>
            </a: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Middle sounds quiet, </a:t>
            </a: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End sounds quiet 	</a:t>
            </a: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26543e7c7ff_1_262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421" name="Google Shape;421;g26543e7c7ff_1_262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  <p:sp>
        <p:nvSpPr>
          <p:cNvPr id="422" name="Google Shape;422;g26543e7c7ff_1_262"/>
          <p:cNvSpPr txBox="1"/>
          <p:nvPr/>
        </p:nvSpPr>
        <p:spPr>
          <a:xfrm>
            <a:off x="933975" y="996500"/>
            <a:ext cx="10455900" cy="4938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20 sec </a:t>
            </a: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End sounds loud</a:t>
            </a: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26543e7c7ff_1_269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429" name="Google Shape;429;g26543e7c7ff_1_269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  <p:sp>
        <p:nvSpPr>
          <p:cNvPr id="430" name="Google Shape;430;g26543e7c7ff_1_269"/>
          <p:cNvSpPr txBox="1"/>
          <p:nvPr/>
        </p:nvSpPr>
        <p:spPr>
          <a:xfrm>
            <a:off x="933975" y="996500"/>
            <a:ext cx="10455900" cy="4938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5 sec </a:t>
            </a: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ALL sounds quiet</a:t>
            </a:r>
            <a:endParaRPr sz="4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6543e7c7ff_1_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</a:pPr>
            <a:r>
              <a:rPr lang="en-US"/>
              <a:t>What is your favorite?</a:t>
            </a:r>
            <a:endParaRPr/>
          </a:p>
        </p:txBody>
      </p:sp>
      <p:sp>
        <p:nvSpPr>
          <p:cNvPr id="103" name="Google Shape;103;g26543e7c7ff_1_12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104" name="Google Shape;104;g26543e7c7ff_1_12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105" name="Google Shape;105;g26543e7c7ff_1_12"/>
          <p:cNvSpPr txBox="1"/>
          <p:nvPr/>
        </p:nvSpPr>
        <p:spPr>
          <a:xfrm>
            <a:off x="1027625" y="5242775"/>
            <a:ext cx="6954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</a:rPr>
              <a:t>ALL OF THESE 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106" name="Google Shape;106;g26543e7c7ff_1_12"/>
          <p:cNvSpPr txBox="1"/>
          <p:nvPr/>
        </p:nvSpPr>
        <p:spPr>
          <a:xfrm>
            <a:off x="993300" y="4858825"/>
            <a:ext cx="10205400" cy="7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ALL OF THESE THINGS ARE SUPPORTED BY PEOPLE WHO USE </a:t>
            </a:r>
            <a:r>
              <a:rPr lang="en-US" sz="2800" b="1" u="sng">
                <a:solidFill>
                  <a:schemeClr val="dk1"/>
                </a:solidFill>
              </a:rPr>
              <a:t>MUSIC TECHNOLOGY</a:t>
            </a:r>
            <a:endParaRPr sz="2800" b="1" u="sng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26543e7c7ff_1_20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10199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</a:pPr>
            <a:r>
              <a:rPr lang="en-US"/>
              <a:t>By acting like Music Producers, what did we do?</a:t>
            </a:r>
            <a:endParaRPr/>
          </a:p>
        </p:txBody>
      </p:sp>
      <p:sp>
        <p:nvSpPr>
          <p:cNvPr id="436" name="Google Shape;436;g26543e7c7ff_1_208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437" name="Google Shape;437;g26543e7c7ff_1_208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  <p:pic>
        <p:nvPicPr>
          <p:cNvPr id="438" name="Google Shape;438;g26543e7c7ff_1_2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1775" y="2710200"/>
            <a:ext cx="1539299" cy="1539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9" name="Google Shape;439;g26543e7c7ff_1_20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27325" y="2786400"/>
            <a:ext cx="1141330" cy="142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g26543e7c7ff_1_20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09727" y="2633999"/>
            <a:ext cx="1539300" cy="153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g26543e7c7ff_1_20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35626" y="2786399"/>
            <a:ext cx="1764198" cy="123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g26543e7c7ff_1_20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439400" y="2524524"/>
            <a:ext cx="1605850" cy="1605850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g26543e7c7ff_1_208"/>
          <p:cNvSpPr txBox="1"/>
          <p:nvPr/>
        </p:nvSpPr>
        <p:spPr>
          <a:xfrm>
            <a:off x="979325" y="5054950"/>
            <a:ext cx="1388400" cy="5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</a:rPr>
              <a:t>ListLlien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444" name="Google Shape;444;g26543e7c7ff_1_208"/>
          <p:cNvSpPr txBox="1"/>
          <p:nvPr/>
        </p:nvSpPr>
        <p:spPr>
          <a:xfrm>
            <a:off x="1100825" y="49637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Listen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445" name="Google Shape;445;g26543e7c7ff_1_208"/>
          <p:cNvSpPr txBox="1"/>
          <p:nvPr/>
        </p:nvSpPr>
        <p:spPr>
          <a:xfrm>
            <a:off x="3027388" y="4963713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Data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446" name="Google Shape;446;g26543e7c7ff_1_208"/>
          <p:cNvSpPr txBox="1"/>
          <p:nvPr/>
        </p:nvSpPr>
        <p:spPr>
          <a:xfrm>
            <a:off x="5170700" y="4943838"/>
            <a:ext cx="8238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Mix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447" name="Google Shape;447;g26543e7c7ff_1_208"/>
          <p:cNvSpPr txBox="1"/>
          <p:nvPr/>
        </p:nvSpPr>
        <p:spPr>
          <a:xfrm>
            <a:off x="7396050" y="49637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Make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448" name="Google Shape;448;g26543e7c7ff_1_208"/>
          <p:cNvSpPr txBox="1"/>
          <p:nvPr/>
        </p:nvSpPr>
        <p:spPr>
          <a:xfrm>
            <a:off x="9439400" y="5000500"/>
            <a:ext cx="14634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Perform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449" name="Google Shape;449;g26543e7c7ff_1_208"/>
          <p:cNvSpPr txBox="1"/>
          <p:nvPr/>
        </p:nvSpPr>
        <p:spPr>
          <a:xfrm>
            <a:off x="724975" y="5752225"/>
            <a:ext cx="7703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67" i="1">
                <a:solidFill>
                  <a:schemeClr val="dk2"/>
                </a:solidFill>
              </a:rPr>
              <a:t>Learn more about Music Technology and Production at </a:t>
            </a:r>
            <a:endParaRPr sz="2067" i="1">
              <a:solidFill>
                <a:schemeClr val="dk2"/>
              </a:solidFill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67" i="1">
                <a:solidFill>
                  <a:schemeClr val="dk2"/>
                </a:solidFill>
              </a:rPr>
              <a:t>Oreogn State Univeristy </a:t>
            </a:r>
            <a:endParaRPr sz="2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26543e7c7ff_1_292"/>
          <p:cNvSpPr txBox="1">
            <a:spLocks noGrp="1"/>
          </p:cNvSpPr>
          <p:nvPr>
            <p:ph type="title"/>
          </p:nvPr>
        </p:nvSpPr>
        <p:spPr>
          <a:xfrm>
            <a:off x="762000" y="517525"/>
            <a:ext cx="110199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Georgia"/>
              <a:buNone/>
            </a:pPr>
            <a:r>
              <a:rPr lang="en-US"/>
              <a:t>What information did our Soundscape communicate about your SMILE environment?</a:t>
            </a:r>
            <a:endParaRPr/>
          </a:p>
        </p:txBody>
      </p:sp>
      <p:sp>
        <p:nvSpPr>
          <p:cNvPr id="455" name="Google Shape;455;g26543e7c7ff_1_292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456" name="Google Shape;456;g26543e7c7ff_1_292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  <p:pic>
        <p:nvPicPr>
          <p:cNvPr id="457" name="Google Shape;457;g26543e7c7ff_1_2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1775" y="2710200"/>
            <a:ext cx="1539299" cy="1539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g26543e7c7ff_1_29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27325" y="2786400"/>
            <a:ext cx="1141330" cy="142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g26543e7c7ff_1_29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09727" y="2633999"/>
            <a:ext cx="1539300" cy="153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g26543e7c7ff_1_29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35626" y="2786399"/>
            <a:ext cx="1764198" cy="123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g26543e7c7ff_1_29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439400" y="2524524"/>
            <a:ext cx="1605850" cy="1605850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g26543e7c7ff_1_292"/>
          <p:cNvSpPr txBox="1"/>
          <p:nvPr/>
        </p:nvSpPr>
        <p:spPr>
          <a:xfrm>
            <a:off x="979325" y="5054950"/>
            <a:ext cx="1388400" cy="5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</a:rPr>
              <a:t>ListLlien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463" name="Google Shape;463;g26543e7c7ff_1_292"/>
          <p:cNvSpPr txBox="1"/>
          <p:nvPr/>
        </p:nvSpPr>
        <p:spPr>
          <a:xfrm>
            <a:off x="1100825" y="49637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Listen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464" name="Google Shape;464;g26543e7c7ff_1_292"/>
          <p:cNvSpPr txBox="1"/>
          <p:nvPr/>
        </p:nvSpPr>
        <p:spPr>
          <a:xfrm>
            <a:off x="3027388" y="4963713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Data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465" name="Google Shape;465;g26543e7c7ff_1_292"/>
          <p:cNvSpPr txBox="1"/>
          <p:nvPr/>
        </p:nvSpPr>
        <p:spPr>
          <a:xfrm>
            <a:off x="5170700" y="4943838"/>
            <a:ext cx="8238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Mix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466" name="Google Shape;466;g26543e7c7ff_1_292"/>
          <p:cNvSpPr txBox="1"/>
          <p:nvPr/>
        </p:nvSpPr>
        <p:spPr>
          <a:xfrm>
            <a:off x="7396050" y="49637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Make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467" name="Google Shape;467;g26543e7c7ff_1_292"/>
          <p:cNvSpPr txBox="1"/>
          <p:nvPr/>
        </p:nvSpPr>
        <p:spPr>
          <a:xfrm>
            <a:off x="9439400" y="5000500"/>
            <a:ext cx="14634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Perform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468" name="Google Shape;468;g26543e7c7ff_1_292"/>
          <p:cNvSpPr txBox="1"/>
          <p:nvPr/>
        </p:nvSpPr>
        <p:spPr>
          <a:xfrm>
            <a:off x="724975" y="5752225"/>
            <a:ext cx="7703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67" i="1">
                <a:solidFill>
                  <a:schemeClr val="dk2"/>
                </a:solidFill>
              </a:rPr>
              <a:t>Learn more about Music Technology and Production at </a:t>
            </a:r>
            <a:endParaRPr sz="2067" i="1">
              <a:solidFill>
                <a:schemeClr val="dk2"/>
              </a:solidFill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67" i="1">
                <a:solidFill>
                  <a:schemeClr val="dk2"/>
                </a:solidFill>
              </a:rPr>
              <a:t>Oreogn State Univeristy </a:t>
            </a:r>
            <a:endParaRPr sz="2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2ad222a484d_0_103"/>
          <p:cNvSpPr txBox="1">
            <a:spLocks noGrp="1"/>
          </p:cNvSpPr>
          <p:nvPr>
            <p:ph type="title"/>
          </p:nvPr>
        </p:nvSpPr>
        <p:spPr>
          <a:xfrm>
            <a:off x="838200" y="593725"/>
            <a:ext cx="110199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Georgia"/>
              <a:buNone/>
            </a:pPr>
            <a:r>
              <a:rPr lang="en-US"/>
              <a:t>When a music artist released a “re-mix, what do you think that did with that song?</a:t>
            </a:r>
            <a:endParaRPr/>
          </a:p>
        </p:txBody>
      </p:sp>
      <p:sp>
        <p:nvSpPr>
          <p:cNvPr id="474" name="Google Shape;474;g2ad222a484d_0_103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475" name="Google Shape;475;g2ad222a484d_0_103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  <p:pic>
        <p:nvPicPr>
          <p:cNvPr id="476" name="Google Shape;476;g2ad222a484d_0_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1775" y="2710200"/>
            <a:ext cx="1539299" cy="1539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77" name="Google Shape;477;g2ad222a484d_0_10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27325" y="2786400"/>
            <a:ext cx="1141330" cy="142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8" name="Google Shape;478;g2ad222a484d_0_10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09727" y="2633999"/>
            <a:ext cx="1539300" cy="153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9" name="Google Shape;479;g2ad222a484d_0_10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35626" y="2786399"/>
            <a:ext cx="1764198" cy="123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g2ad222a484d_0_10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439400" y="2524524"/>
            <a:ext cx="1605850" cy="1605850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g2ad222a484d_0_103"/>
          <p:cNvSpPr txBox="1"/>
          <p:nvPr/>
        </p:nvSpPr>
        <p:spPr>
          <a:xfrm>
            <a:off x="979325" y="5054950"/>
            <a:ext cx="1388400" cy="5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</a:rPr>
              <a:t>ListLlien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482" name="Google Shape;482;g2ad222a484d_0_103"/>
          <p:cNvSpPr txBox="1"/>
          <p:nvPr/>
        </p:nvSpPr>
        <p:spPr>
          <a:xfrm>
            <a:off x="1100825" y="49637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Listen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483" name="Google Shape;483;g2ad222a484d_0_103"/>
          <p:cNvSpPr txBox="1"/>
          <p:nvPr/>
        </p:nvSpPr>
        <p:spPr>
          <a:xfrm>
            <a:off x="3027388" y="4963713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Data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484" name="Google Shape;484;g2ad222a484d_0_103"/>
          <p:cNvSpPr txBox="1"/>
          <p:nvPr/>
        </p:nvSpPr>
        <p:spPr>
          <a:xfrm>
            <a:off x="5170700" y="4943838"/>
            <a:ext cx="8238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Mix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485" name="Google Shape;485;g2ad222a484d_0_103"/>
          <p:cNvSpPr txBox="1"/>
          <p:nvPr/>
        </p:nvSpPr>
        <p:spPr>
          <a:xfrm>
            <a:off x="7396050" y="49637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Make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486" name="Google Shape;486;g2ad222a484d_0_103"/>
          <p:cNvSpPr txBox="1"/>
          <p:nvPr/>
        </p:nvSpPr>
        <p:spPr>
          <a:xfrm>
            <a:off x="9439400" y="5000500"/>
            <a:ext cx="14634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Perform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487" name="Google Shape;487;g2ad222a484d_0_103"/>
          <p:cNvSpPr txBox="1"/>
          <p:nvPr/>
        </p:nvSpPr>
        <p:spPr>
          <a:xfrm>
            <a:off x="724975" y="5752225"/>
            <a:ext cx="7703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67" i="1">
                <a:solidFill>
                  <a:schemeClr val="dk2"/>
                </a:solidFill>
              </a:rPr>
              <a:t>Learn more about Music Technology and Production at </a:t>
            </a:r>
            <a:endParaRPr sz="2067" i="1">
              <a:solidFill>
                <a:schemeClr val="dk2"/>
              </a:solidFill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67" i="1">
                <a:solidFill>
                  <a:schemeClr val="dk2"/>
                </a:solidFill>
              </a:rPr>
              <a:t>Oreogn State Univeristy </a:t>
            </a:r>
            <a:endParaRPr sz="2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26543e7c7ff_1_283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5588100"/>
          </a:xfrm>
          <a:prstGeom prst="rect">
            <a:avLst/>
          </a:prstGeom>
          <a:noFill/>
          <a:ln>
            <a:noFill/>
          </a:ln>
        </p:spPr>
      </p:sp>
      <p:sp>
        <p:nvSpPr>
          <p:cNvPr id="494" name="Google Shape;494;g26543e7c7ff_1_283"/>
          <p:cNvSpPr txBox="1">
            <a:spLocks noGrp="1"/>
          </p:cNvSpPr>
          <p:nvPr>
            <p:ph type="ctrTitle"/>
          </p:nvPr>
        </p:nvSpPr>
        <p:spPr>
          <a:xfrm>
            <a:off x="1800" y="422325"/>
            <a:ext cx="12340800" cy="16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C4405"/>
              </a:buClr>
              <a:buSzPct val="131147"/>
              <a:buFont typeface="Arial"/>
              <a:buNone/>
            </a:pPr>
            <a:r>
              <a:rPr lang="en-US" sz="6100"/>
              <a:t>Music Technology Student Projects</a:t>
            </a:r>
            <a:endParaRPr sz="6100"/>
          </a:p>
        </p:txBody>
      </p:sp>
      <p:sp>
        <p:nvSpPr>
          <p:cNvPr id="495" name="Google Shape;495;g26543e7c7ff_1_283"/>
          <p:cNvSpPr txBox="1">
            <a:spLocks noGrp="1"/>
          </p:cNvSpPr>
          <p:nvPr>
            <p:ph type="subTitle" idx="1"/>
          </p:nvPr>
        </p:nvSpPr>
        <p:spPr>
          <a:xfrm>
            <a:off x="777025" y="4866800"/>
            <a:ext cx="102237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b="1"/>
              <a:t>College of Liberal Arts - School of Visual, Performing and Design Arts  - Music</a:t>
            </a:r>
            <a:endParaRPr b="1"/>
          </a:p>
        </p:txBody>
      </p:sp>
      <p:pic>
        <p:nvPicPr>
          <p:cNvPr id="496" name="Google Shape;496;g26543e7c7ff_1_2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" y="2121175"/>
            <a:ext cx="12115800" cy="2019300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g26543e7c7ff_1_283"/>
          <p:cNvSpPr txBox="1"/>
          <p:nvPr/>
        </p:nvSpPr>
        <p:spPr>
          <a:xfrm>
            <a:off x="9876463" y="4232150"/>
            <a:ext cx="2583900" cy="2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Photos by Zach C Pearson</a:t>
            </a:r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ad222a484d_0_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</a:pPr>
            <a:r>
              <a:rPr lang="en-US"/>
              <a:t>What is your favorite?</a:t>
            </a:r>
            <a:endParaRPr/>
          </a:p>
        </p:txBody>
      </p:sp>
      <p:sp>
        <p:nvSpPr>
          <p:cNvPr id="112" name="Google Shape;112;g2ad222a484d_0_0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113" name="Google Shape;113;g2ad222a484d_0_0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114" name="Google Shape;114;g2ad222a484d_0_0"/>
          <p:cNvSpPr txBox="1"/>
          <p:nvPr/>
        </p:nvSpPr>
        <p:spPr>
          <a:xfrm>
            <a:off x="1055525" y="3454750"/>
            <a:ext cx="1388400" cy="5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</a:rPr>
              <a:t>ListLlien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115" name="Google Shape;115;g2ad222a484d_0_0"/>
          <p:cNvSpPr txBox="1"/>
          <p:nvPr/>
        </p:nvSpPr>
        <p:spPr>
          <a:xfrm>
            <a:off x="1177025" y="33635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Music Artist</a:t>
            </a:r>
            <a:endParaRPr sz="2800">
              <a:solidFill>
                <a:schemeClr val="dk2"/>
              </a:solidFill>
            </a:endParaRPr>
          </a:p>
        </p:txBody>
      </p:sp>
      <p:pic>
        <p:nvPicPr>
          <p:cNvPr id="116" name="Google Shape;116;g2ad222a484d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0722" y="1875845"/>
            <a:ext cx="874361" cy="1235825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g2ad222a484d_0_0"/>
          <p:cNvSpPr txBox="1"/>
          <p:nvPr/>
        </p:nvSpPr>
        <p:spPr>
          <a:xfrm>
            <a:off x="1027625" y="5242775"/>
            <a:ext cx="6954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</a:rPr>
              <a:t>ALL OF THESE 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118" name="Google Shape;118;g2ad222a484d_0_0"/>
          <p:cNvSpPr txBox="1"/>
          <p:nvPr/>
        </p:nvSpPr>
        <p:spPr>
          <a:xfrm>
            <a:off x="993300" y="4858825"/>
            <a:ext cx="10205400" cy="7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ALL OF THESE THINGS ARE SUPPORTED BY PEOPLE WHO USE </a:t>
            </a:r>
            <a:r>
              <a:rPr lang="en-US" sz="2800" b="1" u="sng">
                <a:solidFill>
                  <a:schemeClr val="dk1"/>
                </a:solidFill>
              </a:rPr>
              <a:t>MUSIC TECHNOLOGY</a:t>
            </a:r>
            <a:endParaRPr sz="2800" b="1" u="sng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ad222a484d_0_7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</a:pPr>
            <a:r>
              <a:rPr lang="en-US"/>
              <a:t>What is your favorite?</a:t>
            </a:r>
            <a:endParaRPr/>
          </a:p>
        </p:txBody>
      </p:sp>
      <p:sp>
        <p:nvSpPr>
          <p:cNvPr id="124" name="Google Shape;124;g2ad222a484d_0_76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125" name="Google Shape;125;g2ad222a484d_0_76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26" name="Google Shape;126;g2ad222a484d_0_76"/>
          <p:cNvSpPr txBox="1"/>
          <p:nvPr/>
        </p:nvSpPr>
        <p:spPr>
          <a:xfrm>
            <a:off x="1055525" y="3454750"/>
            <a:ext cx="1388400" cy="5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</a:rPr>
              <a:t>ListLlien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127" name="Google Shape;127;g2ad222a484d_0_76"/>
          <p:cNvSpPr txBox="1"/>
          <p:nvPr/>
        </p:nvSpPr>
        <p:spPr>
          <a:xfrm>
            <a:off x="1177025" y="33635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Music Artist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128" name="Google Shape;128;g2ad222a484d_0_76"/>
          <p:cNvSpPr txBox="1"/>
          <p:nvPr/>
        </p:nvSpPr>
        <p:spPr>
          <a:xfrm>
            <a:off x="2983601" y="3363525"/>
            <a:ext cx="126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Video Game</a:t>
            </a:r>
            <a:endParaRPr sz="2800">
              <a:solidFill>
                <a:schemeClr val="dk2"/>
              </a:solidFill>
            </a:endParaRPr>
          </a:p>
        </p:txBody>
      </p:sp>
      <p:pic>
        <p:nvPicPr>
          <p:cNvPr id="129" name="Google Shape;129;g2ad222a484d_0_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0722" y="1875845"/>
            <a:ext cx="874361" cy="123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g2ad222a484d_0_7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95025" y="2091750"/>
            <a:ext cx="971825" cy="97182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g2ad222a484d_0_76"/>
          <p:cNvSpPr txBox="1"/>
          <p:nvPr/>
        </p:nvSpPr>
        <p:spPr>
          <a:xfrm>
            <a:off x="1027625" y="5242775"/>
            <a:ext cx="6954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</a:rPr>
              <a:t>ALL OF THESE 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132" name="Google Shape;132;g2ad222a484d_0_76"/>
          <p:cNvSpPr txBox="1"/>
          <p:nvPr/>
        </p:nvSpPr>
        <p:spPr>
          <a:xfrm>
            <a:off x="993300" y="4858825"/>
            <a:ext cx="10205400" cy="7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ALL OF THESE THINGS ARE SUPPORTED BY PEOPLE WHO USE </a:t>
            </a:r>
            <a:r>
              <a:rPr lang="en-US" sz="2800" b="1" u="sng">
                <a:solidFill>
                  <a:schemeClr val="dk1"/>
                </a:solidFill>
              </a:rPr>
              <a:t>MUSIC TECHNOLOGY</a:t>
            </a:r>
            <a:endParaRPr sz="2800" b="1" u="sng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ad222a484d_0_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</a:pPr>
            <a:r>
              <a:rPr lang="en-US"/>
              <a:t>What is your favorite?</a:t>
            </a:r>
            <a:endParaRPr/>
          </a:p>
        </p:txBody>
      </p:sp>
      <p:sp>
        <p:nvSpPr>
          <p:cNvPr id="138" name="Google Shape;138;g2ad222a484d_0_19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139" name="Google Shape;139;g2ad222a484d_0_19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40" name="Google Shape;140;g2ad222a484d_0_19"/>
          <p:cNvSpPr txBox="1"/>
          <p:nvPr/>
        </p:nvSpPr>
        <p:spPr>
          <a:xfrm>
            <a:off x="1055525" y="3454750"/>
            <a:ext cx="1388400" cy="5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</a:rPr>
              <a:t>ListLlien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141" name="Google Shape;141;g2ad222a484d_0_19"/>
          <p:cNvSpPr txBox="1"/>
          <p:nvPr/>
        </p:nvSpPr>
        <p:spPr>
          <a:xfrm>
            <a:off x="1177025" y="33635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Music Artist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142" name="Google Shape;142;g2ad222a484d_0_19"/>
          <p:cNvSpPr txBox="1"/>
          <p:nvPr/>
        </p:nvSpPr>
        <p:spPr>
          <a:xfrm>
            <a:off x="2983601" y="3363525"/>
            <a:ext cx="126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Video Game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143" name="Google Shape;143;g2ad222a484d_0_19"/>
          <p:cNvSpPr txBox="1"/>
          <p:nvPr/>
        </p:nvSpPr>
        <p:spPr>
          <a:xfrm>
            <a:off x="4999700" y="3343650"/>
            <a:ext cx="13884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Phone App</a:t>
            </a:r>
            <a:endParaRPr sz="2800">
              <a:solidFill>
                <a:schemeClr val="dk2"/>
              </a:solidFill>
            </a:endParaRPr>
          </a:p>
        </p:txBody>
      </p:sp>
      <p:pic>
        <p:nvPicPr>
          <p:cNvPr id="144" name="Google Shape;144;g2ad222a484d_0_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0722" y="1875845"/>
            <a:ext cx="874361" cy="123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g2ad222a484d_0_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95025" y="2091750"/>
            <a:ext cx="971825" cy="97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g2ad222a484d_0_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03425" y="2139850"/>
            <a:ext cx="971827" cy="971827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2ad222a484d_0_19"/>
          <p:cNvSpPr txBox="1"/>
          <p:nvPr/>
        </p:nvSpPr>
        <p:spPr>
          <a:xfrm>
            <a:off x="1027625" y="5242775"/>
            <a:ext cx="6954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</a:rPr>
              <a:t>ALL OF THESE 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148" name="Google Shape;148;g2ad222a484d_0_19"/>
          <p:cNvSpPr txBox="1"/>
          <p:nvPr/>
        </p:nvSpPr>
        <p:spPr>
          <a:xfrm>
            <a:off x="993300" y="4858825"/>
            <a:ext cx="10205400" cy="7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ALL OF THESE THINGS ARE SUPPORTED BY PEOPLE WHO USE </a:t>
            </a:r>
            <a:r>
              <a:rPr lang="en-US" sz="2800" b="1" u="sng">
                <a:solidFill>
                  <a:schemeClr val="dk1"/>
                </a:solidFill>
              </a:rPr>
              <a:t>MUSIC TECHNOLOGY</a:t>
            </a:r>
            <a:endParaRPr sz="2800" b="1" u="sng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ad222a484d_0_3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</a:pPr>
            <a:r>
              <a:rPr lang="en-US"/>
              <a:t>What is your favorite?</a:t>
            </a:r>
            <a:endParaRPr/>
          </a:p>
        </p:txBody>
      </p:sp>
      <p:sp>
        <p:nvSpPr>
          <p:cNvPr id="154" name="Google Shape;154;g2ad222a484d_0_38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155" name="Google Shape;155;g2ad222a484d_0_38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156" name="Google Shape;156;g2ad222a484d_0_38"/>
          <p:cNvSpPr txBox="1"/>
          <p:nvPr/>
        </p:nvSpPr>
        <p:spPr>
          <a:xfrm>
            <a:off x="1055525" y="3454750"/>
            <a:ext cx="1388400" cy="5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</a:rPr>
              <a:t>ListLlien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157" name="Google Shape;157;g2ad222a484d_0_38"/>
          <p:cNvSpPr txBox="1"/>
          <p:nvPr/>
        </p:nvSpPr>
        <p:spPr>
          <a:xfrm>
            <a:off x="1177025" y="33635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Music Artist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158" name="Google Shape;158;g2ad222a484d_0_38"/>
          <p:cNvSpPr txBox="1"/>
          <p:nvPr/>
        </p:nvSpPr>
        <p:spPr>
          <a:xfrm>
            <a:off x="2983601" y="3363525"/>
            <a:ext cx="126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Video Game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159" name="Google Shape;159;g2ad222a484d_0_38"/>
          <p:cNvSpPr txBox="1"/>
          <p:nvPr/>
        </p:nvSpPr>
        <p:spPr>
          <a:xfrm>
            <a:off x="4999700" y="3343650"/>
            <a:ext cx="13884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Phone App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160" name="Google Shape;160;g2ad222a484d_0_38"/>
          <p:cNvSpPr txBox="1"/>
          <p:nvPr/>
        </p:nvSpPr>
        <p:spPr>
          <a:xfrm>
            <a:off x="7124975" y="3363525"/>
            <a:ext cx="18867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Historical Site</a:t>
            </a:r>
            <a:endParaRPr sz="2800">
              <a:solidFill>
                <a:schemeClr val="dk2"/>
              </a:solidFill>
            </a:endParaRPr>
          </a:p>
        </p:txBody>
      </p:sp>
      <p:pic>
        <p:nvPicPr>
          <p:cNvPr id="161" name="Google Shape;161;g2ad222a484d_0_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0722" y="1875845"/>
            <a:ext cx="874361" cy="123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g2ad222a484d_0_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95025" y="2091750"/>
            <a:ext cx="971825" cy="97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g2ad222a484d_0_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03425" y="2139850"/>
            <a:ext cx="971827" cy="971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g2ad222a484d_0_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68875" y="2216797"/>
            <a:ext cx="1388401" cy="1052815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g2ad222a484d_0_38"/>
          <p:cNvSpPr txBox="1"/>
          <p:nvPr/>
        </p:nvSpPr>
        <p:spPr>
          <a:xfrm>
            <a:off x="1027625" y="5242775"/>
            <a:ext cx="6954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</a:rPr>
              <a:t>ALL OF THESE 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166" name="Google Shape;166;g2ad222a484d_0_38"/>
          <p:cNvSpPr txBox="1"/>
          <p:nvPr/>
        </p:nvSpPr>
        <p:spPr>
          <a:xfrm>
            <a:off x="993300" y="4858825"/>
            <a:ext cx="10205400" cy="7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ALL OF THESE THINGS ARE SUPPORTED BY PEOPLE WHO USE </a:t>
            </a:r>
            <a:r>
              <a:rPr lang="en-US" sz="2800" b="1" u="sng">
                <a:solidFill>
                  <a:schemeClr val="dk1"/>
                </a:solidFill>
              </a:rPr>
              <a:t>MUSIC TECHNOLOGY</a:t>
            </a:r>
            <a:endParaRPr sz="2800" b="1" u="sng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ad222a484d_0_5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Georgia"/>
              <a:buNone/>
            </a:pPr>
            <a:r>
              <a:rPr lang="en-US"/>
              <a:t>What is your favorite?</a:t>
            </a:r>
            <a:endParaRPr/>
          </a:p>
        </p:txBody>
      </p:sp>
      <p:sp>
        <p:nvSpPr>
          <p:cNvPr id="172" name="Google Shape;172;g2ad222a484d_0_57"/>
          <p:cNvSpPr txBox="1">
            <a:spLocks noGrp="1"/>
          </p:cNvSpPr>
          <p:nvPr>
            <p:ph type="ftr" idx="11"/>
          </p:nvPr>
        </p:nvSpPr>
        <p:spPr>
          <a:xfrm>
            <a:off x="4038600" y="6226174"/>
            <a:ext cx="6680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STATE UNIVERSITY</a:t>
            </a:r>
            <a:endParaRPr/>
          </a:p>
        </p:txBody>
      </p:sp>
      <p:sp>
        <p:nvSpPr>
          <p:cNvPr id="173" name="Google Shape;173;g2ad222a484d_0_57"/>
          <p:cNvSpPr txBox="1">
            <a:spLocks noGrp="1"/>
          </p:cNvSpPr>
          <p:nvPr>
            <p:ph type="sldNum" idx="12"/>
          </p:nvPr>
        </p:nvSpPr>
        <p:spPr>
          <a:xfrm>
            <a:off x="10718800" y="6226174"/>
            <a:ext cx="63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74" name="Google Shape;174;g2ad222a484d_0_57"/>
          <p:cNvSpPr txBox="1"/>
          <p:nvPr/>
        </p:nvSpPr>
        <p:spPr>
          <a:xfrm>
            <a:off x="1055525" y="3454750"/>
            <a:ext cx="1388400" cy="5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</a:rPr>
              <a:t>ListLlien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175" name="Google Shape;175;g2ad222a484d_0_57"/>
          <p:cNvSpPr txBox="1"/>
          <p:nvPr/>
        </p:nvSpPr>
        <p:spPr>
          <a:xfrm>
            <a:off x="1177025" y="3363525"/>
            <a:ext cx="114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Music Artist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176" name="Google Shape;176;g2ad222a484d_0_57"/>
          <p:cNvSpPr txBox="1"/>
          <p:nvPr/>
        </p:nvSpPr>
        <p:spPr>
          <a:xfrm>
            <a:off x="2983601" y="3363525"/>
            <a:ext cx="12612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Video Game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177" name="Google Shape;177;g2ad222a484d_0_57"/>
          <p:cNvSpPr txBox="1"/>
          <p:nvPr/>
        </p:nvSpPr>
        <p:spPr>
          <a:xfrm>
            <a:off x="4999700" y="3343650"/>
            <a:ext cx="13884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Phone App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178" name="Google Shape;178;g2ad222a484d_0_57"/>
          <p:cNvSpPr txBox="1"/>
          <p:nvPr/>
        </p:nvSpPr>
        <p:spPr>
          <a:xfrm>
            <a:off x="7124975" y="3363525"/>
            <a:ext cx="18867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Historical Site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179" name="Google Shape;179;g2ad222a484d_0_57"/>
          <p:cNvSpPr txBox="1"/>
          <p:nvPr/>
        </p:nvSpPr>
        <p:spPr>
          <a:xfrm>
            <a:off x="9515600" y="3400300"/>
            <a:ext cx="1463400" cy="6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Live Event</a:t>
            </a:r>
            <a:endParaRPr sz="2800">
              <a:solidFill>
                <a:schemeClr val="dk2"/>
              </a:solidFill>
            </a:endParaRPr>
          </a:p>
        </p:txBody>
      </p:sp>
      <p:pic>
        <p:nvPicPr>
          <p:cNvPr id="180" name="Google Shape;180;g2ad222a484d_0_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0722" y="1875845"/>
            <a:ext cx="874361" cy="123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g2ad222a484d_0_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95025" y="2091750"/>
            <a:ext cx="971825" cy="97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g2ad222a484d_0_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03425" y="2139850"/>
            <a:ext cx="971827" cy="971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g2ad222a484d_0_5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68875" y="2216797"/>
            <a:ext cx="1388401" cy="1052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g2ad222a484d_0_5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515600" y="1844235"/>
            <a:ext cx="1463398" cy="1299052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g2ad222a484d_0_57"/>
          <p:cNvSpPr txBox="1"/>
          <p:nvPr/>
        </p:nvSpPr>
        <p:spPr>
          <a:xfrm>
            <a:off x="1027625" y="5242775"/>
            <a:ext cx="6954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</a:rPr>
              <a:t>ALL OF THESE 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186" name="Google Shape;186;g2ad222a484d_0_57"/>
          <p:cNvSpPr txBox="1"/>
          <p:nvPr/>
        </p:nvSpPr>
        <p:spPr>
          <a:xfrm>
            <a:off x="993300" y="4858825"/>
            <a:ext cx="10205400" cy="7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</a:rPr>
              <a:t>ALL OF THESE THINGS ARE SUPPORTED BY PEOPLE WHO USE </a:t>
            </a:r>
            <a:r>
              <a:rPr lang="en-US" sz="2800" b="1" u="sng">
                <a:solidFill>
                  <a:schemeClr val="dk1"/>
                </a:solidFill>
              </a:rPr>
              <a:t>MUSIC TECHNOLOGY</a:t>
            </a:r>
            <a:endParaRPr sz="2800" b="1" u="sng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5588000"/>
          </a:xfrm>
          <a:prstGeom prst="rect">
            <a:avLst/>
          </a:prstGeom>
          <a:noFill/>
          <a:ln>
            <a:noFill/>
          </a:ln>
        </p:spPr>
      </p:sp>
      <p:sp>
        <p:nvSpPr>
          <p:cNvPr id="193" name="Google Shape;193;p1"/>
          <p:cNvSpPr txBox="1">
            <a:spLocks noGrp="1"/>
          </p:cNvSpPr>
          <p:nvPr>
            <p:ph type="ctrTitle"/>
          </p:nvPr>
        </p:nvSpPr>
        <p:spPr>
          <a:xfrm>
            <a:off x="1800" y="422325"/>
            <a:ext cx="12340800" cy="16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C4405"/>
              </a:buClr>
              <a:buSzPts val="8000"/>
              <a:buFont typeface="Arial"/>
              <a:buNone/>
            </a:pPr>
            <a:r>
              <a:rPr lang="en-US" sz="6100"/>
              <a:t>Let’s Make a Soundscape!</a:t>
            </a:r>
            <a:endParaRPr sz="6100"/>
          </a:p>
        </p:txBody>
      </p:sp>
      <p:sp>
        <p:nvSpPr>
          <p:cNvPr id="194" name="Google Shape;194;p1"/>
          <p:cNvSpPr txBox="1">
            <a:spLocks noGrp="1"/>
          </p:cNvSpPr>
          <p:nvPr>
            <p:ph type="subTitle" idx="1"/>
          </p:nvPr>
        </p:nvSpPr>
        <p:spPr>
          <a:xfrm>
            <a:off x="777025" y="4866800"/>
            <a:ext cx="102237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US" b="1"/>
              <a:t>College of Liberal Arts - School of Visual, Performing and Design Arts  - Music</a:t>
            </a:r>
            <a:endParaRPr b="1"/>
          </a:p>
        </p:txBody>
      </p:sp>
      <p:pic>
        <p:nvPicPr>
          <p:cNvPr id="195" name="Google Shape;195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" y="2121175"/>
            <a:ext cx="12115800" cy="20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">
      <a:dk1>
        <a:srgbClr val="D73F09"/>
      </a:dk1>
      <a:lt1>
        <a:srgbClr val="FFFFFF"/>
      </a:lt1>
      <a:dk2>
        <a:srgbClr val="000000"/>
      </a:dk2>
      <a:lt2>
        <a:srgbClr val="B7A99A"/>
      </a:lt2>
      <a:accent1>
        <a:srgbClr val="8E9089"/>
      </a:accent1>
      <a:accent2>
        <a:srgbClr val="00859B"/>
      </a:accent2>
      <a:accent3>
        <a:srgbClr val="B8DDE1"/>
      </a:accent3>
      <a:accent4>
        <a:srgbClr val="FFB500"/>
      </a:accent4>
      <a:accent5>
        <a:srgbClr val="FDD26E"/>
      </a:accent5>
      <a:accent6>
        <a:srgbClr val="4A773C"/>
      </a:accent6>
      <a:hlink>
        <a:srgbClr val="C4D6A4"/>
      </a:hlink>
      <a:folHlink>
        <a:srgbClr val="7A685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1368</Words>
  <Application>Microsoft Macintosh PowerPoint</Application>
  <PresentationFormat>Widescreen</PresentationFormat>
  <Paragraphs>340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Georgia</vt:lpstr>
      <vt:lpstr>Calibri</vt:lpstr>
      <vt:lpstr>Arial</vt:lpstr>
      <vt:lpstr>Rufina</vt:lpstr>
      <vt:lpstr>Office Theme</vt:lpstr>
      <vt:lpstr>PowerPoint Presentation</vt:lpstr>
      <vt:lpstr>Producing the Sounds of SMILE</vt:lpstr>
      <vt:lpstr>What is your favorite?</vt:lpstr>
      <vt:lpstr>What is your favorite?</vt:lpstr>
      <vt:lpstr>What is your favorite?</vt:lpstr>
      <vt:lpstr>What is your favorite?</vt:lpstr>
      <vt:lpstr>What is your favorite?</vt:lpstr>
      <vt:lpstr>What is your favorite?</vt:lpstr>
      <vt:lpstr>Let’s Make a Soundscape!</vt:lpstr>
      <vt:lpstr>What is a SOUNDSCAPE?</vt:lpstr>
      <vt:lpstr>What sounds will you hear in  your “SMILE” environment?</vt:lpstr>
      <vt:lpstr>Make a Soundscape of the sounds you hear at your school.</vt:lpstr>
      <vt:lpstr>Make a Soundscape - Listen, create data, mix.</vt:lpstr>
      <vt:lpstr>Part 1 - Listening and Sound Data</vt:lpstr>
      <vt:lpstr>Part 2 - Mixing the Sound Data</vt:lpstr>
      <vt:lpstr>PowerPoint Presentation</vt:lpstr>
      <vt:lpstr>For next time, what sounds do you want to make? (groups 2-3)</vt:lpstr>
      <vt:lpstr>Music Technology Student Projects</vt:lpstr>
      <vt:lpstr>PowerPoint Presentation</vt:lpstr>
      <vt:lpstr>Making a Soundscape - Mixing, Making, Performing</vt:lpstr>
      <vt:lpstr>Making Instruments!</vt:lpstr>
      <vt:lpstr>Mixing and Performing the  Sound Scape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By acting like Music Producers, what did we do?</vt:lpstr>
      <vt:lpstr>What information did our Soundscape communicate about your SMILE environment?</vt:lpstr>
      <vt:lpstr>When a music artist released a “re-mix, what do you think that did with that song?</vt:lpstr>
      <vt:lpstr>Music Technology Student Projects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Miller, Heather Nicole</dc:creator>
  <cp:lastModifiedBy>Kami Hammerschmith</cp:lastModifiedBy>
  <cp:revision>1</cp:revision>
  <dcterms:created xsi:type="dcterms:W3CDTF">2019-10-07T21:33:00Z</dcterms:created>
  <dcterms:modified xsi:type="dcterms:W3CDTF">2024-04-04T17:16:22Z</dcterms:modified>
</cp:coreProperties>
</file>