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saveSubsetFonts="1" autoCompressPictures="0">
  <p:sldMasterIdLst>
    <p:sldMasterId id="2147483648" r:id="rId1"/>
    <p:sldMasterId id="2147483661" r:id="rId2"/>
  </p:sldMasterIdLst>
  <p:notesMasterIdLst>
    <p:notesMasterId r:id="rId4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12192000" cy="6858000"/>
  <p:notesSz cx="6858000" cy="9144000"/>
  <p:embeddedFontLst>
    <p:embeddedFont>
      <p:font typeface="Alfa Slab One" pitchFamily="2" charset="77"/>
      <p:regular r:id="rId46"/>
    </p:embeddedFont>
    <p:embeddedFont>
      <p:font typeface="Georgia" panose="02040502050405020303" pitchFamily="18" charset="0"/>
      <p:regular r:id="rId47"/>
      <p:bold r:id="rId48"/>
      <p:italic r:id="rId49"/>
      <p:boldItalic r:id="rId50"/>
    </p:embeddedFont>
    <p:embeddedFont>
      <p:font typeface="Proxima Nova" panose="02000506030000020004" pitchFamily="2" charset="0"/>
      <p:regular r:id="rId51"/>
      <p:bold r:id="rId52"/>
      <p:italic r:id="rId53"/>
      <p:boldItalic r:id="rId54"/>
    </p:embeddedFont>
    <p:embeddedFont>
      <p:font typeface="Rufina" panose="02000503000000020004" pitchFamily="2" charset="77"/>
      <p:regular r:id="rId55"/>
      <p:bold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jKgl7UG7q4Gah4zZ/pyRYldvbd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1FDFF4-0062-48ED-9072-5742D6B1156F}">
  <a:tblStyle styleId="{841FDFF4-0062-48ED-9072-5742D6B1156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customschemas.google.com/relationships/presentationmetadata" Target="meta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7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iberalarts.oregonstate.edu/svpda/music/academic-programs/ba-and-bs-degrees/music-technology-production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youtu.be/2TPWUfSyoFE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liberalarts.oregonstate.edu/svpda/music/academic-programs/ba-and-bs-degrees/music-technology-production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E0EBGqMMi4?t=17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sound.org/people/kyles/sounds/449965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reesound.org/people/odilonmarcenaro/sounds/237022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iberalarts.oregonstate.edu/svpda/music/academic-programs/ba-and-bs-degrees/music-technology-production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youtu.be/2TPWUfSyoFE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2TPWUfSyoFE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2TPWUfSyoFE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2TPWUfSyoFE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iberalarts.oregonstate.edu/svpda/music/academic-programs/ba-and-bs-degrees/music-technology-production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youtu.be/2TPWUfSyoFE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ae8ab5d258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ae8ab5d258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g2ae8ab5d258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0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657ed379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g2657ed379d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OSU Webpage - </a:t>
            </a:r>
            <a:r>
              <a:rPr lang="en-US" sz="1100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https://liberalarts.oregonstate.edu/svpda/music/academic-programs/ba-and-bs-degrees/music-technology-production#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217" name="Google Shape;217;g2657ed379d1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6543e7c7ff_1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What is your favorite?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Artist - relies on people to make their sound good from the studio to the venue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Games - use audio cues to tell players what to do, and cool voice actors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Phone App - new technologies exist every day to play with sound and music (e.g. Bandlab)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Historical sites - provide audio tours so people of differing abilities and interests can immerse themselves in an exhibit, city site, or event.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Live event - concerts, plays, sporting events, tv shows all require folks behind the scenes to make sure what people see is balanced, high quality, and enjoyable.  </a:t>
            </a:r>
            <a:endParaRPr/>
          </a:p>
        </p:txBody>
      </p:sp>
      <p:sp>
        <p:nvSpPr>
          <p:cNvPr id="226" name="Google Shape;226;g26543e7c7ff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ad222a484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Artist - relies on people to make their sound good from the studio to the venue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g2ad222a484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ad222a484d_0_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Games - use audio cues to tell players what to do, and cool voice actors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g2ad222a484d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ad222a484d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Phone App - new technologies exist every day to play with sound and music (e.g. Bandlab)</a:t>
            </a:r>
            <a:endParaRPr/>
          </a:p>
        </p:txBody>
      </p:sp>
      <p:sp>
        <p:nvSpPr>
          <p:cNvPr id="261" name="Google Shape;261;g2ad222a484d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ad222a484d_0_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Historical sites - provide audio tours so people of differing abilities and interests can immerse themselves in an exhibit, city site, or event</a:t>
            </a:r>
            <a:endParaRPr/>
          </a:p>
        </p:txBody>
      </p:sp>
      <p:sp>
        <p:nvSpPr>
          <p:cNvPr id="277" name="Google Shape;277;g2ad222a484d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ad222a484d_0_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Live event - concerts, plays, sporting events, tv shows all require folks behind the scenes to make sure what people see is balanced, high quality, and enjoyable. 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https://liberalarts.oregonstate.edu/svpda/music/academic-programs/ba-and-bs-degrees/music-technology-production#</a:t>
            </a:r>
            <a:r>
              <a:rPr lang="en-US"/>
              <a:t> </a:t>
            </a:r>
            <a:endParaRPr/>
          </a:p>
        </p:txBody>
      </p:sp>
      <p:sp>
        <p:nvSpPr>
          <p:cNvPr id="295" name="Google Shape;295;g2ad222a484d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Zach C Pearson - photo credits</a:t>
            </a:r>
            <a:endParaRPr/>
          </a:p>
        </p:txBody>
      </p:sp>
      <p:sp>
        <p:nvSpPr>
          <p:cNvPr id="316" name="Google Shape;31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6543e7c7ff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g26543e7c7ff_1_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Play video from 0:18 to 1:26.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https://youtu.be/JE0EBGqMMi4?t=17</a:t>
            </a:r>
            <a:r>
              <a:rPr lang="en-US"/>
              <a:t> </a:t>
            </a:r>
            <a:endParaRPr/>
          </a:p>
        </p:txBody>
      </p:sp>
      <p:sp>
        <p:nvSpPr>
          <p:cNvPr id="325" name="Google Shape;325;g26543e7c7ff_1_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6543e7c7ff_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g26543e7c7ff_1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French Elementary School at Lunch Time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https://freesound.org/people/kyles/sounds/449965/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Welsh Elementary School during an assembly -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https://freesound.org/people/odilonmarcenaro/sounds/237022/</a:t>
            </a:r>
            <a:r>
              <a:rPr lang="en-US"/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NY City street -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https://freesound.org/people/odilonmarcenaro/sounds/237022/</a:t>
            </a:r>
            <a:r>
              <a:rPr lang="en-US"/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4" name="Google Shape;334;g26543e7c7ff_1_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657ed379d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g2657ed379d1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OSU Webpage - </a:t>
            </a:r>
            <a:r>
              <a:rPr lang="en-US" sz="1100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https://liberalarts.oregonstate.edu/svpda/music/academic-programs/ba-and-bs-degrees/music-technology-production#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138" name="Google Shape;138;g2657ed379d1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3" name="Google Shape;34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6543e7c7ff_1_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3" name="Google Shape;363;g26543e7c7ff_1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5" name="Google Shape;385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26543e7c7ff_1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8" name="Google Shape;398;g26543e7c7ff_1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9" name="Google Shape;399;g26543e7c7ff_1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0" name="Google Shape;41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1" name="Google Shape;41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6543e7c7ff_1_1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9" name="Google Shape;419;g26543e7c7ff_1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6543e7c7ff_1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g26543e7c7ff_1_1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441" name="Google Shape;441;g26543e7c7ff_1_1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ad222a484d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0" name="Google Shape;450;g2ad222a484d_0_1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g2ad222a484d_0_1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6543e7c7ff_1_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8" name="Google Shape;458;g26543e7c7ff_1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66e1bd2e61320f2d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g66e1bd2e61320f2d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g66e1bd2e61320f2d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657ed379d1_0_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What is your favorite?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Artist - relies on people to make their sound good from the studio to the venue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Games - use audio cues to tell players what to do, and cool voice actors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Phone App - new technologies exist every day to play with sound and music (e.g. Bandlab)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Historical sites - provide audio tours so people of differing abilities and interests can immerse themselves in an exhibit, city site, or event.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Live event - concerts, plays, sporting events, tv shows all require folks behind the scenes to make sure what people see is balanced, high quality, and enjoyable.  </a:t>
            </a:r>
            <a:endParaRPr/>
          </a:p>
        </p:txBody>
      </p:sp>
      <p:sp>
        <p:nvSpPr>
          <p:cNvPr id="147" name="Google Shape;147;g2657ed379d1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26543e7c7ff_1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1" name="Google Shape;491;g26543e7c7ff_1_1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2" name="Google Shape;492;g26543e7c7ff_1_19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6543e7c7ff_1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g26543e7c7ff_1_2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4" name="Google Shape;504;g26543e7c7ff_1_2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6543e7c7ff_1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1" name="Google Shape;511;g26543e7c7ff_1_2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2" name="Google Shape;512;g26543e7c7ff_1_2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6543e7c7ff_1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g26543e7c7ff_1_2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0" name="Google Shape;520;g26543e7c7ff_1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26543e7c7ff_1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g26543e7c7ff_1_2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8" name="Google Shape;528;g26543e7c7ff_1_2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6543e7c7ff_1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g26543e7c7ff_1_2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6" name="Google Shape;536;g26543e7c7ff_1_2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26543e7c7ff_1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3" name="Google Shape;543;g26543e7c7ff_1_2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4" name="Google Shape;544;g26543e7c7ff_1_2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26543e7c7ff_1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g26543e7c7ff_1_2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2" name="Google Shape;552;g26543e7c7ff_1_2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6543e7c7ff_1_2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9" name="Google Shape;559;g26543e7c7ff_1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26543e7c7ff_1_2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8" name="Google Shape;578;g26543e7c7ff_1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657ed379d1_0_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endParaRPr/>
          </a:p>
        </p:txBody>
      </p:sp>
      <p:sp>
        <p:nvSpPr>
          <p:cNvPr id="156" name="Google Shape;156;g2657ed379d1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ad222a484d_0_1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g2ad222a484d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26543e7c7ff_1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6" name="Google Shape;616;g26543e7c7ff_1_2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617" name="Google Shape;617;g26543e7c7ff_1_2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266624dce2e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266624dce2e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657ed379d1_0_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endParaRPr/>
          </a:p>
        </p:txBody>
      </p:sp>
      <p:sp>
        <p:nvSpPr>
          <p:cNvPr id="166" name="Google Shape;166;g2657ed379d1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657ed379d1_0_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g2657ed379d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657ed379d1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g2657ed379d1_0_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190" name="Google Shape;190;g2657ed379d1_0_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ad222a484d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g2ad222a484d_0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g2ad222a484d_0_1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ad222a484d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g2ad222a484d_0_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OSU Webpage - </a:t>
            </a:r>
            <a:r>
              <a:rPr lang="en-US" sz="1100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https://liberalarts.oregonstate.edu/svpda/music/academic-programs/ba-and-bs-degrees/music-technology-production#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Student Projects can be found here -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https://youtu.be/2TPWUfSyoFE</a:t>
            </a:r>
            <a:r>
              <a:rPr lang="en-US"/>
              <a:t> </a:t>
            </a:r>
            <a:endParaRPr/>
          </a:p>
        </p:txBody>
      </p:sp>
      <p:sp>
        <p:nvSpPr>
          <p:cNvPr id="207" name="Google Shape;207;g2ad222a484d_0_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- White - No Crest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  <a:defRPr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 - White - No Crest" type="twoTxTwoObj">
  <p:cSld name="TWO_OBJECTS_WITH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  <a:defRPr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 - White - No Crest" type="objTx">
  <p:cSld name="OBJECT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Georgia"/>
              <a:buNone/>
              <a:defRPr sz="3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200"/>
              <a:buChar char="•"/>
              <a:defRPr sz="3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 - White - No Crest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Georgia"/>
              <a:buNone/>
              <a:defRPr sz="3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Google Shape;85;g266624dce2e_0_64"/>
          <p:cNvCxnSpPr/>
          <p:nvPr/>
        </p:nvCxnSpPr>
        <p:spPr>
          <a:xfrm>
            <a:off x="5704400" y="3668217"/>
            <a:ext cx="7833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6" name="Google Shape;86;g266624dce2e_0_64"/>
          <p:cNvSpPr txBox="1">
            <a:spLocks noGrp="1"/>
          </p:cNvSpPr>
          <p:nvPr>
            <p:ph type="ctrTitle"/>
          </p:nvPr>
        </p:nvSpPr>
        <p:spPr>
          <a:xfrm>
            <a:off x="415600" y="794633"/>
            <a:ext cx="11360700" cy="26103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sp>
        <p:nvSpPr>
          <p:cNvPr id="87" name="Google Shape;87;g266624dce2e_0_64"/>
          <p:cNvSpPr txBox="1">
            <a:spLocks noGrp="1"/>
          </p:cNvSpPr>
          <p:nvPr>
            <p:ph type="subTitle" idx="1"/>
          </p:nvPr>
        </p:nvSpPr>
        <p:spPr>
          <a:xfrm>
            <a:off x="415600" y="4221097"/>
            <a:ext cx="11360700" cy="97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88" name="Google Shape;88;g266624dce2e_0_6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66624dce2e_0_69"/>
          <p:cNvSpPr txBox="1">
            <a:spLocks noGrp="1"/>
          </p:cNvSpPr>
          <p:nvPr>
            <p:ph type="title"/>
          </p:nvPr>
        </p:nvSpPr>
        <p:spPr>
          <a:xfrm>
            <a:off x="415600" y="3307400"/>
            <a:ext cx="10819200" cy="32613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100"/>
              <a:buNone/>
              <a:defRPr sz="9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g266624dce2e_0_6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66624dce2e_0_7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g266624dce2e_0_7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95" name="Google Shape;95;g266624dce2e_0_7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66624dce2e_0_7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g266624dce2e_0_7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99" name="Google Shape;99;g266624dce2e_0_76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00" name="Google Shape;100;g266624dce2e_0_7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66624dce2e_0_8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g266624dce2e_0_8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66624dce2e_0_84"/>
          <p:cNvSpPr txBox="1">
            <a:spLocks noGrp="1"/>
          </p:cNvSpPr>
          <p:nvPr>
            <p:ph type="title"/>
          </p:nvPr>
        </p:nvSpPr>
        <p:spPr>
          <a:xfrm>
            <a:off x="415600" y="8424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06" name="Google Shape;106;g266624dce2e_0_84"/>
          <p:cNvSpPr txBox="1">
            <a:spLocks noGrp="1"/>
          </p:cNvSpPr>
          <p:nvPr>
            <p:ph type="body" idx="1"/>
          </p:nvPr>
        </p:nvSpPr>
        <p:spPr>
          <a:xfrm>
            <a:off x="415600" y="1987833"/>
            <a:ext cx="3744000" cy="410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07" name="Google Shape;107;g266624dce2e_0_8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66624dce2e_0_8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5783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g266624dce2e_0_8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Full Image 1">
  <p:cSld name="Title Slide - Full Image 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/>
          <p:nvPr/>
        </p:nvSpPr>
        <p:spPr>
          <a:xfrm>
            <a:off x="0" y="0"/>
            <a:ext cx="12192000" cy="558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0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7"/>
          <p:cNvSpPr/>
          <p:nvPr/>
        </p:nvSpPr>
        <p:spPr>
          <a:xfrm>
            <a:off x="0" y="5587320"/>
            <a:ext cx="12192000" cy="127068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7"/>
          <p:cNvSpPr txBox="1">
            <a:spLocks noGrp="1"/>
          </p:cNvSpPr>
          <p:nvPr>
            <p:ph type="ctrTitle"/>
          </p:nvPr>
        </p:nvSpPr>
        <p:spPr>
          <a:xfrm>
            <a:off x="1066801" y="1637759"/>
            <a:ext cx="5375563" cy="3480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  <a:defRPr sz="8000" cap="none">
                <a:solidFill>
                  <a:srgbClr val="DC440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ubTitle" idx="1"/>
          </p:nvPr>
        </p:nvSpPr>
        <p:spPr>
          <a:xfrm>
            <a:off x="1066801" y="544353"/>
            <a:ext cx="10058400" cy="456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60781" y="5692095"/>
            <a:ext cx="3270437" cy="1044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66624dce2e_0_91"/>
          <p:cNvSpPr/>
          <p:nvPr/>
        </p:nvSpPr>
        <p:spPr>
          <a:xfrm>
            <a:off x="6096000" y="1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3" name="Google Shape;113;g266624dce2e_0_91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4" name="Google Shape;114;g266624dce2e_0_91"/>
          <p:cNvSpPr txBox="1">
            <a:spLocks noGrp="1"/>
          </p:cNvSpPr>
          <p:nvPr>
            <p:ph type="title"/>
          </p:nvPr>
        </p:nvSpPr>
        <p:spPr>
          <a:xfrm>
            <a:off x="354000" y="1834132"/>
            <a:ext cx="5393700" cy="2069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15" name="Google Shape;115;g266624dce2e_0_91"/>
          <p:cNvSpPr txBox="1">
            <a:spLocks noGrp="1"/>
          </p:cNvSpPr>
          <p:nvPr>
            <p:ph type="subTitle" idx="1"/>
          </p:nvPr>
        </p:nvSpPr>
        <p:spPr>
          <a:xfrm>
            <a:off x="354000" y="3974834"/>
            <a:ext cx="5393700" cy="179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6" name="Google Shape;116;g266624dce2e_0_91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g266624dce2e_0_9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66624dce2e_0_98"/>
          <p:cNvSpPr txBox="1">
            <a:spLocks noGrp="1"/>
          </p:cNvSpPr>
          <p:nvPr>
            <p:ph type="body" idx="1"/>
          </p:nvPr>
        </p:nvSpPr>
        <p:spPr>
          <a:xfrm>
            <a:off x="426000" y="5644967"/>
            <a:ext cx="7998300" cy="798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120" name="Google Shape;120;g266624dce2e_0_9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66624dce2e_0_101"/>
          <p:cNvSpPr txBox="1">
            <a:spLocks noGrp="1"/>
          </p:cNvSpPr>
          <p:nvPr>
            <p:ph type="title" hasCustomPrompt="1"/>
          </p:nvPr>
        </p:nvSpPr>
        <p:spPr>
          <a:xfrm>
            <a:off x="415600" y="1557233"/>
            <a:ext cx="11360700" cy="2640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00"/>
              <a:buNone/>
              <a:defRPr sz="147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3" name="Google Shape;123;g266624dce2e_0_101"/>
          <p:cNvSpPr txBox="1">
            <a:spLocks noGrp="1"/>
          </p:cNvSpPr>
          <p:nvPr>
            <p:ph type="body" idx="1"/>
          </p:nvPr>
        </p:nvSpPr>
        <p:spPr>
          <a:xfrm>
            <a:off x="415600" y="4299000"/>
            <a:ext cx="11360700" cy="142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24" name="Google Shape;124;g266624dce2e_0_10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66624dce2e_0_10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White - No Cres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  <a:defRPr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White - No Crest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  <a:defRPr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White - No Crest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Black" type="title">
  <p:cSld name="TITL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12"/>
          <p:cNvSpPr txBox="1">
            <a:spLocks noGrp="1"/>
          </p:cNvSpPr>
          <p:nvPr>
            <p:ph type="ctrTitle"/>
          </p:nvPr>
        </p:nvSpPr>
        <p:spPr>
          <a:xfrm>
            <a:off x="1066801" y="1866358"/>
            <a:ext cx="10058400" cy="3748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  <a:defRPr sz="8000" cap="none">
                <a:solidFill>
                  <a:srgbClr val="DC440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subTitle" idx="1"/>
          </p:nvPr>
        </p:nvSpPr>
        <p:spPr>
          <a:xfrm>
            <a:off x="1066801" y="544353"/>
            <a:ext cx="10058400" cy="456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4" name="Google Shape;4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39150" y="5493828"/>
            <a:ext cx="3314705" cy="1058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Orange - No Crest">
  <p:cSld name="Title Slide - Orange - No Cres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3"/>
          <p:cNvSpPr txBox="1">
            <a:spLocks noGrp="1"/>
          </p:cNvSpPr>
          <p:nvPr>
            <p:ph type="ctrTitle"/>
          </p:nvPr>
        </p:nvSpPr>
        <p:spPr>
          <a:xfrm>
            <a:off x="1066801" y="1866358"/>
            <a:ext cx="10058400" cy="3748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  <a:defRPr sz="80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1"/>
          </p:nvPr>
        </p:nvSpPr>
        <p:spPr>
          <a:xfrm>
            <a:off x="1066801" y="544353"/>
            <a:ext cx="10058400" cy="456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9" name="Google Shape;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56685" y="5493964"/>
            <a:ext cx="3270437" cy="1044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White - No Crest">
  <p:cSld name="Title Slide - White - No Cres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4"/>
          <p:cNvSpPr txBox="1">
            <a:spLocks noGrp="1"/>
          </p:cNvSpPr>
          <p:nvPr>
            <p:ph type="ctrTitle"/>
          </p:nvPr>
        </p:nvSpPr>
        <p:spPr>
          <a:xfrm>
            <a:off x="1066801" y="1866358"/>
            <a:ext cx="10058400" cy="3748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  <a:defRPr sz="8000" cap="none">
                <a:solidFill>
                  <a:srgbClr val="DC440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ubTitle" idx="1"/>
          </p:nvPr>
        </p:nvSpPr>
        <p:spPr>
          <a:xfrm>
            <a:off x="1066801" y="544353"/>
            <a:ext cx="10058400" cy="456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4" name="Google Shape;5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50396" y="5347017"/>
            <a:ext cx="3483016" cy="143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- White" type="secHead">
  <p:cSld name="SECTION_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Georgia"/>
              <a:buNone/>
              <a:defRPr sz="60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400"/>
              <a:buNone/>
              <a:defRPr sz="2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2000"/>
              <a:buNone/>
              <a:defRPr sz="2000">
                <a:solidFill>
                  <a:srgbClr val="E290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800"/>
              <a:buNone/>
              <a:defRPr sz="1800">
                <a:solidFill>
                  <a:srgbClr val="E290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29088"/>
              </a:buClr>
              <a:buSzPts val="1600"/>
              <a:buNone/>
              <a:defRPr sz="1600">
                <a:solidFill>
                  <a:srgbClr val="E29088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/>
          <p:nvPr/>
        </p:nvSpPr>
        <p:spPr>
          <a:xfrm>
            <a:off x="228600" y="209550"/>
            <a:ext cx="11725275" cy="64293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ufina"/>
              <a:buNone/>
              <a:defRPr sz="4400" b="1" i="0" u="none" strike="noStrike" cap="none">
                <a:solidFill>
                  <a:schemeClr val="lt1"/>
                </a:solidFill>
                <a:latin typeface="Rufina"/>
                <a:ea typeface="Rufina"/>
                <a:cs typeface="Rufina"/>
                <a:sym typeface="Rufi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|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66624dce2e_0_6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lfa Slab One"/>
              <a:buNone/>
              <a:defRPr sz="4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82" name="Google Shape;82;g266624dce2e_0_6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Proxima Nova"/>
              <a:buChar char="●"/>
              <a:defRPr sz="24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●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○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Proxima Nova"/>
              <a:buChar char="■"/>
              <a:defRPr sz="19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3" name="Google Shape;83;g266624dce2e_0_6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s://youtu.be/JE0EBGqMMi4?t=17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ae8ab5d258_0_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</p:spPr>
      </p:sp>
      <p:sp>
        <p:nvSpPr>
          <p:cNvPr id="133" name="Google Shape;133;g2ae8ab5d258_0_3"/>
          <p:cNvSpPr txBox="1">
            <a:spLocks noGrp="1"/>
          </p:cNvSpPr>
          <p:nvPr>
            <p:ph type="ctrTitle"/>
          </p:nvPr>
        </p:nvSpPr>
        <p:spPr>
          <a:xfrm>
            <a:off x="1599899" y="1299675"/>
            <a:ext cx="8992200" cy="348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 sz="3750"/>
              <a:t>21st Century Musicianship</a:t>
            </a:r>
            <a:endParaRPr sz="3750"/>
          </a:p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 sz="3750"/>
              <a:t>Production Skills and NGSS</a:t>
            </a:r>
            <a:endParaRPr sz="3750"/>
          </a:p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 sz="3750"/>
              <a:t>Part 1 - Make a Soundscape</a:t>
            </a:r>
            <a:endParaRPr sz="3750"/>
          </a:p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3750"/>
              <a:t>Data collection and Sorting Sounds</a:t>
            </a:r>
            <a:endParaRPr sz="3750"/>
          </a:p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 sz="3750"/>
              <a:t>Part 2 - Make a Soundscape</a:t>
            </a:r>
            <a:endParaRPr sz="3750"/>
          </a:p>
          <a:p>
            <a:pPr marL="457200" lvl="0" indent="-442912" algn="l" rtl="0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US" sz="3750"/>
              <a:t>Making an instrument and Performing the Soundscape</a:t>
            </a:r>
            <a:endParaRPr sz="375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 </a:t>
            </a:r>
            <a:endParaRPr sz="4000"/>
          </a:p>
        </p:txBody>
      </p:sp>
      <p:sp>
        <p:nvSpPr>
          <p:cNvPr id="134" name="Google Shape;134;g2ae8ab5d258_0_3"/>
          <p:cNvSpPr txBox="1">
            <a:spLocks noGrp="1"/>
          </p:cNvSpPr>
          <p:nvPr>
            <p:ph type="subTitle" idx="1"/>
          </p:nvPr>
        </p:nvSpPr>
        <p:spPr>
          <a:xfrm>
            <a:off x="1066801" y="544353"/>
            <a:ext cx="10058400" cy="45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700" b="1">
                <a:solidFill>
                  <a:schemeClr val="dk1"/>
                </a:solidFill>
              </a:rPr>
              <a:t>Outline</a:t>
            </a:r>
            <a:endParaRPr sz="45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657ed379d1_0_0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g2657ed379d1_0_0"/>
          <p:cNvSpPr txBox="1">
            <a:spLocks noGrp="1"/>
          </p:cNvSpPr>
          <p:nvPr>
            <p:ph type="ctrTitle"/>
          </p:nvPr>
        </p:nvSpPr>
        <p:spPr>
          <a:xfrm>
            <a:off x="-744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</a:pPr>
            <a:r>
              <a:rPr lang="en-US" sz="6100"/>
              <a:t>Producing the Sounds of SMILE</a:t>
            </a:r>
            <a:endParaRPr sz="6100"/>
          </a:p>
        </p:txBody>
      </p:sp>
      <p:sp>
        <p:nvSpPr>
          <p:cNvPr id="221" name="Google Shape;221;g2657ed379d1_0_0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222" name="Google Shape;222;g2657ed379d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g2657ed379d1_0_0"/>
          <p:cNvSpPr txBox="1"/>
          <p:nvPr/>
        </p:nvSpPr>
        <p:spPr>
          <a:xfrm>
            <a:off x="9615150" y="4221425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Zachary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6543e7c7ff_1_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29" name="Google Shape;229;g26543e7c7ff_1_12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30" name="Google Shape;230;g26543e7c7ff_1_12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231" name="Google Shape;231;g26543e7c7ff_1_12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26543e7c7ff_1_12"/>
          <p:cNvSpPr txBox="1"/>
          <p:nvPr/>
        </p:nvSpPr>
        <p:spPr>
          <a:xfrm>
            <a:off x="631075" y="4943350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ad222a484d_0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38" name="Google Shape;238;g2ad222a484d_0_0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39" name="Google Shape;239;g2ad222a484d_0_0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240" name="Google Shape;240;g2ad222a484d_0_0"/>
          <p:cNvSpPr txBox="1"/>
          <p:nvPr/>
        </p:nvSpPr>
        <p:spPr>
          <a:xfrm>
            <a:off x="1055525" y="34547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2ad222a484d_0_0"/>
          <p:cNvSpPr txBox="1"/>
          <p:nvPr/>
        </p:nvSpPr>
        <p:spPr>
          <a:xfrm>
            <a:off x="1177025" y="33635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Music Artist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g2ad222a484d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722" y="1875845"/>
            <a:ext cx="874361" cy="123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2ad222a484d_0_0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g2ad222a484d_0_0"/>
          <p:cNvSpPr txBox="1"/>
          <p:nvPr/>
        </p:nvSpPr>
        <p:spPr>
          <a:xfrm>
            <a:off x="631075" y="4943350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ad222a484d_0_7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50" name="Google Shape;250;g2ad222a484d_0_7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51" name="Google Shape;251;g2ad222a484d_0_7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252" name="Google Shape;252;g2ad222a484d_0_76"/>
          <p:cNvSpPr txBox="1"/>
          <p:nvPr/>
        </p:nvSpPr>
        <p:spPr>
          <a:xfrm>
            <a:off x="1055525" y="34547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g2ad222a484d_0_76"/>
          <p:cNvSpPr txBox="1"/>
          <p:nvPr/>
        </p:nvSpPr>
        <p:spPr>
          <a:xfrm>
            <a:off x="1177025" y="33635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Music Artist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g2ad222a484d_0_76"/>
          <p:cNvSpPr txBox="1"/>
          <p:nvPr/>
        </p:nvSpPr>
        <p:spPr>
          <a:xfrm>
            <a:off x="2983601" y="3363525"/>
            <a:ext cx="126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Video Game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g2ad222a484d_0_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722" y="1875845"/>
            <a:ext cx="874361" cy="123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2ad222a484d_0_7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5025" y="2091750"/>
            <a:ext cx="971825" cy="97182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2ad222a484d_0_76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2ad222a484d_0_76"/>
          <p:cNvSpPr txBox="1"/>
          <p:nvPr/>
        </p:nvSpPr>
        <p:spPr>
          <a:xfrm>
            <a:off x="631075" y="4943350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ad222a484d_0_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64" name="Google Shape;264;g2ad222a484d_0_19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65" name="Google Shape;265;g2ad222a484d_0_19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sp>
        <p:nvSpPr>
          <p:cNvPr id="266" name="Google Shape;266;g2ad222a484d_0_19"/>
          <p:cNvSpPr txBox="1"/>
          <p:nvPr/>
        </p:nvSpPr>
        <p:spPr>
          <a:xfrm>
            <a:off x="1055525" y="34547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2ad222a484d_0_19"/>
          <p:cNvSpPr txBox="1"/>
          <p:nvPr/>
        </p:nvSpPr>
        <p:spPr>
          <a:xfrm>
            <a:off x="1177025" y="33635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Music Artist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2ad222a484d_0_19"/>
          <p:cNvSpPr txBox="1"/>
          <p:nvPr/>
        </p:nvSpPr>
        <p:spPr>
          <a:xfrm>
            <a:off x="2983601" y="3363525"/>
            <a:ext cx="126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Video Game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g2ad222a484d_0_19"/>
          <p:cNvSpPr txBox="1"/>
          <p:nvPr/>
        </p:nvSpPr>
        <p:spPr>
          <a:xfrm>
            <a:off x="4999700" y="3343650"/>
            <a:ext cx="1388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Phone App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g2ad222a484d_0_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722" y="1875845"/>
            <a:ext cx="874361" cy="123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g2ad222a484d_0_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5025" y="2091750"/>
            <a:ext cx="971825" cy="9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g2ad222a484d_0_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03425" y="2139850"/>
            <a:ext cx="971827" cy="971827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g2ad222a484d_0_19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g2ad222a484d_0_19"/>
          <p:cNvSpPr txBox="1"/>
          <p:nvPr/>
        </p:nvSpPr>
        <p:spPr>
          <a:xfrm>
            <a:off x="631075" y="4943350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ad222a484d_0_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80" name="Google Shape;280;g2ad222a484d_0_38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81" name="Google Shape;281;g2ad222a484d_0_38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sp>
        <p:nvSpPr>
          <p:cNvPr id="282" name="Google Shape;282;g2ad222a484d_0_38"/>
          <p:cNvSpPr txBox="1"/>
          <p:nvPr/>
        </p:nvSpPr>
        <p:spPr>
          <a:xfrm>
            <a:off x="1055525" y="34547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2ad222a484d_0_38"/>
          <p:cNvSpPr txBox="1"/>
          <p:nvPr/>
        </p:nvSpPr>
        <p:spPr>
          <a:xfrm>
            <a:off x="1177025" y="33635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Music Artist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g2ad222a484d_0_38"/>
          <p:cNvSpPr txBox="1"/>
          <p:nvPr/>
        </p:nvSpPr>
        <p:spPr>
          <a:xfrm>
            <a:off x="2983601" y="3363525"/>
            <a:ext cx="126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Video Game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2ad222a484d_0_38"/>
          <p:cNvSpPr txBox="1"/>
          <p:nvPr/>
        </p:nvSpPr>
        <p:spPr>
          <a:xfrm>
            <a:off x="4999700" y="3343650"/>
            <a:ext cx="1388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Phone App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2ad222a484d_0_38"/>
          <p:cNvSpPr txBox="1"/>
          <p:nvPr/>
        </p:nvSpPr>
        <p:spPr>
          <a:xfrm>
            <a:off x="7124975" y="3363525"/>
            <a:ext cx="18867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Historical Site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g2ad222a484d_0_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722" y="1875845"/>
            <a:ext cx="874361" cy="123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g2ad222a484d_0_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5025" y="2091750"/>
            <a:ext cx="971825" cy="9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2ad222a484d_0_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03425" y="2139850"/>
            <a:ext cx="971827" cy="971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g2ad222a484d_0_3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68875" y="2216797"/>
            <a:ext cx="1388401" cy="105281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g2ad222a484d_0_38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g2ad222a484d_0_38"/>
          <p:cNvSpPr txBox="1"/>
          <p:nvPr/>
        </p:nvSpPr>
        <p:spPr>
          <a:xfrm>
            <a:off x="631075" y="4943350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ad222a484d_0_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What is your favorite?</a:t>
            </a:r>
            <a:endParaRPr/>
          </a:p>
        </p:txBody>
      </p:sp>
      <p:sp>
        <p:nvSpPr>
          <p:cNvPr id="298" name="Google Shape;298;g2ad222a484d_0_57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99" name="Google Shape;299;g2ad222a484d_0_57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sp>
        <p:nvSpPr>
          <p:cNvPr id="300" name="Google Shape;300;g2ad222a484d_0_57"/>
          <p:cNvSpPr txBox="1"/>
          <p:nvPr/>
        </p:nvSpPr>
        <p:spPr>
          <a:xfrm>
            <a:off x="1055525" y="34547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2ad222a484d_0_57"/>
          <p:cNvSpPr txBox="1"/>
          <p:nvPr/>
        </p:nvSpPr>
        <p:spPr>
          <a:xfrm>
            <a:off x="1177025" y="33635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Music Artist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2ad222a484d_0_57"/>
          <p:cNvSpPr txBox="1"/>
          <p:nvPr/>
        </p:nvSpPr>
        <p:spPr>
          <a:xfrm>
            <a:off x="2983601" y="3363525"/>
            <a:ext cx="126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Video Game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2ad222a484d_0_57"/>
          <p:cNvSpPr txBox="1"/>
          <p:nvPr/>
        </p:nvSpPr>
        <p:spPr>
          <a:xfrm>
            <a:off x="4999700" y="3343650"/>
            <a:ext cx="1388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Phone App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g2ad222a484d_0_57"/>
          <p:cNvSpPr txBox="1"/>
          <p:nvPr/>
        </p:nvSpPr>
        <p:spPr>
          <a:xfrm>
            <a:off x="7124975" y="3363525"/>
            <a:ext cx="18867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Historical Site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2ad222a484d_0_57"/>
          <p:cNvSpPr txBox="1"/>
          <p:nvPr/>
        </p:nvSpPr>
        <p:spPr>
          <a:xfrm>
            <a:off x="9515600" y="34003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Live Event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6" name="Google Shape;306;g2ad222a484d_0_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0722" y="1875845"/>
            <a:ext cx="874361" cy="123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2ad222a484d_0_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5025" y="2091750"/>
            <a:ext cx="971825" cy="9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g2ad222a484d_0_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03425" y="2139850"/>
            <a:ext cx="971827" cy="971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g2ad222a484d_0_5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68875" y="2216797"/>
            <a:ext cx="1388401" cy="1052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g2ad222a484d_0_5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515600" y="2072835"/>
            <a:ext cx="1463398" cy="1299052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g2ad222a484d_0_57"/>
          <p:cNvSpPr txBox="1"/>
          <p:nvPr/>
        </p:nvSpPr>
        <p:spPr>
          <a:xfrm>
            <a:off x="1027625" y="5242775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OF THESE 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g2ad222a484d_0_57"/>
          <p:cNvSpPr txBox="1"/>
          <p:nvPr/>
        </p:nvSpPr>
        <p:spPr>
          <a:xfrm>
            <a:off x="618500" y="5085575"/>
            <a:ext cx="103605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OF THESE THINGS ARE SUPPORTED BY PEOPLE WHO USE </a:t>
            </a:r>
            <a:r>
              <a:rPr lang="en-US" sz="28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MUSIC TECHNOLOGY </a:t>
            </a:r>
            <a:r>
              <a:rPr lang="en-US" sz="2800" b="1" u="sng">
                <a:solidFill>
                  <a:schemeClr val="dk1"/>
                </a:solidFill>
              </a:rPr>
              <a:t>AND PRODUCTION SKILLS</a:t>
            </a:r>
            <a:endParaRPr sz="2800" b="1" i="0" u="sng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000"/>
          </a:xfrm>
          <a:prstGeom prst="rect">
            <a:avLst/>
          </a:prstGeom>
          <a:noFill/>
          <a:ln>
            <a:noFill/>
          </a:ln>
        </p:spPr>
      </p:sp>
      <p:sp>
        <p:nvSpPr>
          <p:cNvPr id="319" name="Google Shape;319;p1"/>
          <p:cNvSpPr txBox="1">
            <a:spLocks noGrp="1"/>
          </p:cNvSpPr>
          <p:nvPr>
            <p:ph type="ctrTitle"/>
          </p:nvPr>
        </p:nvSpPr>
        <p:spPr>
          <a:xfrm>
            <a:off x="18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</a:pPr>
            <a:r>
              <a:rPr lang="en-US" sz="6100"/>
              <a:t>Let’s Make a Soundscape!</a:t>
            </a:r>
            <a:endParaRPr sz="6100"/>
          </a:p>
        </p:txBody>
      </p:sp>
      <p:sp>
        <p:nvSpPr>
          <p:cNvPr id="320" name="Google Shape;320;p1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321" name="Google Shape;32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6543e7c7ff_1_38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328" name="Google Shape;328;g26543e7c7ff_1_38"/>
          <p:cNvSpPr txBox="1">
            <a:spLocks noGrp="1"/>
          </p:cNvSpPr>
          <p:nvPr>
            <p:ph type="ctrTitle"/>
          </p:nvPr>
        </p:nvSpPr>
        <p:spPr>
          <a:xfrm>
            <a:off x="18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</a:pPr>
            <a:r>
              <a:rPr lang="en-US" sz="6100"/>
              <a:t>What is a SOUNDSCAPE?</a:t>
            </a:r>
            <a:endParaRPr sz="6100"/>
          </a:p>
        </p:txBody>
      </p:sp>
      <p:sp>
        <p:nvSpPr>
          <p:cNvPr id="329" name="Google Shape;329;g26543e7c7ff_1_38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 u="sng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Learn about Soundscapes with Music Box</a:t>
            </a:r>
            <a:endParaRPr b="1">
              <a:solidFill>
                <a:srgbClr val="0000FF"/>
              </a:solidFill>
            </a:endParaRPr>
          </a:p>
        </p:txBody>
      </p:sp>
      <p:pic>
        <p:nvPicPr>
          <p:cNvPr id="330" name="Google Shape;330;g26543e7c7ff_1_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6543e7c7ff_1_49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337" name="Google Shape;337;g26543e7c7ff_1_49"/>
          <p:cNvSpPr txBox="1">
            <a:spLocks noGrp="1"/>
          </p:cNvSpPr>
          <p:nvPr>
            <p:ph type="ctrTitle"/>
          </p:nvPr>
        </p:nvSpPr>
        <p:spPr>
          <a:xfrm>
            <a:off x="18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ct val="131147"/>
              <a:buFont typeface="Arial"/>
              <a:buNone/>
            </a:pPr>
            <a:r>
              <a:rPr lang="en-US" sz="6100"/>
              <a:t>What sounds will you here in </a:t>
            </a:r>
            <a:endParaRPr sz="610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ct val="131147"/>
              <a:buFont typeface="Arial"/>
              <a:buNone/>
            </a:pPr>
            <a:r>
              <a:rPr lang="en-US" sz="6100"/>
              <a:t>your “SMILE” environment?</a:t>
            </a:r>
            <a:endParaRPr sz="6100"/>
          </a:p>
        </p:txBody>
      </p:sp>
      <p:pic>
        <p:nvPicPr>
          <p:cNvPr id="338" name="Google Shape;338;g26543e7c7ff_1_49"/>
          <p:cNvPicPr preferRelativeResize="0"/>
          <p:nvPr/>
        </p:nvPicPr>
        <p:blipFill rotWithShape="1">
          <a:blip r:embed="rId4">
            <a:alphaModFix/>
          </a:blip>
          <a:srcRect l="75717"/>
          <a:stretch/>
        </p:blipFill>
        <p:spPr>
          <a:xfrm>
            <a:off x="7149125" y="2736950"/>
            <a:ext cx="2942026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26543e7c7ff_1_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16000" y="2976950"/>
            <a:ext cx="1539299" cy="1539299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g26543e7c7ff_1_49"/>
          <p:cNvSpPr/>
          <p:nvPr/>
        </p:nvSpPr>
        <p:spPr>
          <a:xfrm>
            <a:off x="4104875" y="2889348"/>
            <a:ext cx="2777814" cy="1890000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4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657ed379d1_0_8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g2657ed379d1_0_8"/>
          <p:cNvSpPr txBox="1">
            <a:spLocks noGrp="1"/>
          </p:cNvSpPr>
          <p:nvPr>
            <p:ph type="ctrTitle"/>
          </p:nvPr>
        </p:nvSpPr>
        <p:spPr>
          <a:xfrm>
            <a:off x="-744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</a:pPr>
            <a:r>
              <a:rPr lang="en-US" sz="6100"/>
              <a:t>Producing the Sounds of SMILE</a:t>
            </a:r>
            <a:endParaRPr sz="6100"/>
          </a:p>
        </p:txBody>
      </p:sp>
      <p:sp>
        <p:nvSpPr>
          <p:cNvPr id="142" name="Google Shape;142;g2657ed379d1_0_8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143" name="Google Shape;143;g2657ed379d1_0_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g2657ed379d1_0_8"/>
          <p:cNvSpPr txBox="1"/>
          <p:nvPr/>
        </p:nvSpPr>
        <p:spPr>
          <a:xfrm>
            <a:off x="9310350" y="4221425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Zachary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Make a Soundscape of the sounds you hear at your school.</a:t>
            </a:r>
            <a:endParaRPr/>
          </a:p>
        </p:txBody>
      </p:sp>
      <p:sp>
        <p:nvSpPr>
          <p:cNvPr id="346" name="Google Shape;346;p2"/>
          <p:cNvSpPr txBox="1">
            <a:spLocks noGrp="1"/>
          </p:cNvSpPr>
          <p:nvPr>
            <p:ph type="body" idx="1"/>
          </p:nvPr>
        </p:nvSpPr>
        <p:spPr>
          <a:xfrm>
            <a:off x="838200" y="2130425"/>
            <a:ext cx="105156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	HOW?</a:t>
            </a:r>
            <a:endParaRPr i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~ acting like a </a:t>
            </a:r>
            <a:r>
              <a:rPr lang="en-US" b="1" i="1" u="sng">
                <a:solidFill>
                  <a:srgbClr val="DC4405"/>
                </a:solidFill>
              </a:rPr>
              <a:t>Music Producer</a:t>
            </a:r>
            <a:endParaRPr b="1" i="1" u="sng">
              <a:solidFill>
                <a:srgbClr val="DC4405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sz="2067" b="1" i="1" u="sng">
              <a:solidFill>
                <a:srgbClr val="DC4405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     </a:t>
            </a:r>
            <a:endParaRPr/>
          </a:p>
        </p:txBody>
      </p:sp>
      <p:sp>
        <p:nvSpPr>
          <p:cNvPr id="347" name="Google Shape;347;p2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348" name="Google Shape;348;p2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pic>
        <p:nvPicPr>
          <p:cNvPr id="349" name="Google Shape;34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32436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33198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31673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33197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30579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2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2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n-US" sz="2800">
                <a:solidFill>
                  <a:schemeClr val="dk2"/>
                </a:solidFill>
              </a:rPr>
              <a:t>er</a:t>
            </a: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26543e7c7ff_1_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Make a Soundscape - Listen, create data, mix.</a:t>
            </a:r>
            <a:endParaRPr/>
          </a:p>
        </p:txBody>
      </p:sp>
      <p:sp>
        <p:nvSpPr>
          <p:cNvPr id="366" name="Google Shape;366;g26543e7c7ff_1_63"/>
          <p:cNvSpPr txBox="1">
            <a:spLocks noGrp="1"/>
          </p:cNvSpPr>
          <p:nvPr>
            <p:ph type="body" idx="1"/>
          </p:nvPr>
        </p:nvSpPr>
        <p:spPr>
          <a:xfrm>
            <a:off x="838200" y="2130425"/>
            <a:ext cx="105156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	HOW?</a:t>
            </a:r>
            <a:endParaRPr i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~ acting like a </a:t>
            </a:r>
            <a:r>
              <a:rPr lang="en-US" b="1" i="1" u="sng">
                <a:solidFill>
                  <a:srgbClr val="DC4405"/>
                </a:solidFill>
              </a:rPr>
              <a:t>Music Producer</a:t>
            </a:r>
            <a:endParaRPr b="1" i="1" u="sng">
              <a:solidFill>
                <a:srgbClr val="DC4405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sz="2067" b="1" i="1" u="sng">
              <a:solidFill>
                <a:srgbClr val="DC4405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     </a:t>
            </a:r>
            <a:endParaRPr/>
          </a:p>
        </p:txBody>
      </p:sp>
      <p:sp>
        <p:nvSpPr>
          <p:cNvPr id="367" name="Google Shape;367;g26543e7c7ff_1_63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368" name="Google Shape;368;g26543e7c7ff_1_63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pic>
        <p:nvPicPr>
          <p:cNvPr id="369" name="Google Shape;369;g26543e7c7ff_1_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32436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g26543e7c7ff_1_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33198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g26543e7c7ff_1_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31673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26543e7c7ff_1_6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33197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g26543e7c7ff_1_6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30579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g26543e7c7ff_1_63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g26543e7c7ff_1_63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g26543e7c7ff_1_63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g26543e7c7ff_1_63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g26543e7c7ff_1_63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g26543e7c7ff_1_63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g26543e7c7ff_1_63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g26543e7c7ff_1_63"/>
          <p:cNvSpPr/>
          <p:nvPr/>
        </p:nvSpPr>
        <p:spPr>
          <a:xfrm>
            <a:off x="858600" y="2900425"/>
            <a:ext cx="5868000" cy="2728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Part 1 - Listening and Sound Data</a:t>
            </a:r>
            <a:endParaRPr/>
          </a:p>
        </p:txBody>
      </p:sp>
      <p:sp>
        <p:nvSpPr>
          <p:cNvPr id="388" name="Google Shape;388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Get a Sound Data Chart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Find a Spot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Sit and Listen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Complete Chart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Return to Classroom</a:t>
            </a:r>
            <a:endParaRPr/>
          </a:p>
        </p:txBody>
      </p:sp>
      <p:sp>
        <p:nvSpPr>
          <p:cNvPr id="389" name="Google Shape;389;p3"/>
          <p:cNvSpPr txBox="1">
            <a:spLocks noGrp="1"/>
          </p:cNvSpPr>
          <p:nvPr>
            <p:ph type="body" idx="2"/>
          </p:nvPr>
        </p:nvSpPr>
        <p:spPr>
          <a:xfrm>
            <a:off x="7475125" y="4995150"/>
            <a:ext cx="2716500" cy="11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Audio Engineers, 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Audio Designer, 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Experimental </a:t>
            </a:r>
            <a:endParaRPr/>
          </a:p>
        </p:txBody>
      </p:sp>
      <p:sp>
        <p:nvSpPr>
          <p:cNvPr id="390" name="Google Shape;390;p3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391" name="Google Shape;391;p3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pic>
        <p:nvPicPr>
          <p:cNvPr id="392" name="Google Shape;39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29563" y="21328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55112" y="2209000"/>
            <a:ext cx="1141330" cy="142665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3"/>
          <p:cNvSpPr txBox="1"/>
          <p:nvPr/>
        </p:nvSpPr>
        <p:spPr>
          <a:xfrm>
            <a:off x="7328613" y="38529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"/>
          <p:cNvSpPr txBox="1"/>
          <p:nvPr/>
        </p:nvSpPr>
        <p:spPr>
          <a:xfrm>
            <a:off x="9255175" y="38529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6543e7c7ff_1_1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Part 2 - Mixing the Sound Data</a:t>
            </a:r>
            <a:endParaRPr/>
          </a:p>
        </p:txBody>
      </p:sp>
      <p:sp>
        <p:nvSpPr>
          <p:cNvPr id="402" name="Google Shape;402;g26543e7c7ff_1_1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Identify loud and quiet sounds (Amplitude)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Put sounds in order -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Begging, Middle, and End (Sequencing)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Enter data into class data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sheet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</p:txBody>
      </p:sp>
      <p:sp>
        <p:nvSpPr>
          <p:cNvPr id="403" name="Google Shape;403;g26543e7c7ff_1_133"/>
          <p:cNvSpPr txBox="1">
            <a:spLocks noGrp="1"/>
          </p:cNvSpPr>
          <p:nvPr>
            <p:ph type="body" idx="2"/>
          </p:nvPr>
        </p:nvSpPr>
        <p:spPr>
          <a:xfrm>
            <a:off x="7475125" y="4995150"/>
            <a:ext cx="2716500" cy="11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Audio Engineers, 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Audio Designer, 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Producer</a:t>
            </a:r>
            <a:endParaRPr/>
          </a:p>
        </p:txBody>
      </p:sp>
      <p:sp>
        <p:nvSpPr>
          <p:cNvPr id="404" name="Google Shape;404;g26543e7c7ff_1_133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05" name="Google Shape;405;g26543e7c7ff_1_133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pic>
        <p:nvPicPr>
          <p:cNvPr id="406" name="Google Shape;406;g26543e7c7ff_1_1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63727" y="2056599"/>
            <a:ext cx="1539300" cy="15393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g26543e7c7ff_1_133"/>
          <p:cNvSpPr txBox="1"/>
          <p:nvPr/>
        </p:nvSpPr>
        <p:spPr>
          <a:xfrm>
            <a:off x="8096100" y="3833050"/>
            <a:ext cx="1999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Mixing the sounds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14" name="Google Shape;414;p4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sp>
        <p:nvSpPr>
          <p:cNvPr id="415" name="Google Shape;415;p4"/>
          <p:cNvSpPr txBox="1"/>
          <p:nvPr/>
        </p:nvSpPr>
        <p:spPr>
          <a:xfrm>
            <a:off x="609600" y="1149700"/>
            <a:ext cx="11802300" cy="51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did the loudness of the sounds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change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 you listened to them? </a:t>
            </a: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Mark the 4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loudest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loudest sounds with a</a:t>
            </a:r>
            <a:r>
              <a:rPr lang="en-US" sz="2100" b="0" i="0" u="none" strike="noStrike" cap="none">
                <a:solidFill>
                  <a:schemeClr val="lt1"/>
                </a:solidFill>
                <a:highlight>
                  <a:schemeClr val="dk2"/>
                </a:highlight>
                <a:latin typeface="Calibri"/>
                <a:ea typeface="Calibri"/>
                <a:cs typeface="Calibri"/>
                <a:sym typeface="Calibri"/>
              </a:rPr>
              <a:t> black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dot. </a:t>
            </a: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Mark the 4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quietest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sounds with a </a:t>
            </a:r>
            <a:r>
              <a:rPr lang="en-US" sz="2100" b="0" i="0" u="none" strike="noStrike" cap="none">
                <a:solidFill>
                  <a:srgbClr val="000000"/>
                </a:solidFill>
                <a:highlight>
                  <a:srgbClr val="FF00FF"/>
                </a:highlight>
                <a:latin typeface="Calibri"/>
                <a:ea typeface="Calibri"/>
                <a:cs typeface="Calibri"/>
                <a:sym typeface="Calibri"/>
              </a:rPr>
              <a:t>pink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dot. </a:t>
            </a: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sounds did you hear at the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beginning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 your sound sit?  Mark those with a </a:t>
            </a:r>
            <a:r>
              <a:rPr lang="en-US" sz="2100" b="0" i="0" u="none" strike="noStrike" cap="none">
                <a:solidFill>
                  <a:srgbClr val="000000"/>
                </a:solidFill>
                <a:highlight>
                  <a:srgbClr val="00FF00"/>
                </a:highlight>
                <a:latin typeface="Calibri"/>
                <a:ea typeface="Calibri"/>
                <a:cs typeface="Calibri"/>
                <a:sym typeface="Calibri"/>
              </a:rPr>
              <a:t>green </a:t>
            </a:r>
            <a:endParaRPr sz="2100" b="0" i="0" u="none" strike="noStrike" cap="none">
              <a:solidFill>
                <a:srgbClr val="000000"/>
              </a:solidFill>
              <a:highlight>
                <a:srgbClr val="00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dot.</a:t>
            </a: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sound did you hear in the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middle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 your sound sit? Mark those with a </a:t>
            </a:r>
            <a:r>
              <a:rPr lang="en-US" sz="2100" b="0" i="0" u="none" strike="noStrike" cap="non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yellow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dot</a:t>
            </a: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Calibri"/>
              <a:buAutoNum type="arabicPeriod"/>
            </a:pP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sounds did you hear at the </a:t>
            </a:r>
            <a:r>
              <a:rPr lang="en-US" sz="21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 your sound sit? Mark those with a </a:t>
            </a:r>
            <a:r>
              <a:rPr lang="en-US" sz="2100" b="0" i="0" u="none" strike="noStrike" cap="none">
                <a:solidFill>
                  <a:srgbClr val="000000"/>
                </a:solidFill>
                <a:highlight>
                  <a:srgbClr val="FF0000"/>
                </a:highlight>
                <a:latin typeface="Calibri"/>
                <a:ea typeface="Calibri"/>
                <a:cs typeface="Calibri"/>
                <a:sym typeface="Calibri"/>
              </a:rPr>
              <a:t>red </a:t>
            </a:r>
            <a:r>
              <a:rPr lang="en-US" sz="21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dot. 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4"/>
          <p:cNvSpPr txBox="1"/>
          <p:nvPr/>
        </p:nvSpPr>
        <p:spPr>
          <a:xfrm>
            <a:off x="677475" y="353625"/>
            <a:ext cx="7522200" cy="5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rPr>
              <a:t>Complete Part 2</a:t>
            </a:r>
            <a:endParaRPr sz="4400" b="1" i="0" u="none" strike="noStrike" cap="none">
              <a:solidFill>
                <a:schemeClr val="dk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26543e7c7ff_1_1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For next time, what sounds do you want to make? (groups 2-3)</a:t>
            </a:r>
            <a:endParaRPr/>
          </a:p>
        </p:txBody>
      </p:sp>
      <p:sp>
        <p:nvSpPr>
          <p:cNvPr id="422" name="Google Shape;422;g26543e7c7ff_1_150"/>
          <p:cNvSpPr txBox="1">
            <a:spLocks noGrp="1"/>
          </p:cNvSpPr>
          <p:nvPr>
            <p:ph type="body" idx="1"/>
          </p:nvPr>
        </p:nvSpPr>
        <p:spPr>
          <a:xfrm>
            <a:off x="838200" y="2130425"/>
            <a:ext cx="105156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	HOW?</a:t>
            </a:r>
            <a:endParaRPr i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~ acting like a </a:t>
            </a:r>
            <a:r>
              <a:rPr lang="en-US" b="1" i="1" u="sng">
                <a:solidFill>
                  <a:srgbClr val="DC4405"/>
                </a:solidFill>
              </a:rPr>
              <a:t>Music Producer</a:t>
            </a:r>
            <a:endParaRPr b="1" i="1" u="sng">
              <a:solidFill>
                <a:srgbClr val="DC4405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sz="2067" b="1" i="1" u="sng">
              <a:solidFill>
                <a:srgbClr val="DC4405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     </a:t>
            </a:r>
            <a:endParaRPr/>
          </a:p>
        </p:txBody>
      </p:sp>
      <p:sp>
        <p:nvSpPr>
          <p:cNvPr id="423" name="Google Shape;423;g26543e7c7ff_1_150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24" name="Google Shape;424;g26543e7c7ff_1_150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pic>
        <p:nvPicPr>
          <p:cNvPr id="425" name="Google Shape;425;g26543e7c7ff_1_1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32436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g26543e7c7ff_1_1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33198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g26543e7c7ff_1_1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31673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g26543e7c7ff_1_15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33197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g26543e7c7ff_1_15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30579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g26543e7c7ff_1_150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g26543e7c7ff_1_150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g26543e7c7ff_1_150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g26543e7c7ff_1_150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g26543e7c7ff_1_150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g26543e7c7ff_1_150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g26543e7c7ff_1_150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g26543e7c7ff_1_150"/>
          <p:cNvSpPr/>
          <p:nvPr/>
        </p:nvSpPr>
        <p:spPr>
          <a:xfrm>
            <a:off x="4754900" y="2900425"/>
            <a:ext cx="6789000" cy="2728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26543e7c7ff_1_10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444" name="Google Shape;444;g26543e7c7ff_1_107"/>
          <p:cNvSpPr txBox="1">
            <a:spLocks noGrp="1"/>
          </p:cNvSpPr>
          <p:nvPr>
            <p:ph type="ctrTitle"/>
          </p:nvPr>
        </p:nvSpPr>
        <p:spPr>
          <a:xfrm>
            <a:off x="18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ct val="131147"/>
              <a:buFont typeface="Arial"/>
              <a:buNone/>
            </a:pPr>
            <a:r>
              <a:rPr lang="en-US" sz="6100"/>
              <a:t>Music Technology Student Projects</a:t>
            </a:r>
            <a:endParaRPr sz="6100"/>
          </a:p>
        </p:txBody>
      </p:sp>
      <p:sp>
        <p:nvSpPr>
          <p:cNvPr id="445" name="Google Shape;445;g26543e7c7ff_1_107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446" name="Google Shape;446;g26543e7c7ff_1_1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g26543e7c7ff_1_107"/>
          <p:cNvSpPr txBox="1"/>
          <p:nvPr/>
        </p:nvSpPr>
        <p:spPr>
          <a:xfrm>
            <a:off x="9691350" y="4297625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Zachary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ad222a484d_0_14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54" name="Google Shape;454;g2ad222a484d_0_14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sp>
        <p:nvSpPr>
          <p:cNvPr id="455" name="Google Shape;455;g2ad222a484d_0_146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Meeting 2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6543e7c7ff_1_8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Making a Soundscape - Mixing, Making, Performing</a:t>
            </a:r>
            <a:endParaRPr/>
          </a:p>
        </p:txBody>
      </p:sp>
      <p:sp>
        <p:nvSpPr>
          <p:cNvPr id="461" name="Google Shape;461;g26543e7c7ff_1_83"/>
          <p:cNvSpPr txBox="1">
            <a:spLocks noGrp="1"/>
          </p:cNvSpPr>
          <p:nvPr>
            <p:ph type="body" idx="1"/>
          </p:nvPr>
        </p:nvSpPr>
        <p:spPr>
          <a:xfrm>
            <a:off x="838200" y="2130425"/>
            <a:ext cx="105156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	HOW?</a:t>
            </a:r>
            <a:endParaRPr i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 i="1"/>
              <a:t>~ acting like a </a:t>
            </a:r>
            <a:r>
              <a:rPr lang="en-US" b="1" i="1" u="sng">
                <a:solidFill>
                  <a:srgbClr val="DC4405"/>
                </a:solidFill>
              </a:rPr>
              <a:t>Music Producer</a:t>
            </a:r>
            <a:endParaRPr b="1" i="1" u="sng">
              <a:solidFill>
                <a:srgbClr val="DC4405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sz="2067" b="1" i="1" u="sng">
              <a:solidFill>
                <a:srgbClr val="DC4405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     </a:t>
            </a:r>
            <a:endParaRPr/>
          </a:p>
        </p:txBody>
      </p:sp>
      <p:sp>
        <p:nvSpPr>
          <p:cNvPr id="462" name="Google Shape;462;g26543e7c7ff_1_83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63" name="Google Shape;463;g26543e7c7ff_1_83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pic>
        <p:nvPicPr>
          <p:cNvPr id="464" name="Google Shape;464;g26543e7c7ff_1_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32436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g26543e7c7ff_1_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33198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g26543e7c7ff_1_8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31673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g26543e7c7ff_1_8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33197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g26543e7c7ff_1_8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30579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g26543e7c7ff_1_83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26543e7c7ff_1_83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g26543e7c7ff_1_83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g26543e7c7ff_1_83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g26543e7c7ff_1_83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g26543e7c7ff_1_83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g26543e7c7ff_1_83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g26543e7c7ff_1_83"/>
          <p:cNvSpPr/>
          <p:nvPr/>
        </p:nvSpPr>
        <p:spPr>
          <a:xfrm>
            <a:off x="4821000" y="2900425"/>
            <a:ext cx="6532800" cy="27288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66e1bd2e61320f2d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Making Instruments!</a:t>
            </a:r>
            <a:endParaRPr/>
          </a:p>
        </p:txBody>
      </p:sp>
      <p:sp>
        <p:nvSpPr>
          <p:cNvPr id="483" name="Google Shape;483;g66e1bd2e61320f2d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Goup of 2-3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Represent the sound you heard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Play loud and quietly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Each person in your group needs their own instrument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Practice your sounds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endParaRPr/>
          </a:p>
        </p:txBody>
      </p:sp>
      <p:sp>
        <p:nvSpPr>
          <p:cNvPr id="484" name="Google Shape;484;g66e1bd2e61320f2d_0"/>
          <p:cNvSpPr txBox="1">
            <a:spLocks noGrp="1"/>
          </p:cNvSpPr>
          <p:nvPr>
            <p:ph type="body" idx="2"/>
          </p:nvPr>
        </p:nvSpPr>
        <p:spPr>
          <a:xfrm>
            <a:off x="7475125" y="4995150"/>
            <a:ext cx="3658500" cy="11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Audio Engineering and Music Technology</a:t>
            </a:r>
            <a:endParaRPr/>
          </a:p>
        </p:txBody>
      </p:sp>
      <p:sp>
        <p:nvSpPr>
          <p:cNvPr id="485" name="Google Shape;485;g66e1bd2e61320f2d_0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86" name="Google Shape;486;g66e1bd2e61320f2d_0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  <p:sp>
        <p:nvSpPr>
          <p:cNvPr id="487" name="Google Shape;487;g66e1bd2e61320f2d_0"/>
          <p:cNvSpPr txBox="1"/>
          <p:nvPr/>
        </p:nvSpPr>
        <p:spPr>
          <a:xfrm>
            <a:off x="7612825" y="1283725"/>
            <a:ext cx="33831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Research new sounds and new ways to make sounds </a:t>
            </a:r>
            <a:endParaRPr sz="2800">
              <a:solidFill>
                <a:schemeClr val="dk2"/>
              </a:solidFill>
            </a:endParaRPr>
          </a:p>
        </p:txBody>
      </p:sp>
      <p:pic>
        <p:nvPicPr>
          <p:cNvPr id="488" name="Google Shape;488;g66e1bd2e61320f2d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22276" y="3247349"/>
            <a:ext cx="1764198" cy="1235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657ed379d1_0_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21st Century Musicianship </a:t>
            </a:r>
            <a:endParaRPr/>
          </a:p>
        </p:txBody>
      </p:sp>
      <p:sp>
        <p:nvSpPr>
          <p:cNvPr id="150" name="Google Shape;150;g2657ed379d1_0_1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151" name="Google Shape;151;g2657ed379d1_0_1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52" name="Google Shape;152;g2657ed379d1_0_16"/>
          <p:cNvSpPr txBox="1"/>
          <p:nvPr/>
        </p:nvSpPr>
        <p:spPr>
          <a:xfrm>
            <a:off x="838200" y="1475700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 is a producer?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g2657ed379d1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9200" y="2364425"/>
            <a:ext cx="2371875" cy="351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26543e7c7ff_1_19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Mixing and Performing the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Soundscape</a:t>
            </a:r>
            <a:endParaRPr/>
          </a:p>
        </p:txBody>
      </p:sp>
      <p:sp>
        <p:nvSpPr>
          <p:cNvPr id="495" name="Google Shape;495;g26543e7c7ff_1_19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59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10 sec - Beginning sounds quiet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10 sec - Beginning sounds loud		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5 sec - Beginning sounds quiet, middle sounds quite	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	</a:t>
            </a: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20 sec - Middle sounds loud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5 sec - Middle sounds quiet, End sounds quiet 	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20 sec - End sounds loud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</a:pPr>
            <a:r>
              <a:rPr lang="en-US"/>
              <a:t>		</a:t>
            </a:r>
            <a:endParaRPr/>
          </a:p>
          <a:p>
            <a:pPr marL="457200" lvl="0" indent="-3930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-US"/>
              <a:t>5 sec	- ALL sounds quiet	</a:t>
            </a:r>
            <a:endParaRPr/>
          </a:p>
        </p:txBody>
      </p:sp>
      <p:sp>
        <p:nvSpPr>
          <p:cNvPr id="496" name="Google Shape;496;g26543e7c7ff_1_194"/>
          <p:cNvSpPr txBox="1">
            <a:spLocks noGrp="1"/>
          </p:cNvSpPr>
          <p:nvPr>
            <p:ph type="body" idx="2"/>
          </p:nvPr>
        </p:nvSpPr>
        <p:spPr>
          <a:xfrm>
            <a:off x="8262700" y="4935950"/>
            <a:ext cx="3091200" cy="11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</a:pPr>
            <a:r>
              <a:rPr lang="en-US"/>
              <a:t>Mixing and Performing</a:t>
            </a:r>
            <a:endParaRPr/>
          </a:p>
        </p:txBody>
      </p:sp>
      <p:sp>
        <p:nvSpPr>
          <p:cNvPr id="497" name="Google Shape;497;g26543e7c7ff_1_194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498" name="Google Shape;498;g26543e7c7ff_1_194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pic>
        <p:nvPicPr>
          <p:cNvPr id="499" name="Google Shape;499;g26543e7c7ff_1_1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64775" y="3275249"/>
            <a:ext cx="1605850" cy="160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g26543e7c7ff_1_1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38002" y="2201474"/>
            <a:ext cx="1539300" cy="153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26543e7c7ff_1_229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07" name="Google Shape;507;g26543e7c7ff_1_229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  <p:sp>
        <p:nvSpPr>
          <p:cNvPr id="508" name="Google Shape;508;g26543e7c7ff_1_229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10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 sz="44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Beginning</a:t>
            </a: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 sounds quiet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26543e7c7ff_1_276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15" name="Google Shape;515;g26543e7c7ff_1_276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  <p:sp>
        <p:nvSpPr>
          <p:cNvPr id="516" name="Google Shape;516;g26543e7c7ff_1_276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10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Beginning</a:t>
            </a: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 sounds loud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6543e7c7ff_1_241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23" name="Google Shape;523;g26543e7c7ff_1_241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  <p:sp>
        <p:nvSpPr>
          <p:cNvPr id="524" name="Google Shape;524;g26543e7c7ff_1_241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5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Beginning</a:t>
            </a: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 sounds quiet,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middle sounds quite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26543e7c7ff_1_248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31" name="Google Shape;531;g26543e7c7ff_1_248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  <p:sp>
        <p:nvSpPr>
          <p:cNvPr id="532" name="Google Shape;532;g26543e7c7ff_1_248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20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Middle sounds loud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26543e7c7ff_1_255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39" name="Google Shape;539;g26543e7c7ff_1_255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sp>
        <p:nvSpPr>
          <p:cNvPr id="540" name="Google Shape;540;g26543e7c7ff_1_255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5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Middle sounds quiet,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End sounds quiet 	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26543e7c7ff_1_262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47" name="Google Shape;547;g26543e7c7ff_1_262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sp>
        <p:nvSpPr>
          <p:cNvPr id="548" name="Google Shape;548;g26543e7c7ff_1_262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20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End sounds loud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6543e7c7ff_1_269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55" name="Google Shape;555;g26543e7c7ff_1_269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sp>
        <p:nvSpPr>
          <p:cNvPr id="556" name="Google Shape;556;g26543e7c7ff_1_269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5 sec 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ALL sounds quiet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26543e7c7ff_1_20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By acting like Music Producers, what did we do?</a:t>
            </a:r>
            <a:endParaRPr/>
          </a:p>
        </p:txBody>
      </p:sp>
      <p:sp>
        <p:nvSpPr>
          <p:cNvPr id="562" name="Google Shape;562;g26543e7c7ff_1_208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63" name="Google Shape;563;g26543e7c7ff_1_208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  <p:pic>
        <p:nvPicPr>
          <p:cNvPr id="564" name="Google Shape;564;g26543e7c7ff_1_2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27102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g26543e7c7ff_1_2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27864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g26543e7c7ff_1_20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26339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g26543e7c7ff_1_20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27863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g26543e7c7ff_1_20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25245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26543e7c7ff_1_208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g26543e7c7ff_1_208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g26543e7c7ff_1_208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26543e7c7ff_1_208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g26543e7c7ff_1_208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g26543e7c7ff_1_208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g26543e7c7ff_1_208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2067" i="1">
                <a:solidFill>
                  <a:schemeClr val="dk2"/>
                </a:solidFill>
              </a:rPr>
              <a:t>r</a:t>
            </a: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egon State </a:t>
            </a:r>
            <a:r>
              <a:rPr lang="en-US" sz="2067" i="1">
                <a:solidFill>
                  <a:schemeClr val="dk2"/>
                </a:solidFill>
              </a:rPr>
              <a:t>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26543e7c7ff_1_292"/>
          <p:cNvSpPr txBox="1">
            <a:spLocks noGrp="1"/>
          </p:cNvSpPr>
          <p:nvPr>
            <p:ph type="title"/>
          </p:nvPr>
        </p:nvSpPr>
        <p:spPr>
          <a:xfrm>
            <a:off x="762000" y="5175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Georgia"/>
              <a:buNone/>
            </a:pPr>
            <a:r>
              <a:rPr lang="en-US"/>
              <a:t>What information did our Soundscape communicate about your SMILE environment?</a:t>
            </a:r>
            <a:endParaRPr/>
          </a:p>
        </p:txBody>
      </p:sp>
      <p:sp>
        <p:nvSpPr>
          <p:cNvPr id="581" name="Google Shape;581;g26543e7c7ff_1_292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582" name="Google Shape;582;g26543e7c7ff_1_292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  <p:pic>
        <p:nvPicPr>
          <p:cNvPr id="583" name="Google Shape;583;g26543e7c7ff_1_2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27102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g26543e7c7ff_1_29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27864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g26543e7c7ff_1_2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26339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g26543e7c7ff_1_29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27863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g26543e7c7ff_1_29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25245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g26543e7c7ff_1_292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g26543e7c7ff_1_292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g26543e7c7ff_1_292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g26543e7c7ff_1_292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g26543e7c7ff_1_292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g26543e7c7ff_1_292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g26543e7c7ff_1_292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657ed379d1_0_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21st Century Musicianship </a:t>
            </a:r>
            <a:endParaRPr/>
          </a:p>
        </p:txBody>
      </p:sp>
      <p:sp>
        <p:nvSpPr>
          <p:cNvPr id="159" name="Google Shape;159;g2657ed379d1_0_25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160" name="Google Shape;160;g2657ed379d1_0_25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61" name="Google Shape;161;g2657ed379d1_0_25"/>
          <p:cNvSpPr txBox="1"/>
          <p:nvPr/>
        </p:nvSpPr>
        <p:spPr>
          <a:xfrm>
            <a:off x="838200" y="1475700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 is a producer?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g2657ed379d1_0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8325" y="2364425"/>
            <a:ext cx="2371875" cy="351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g2657ed379d1_0_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2400" y="2423300"/>
            <a:ext cx="32004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2ad222a484d_0_103"/>
          <p:cNvSpPr txBox="1">
            <a:spLocks noGrp="1"/>
          </p:cNvSpPr>
          <p:nvPr>
            <p:ph type="title"/>
          </p:nvPr>
        </p:nvSpPr>
        <p:spPr>
          <a:xfrm>
            <a:off x="838200" y="593725"/>
            <a:ext cx="110199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Georgia"/>
              <a:buNone/>
            </a:pPr>
            <a:r>
              <a:rPr lang="en-US"/>
              <a:t>When a music artist released a “remix” what do you think they did to that song?</a:t>
            </a:r>
            <a:endParaRPr/>
          </a:p>
        </p:txBody>
      </p:sp>
      <p:sp>
        <p:nvSpPr>
          <p:cNvPr id="600" name="Google Shape;600;g2ad222a484d_0_103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601" name="Google Shape;601;g2ad222a484d_0_103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  <p:pic>
        <p:nvPicPr>
          <p:cNvPr id="602" name="Google Shape;602;g2ad222a484d_0_1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1775" y="2710200"/>
            <a:ext cx="1539299" cy="15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g2ad222a484d_0_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325" y="2786400"/>
            <a:ext cx="1141330" cy="142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g2ad222a484d_0_10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09727" y="2633999"/>
            <a:ext cx="1539300" cy="15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g2ad222a484d_0_10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35626" y="2786399"/>
            <a:ext cx="1764198" cy="123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g2ad222a484d_0_10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9400" y="2524524"/>
            <a:ext cx="1605850" cy="16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g2ad222a484d_0_103"/>
          <p:cNvSpPr txBox="1"/>
          <p:nvPr/>
        </p:nvSpPr>
        <p:spPr>
          <a:xfrm>
            <a:off x="979325" y="5054950"/>
            <a:ext cx="1388400" cy="5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ListLlien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g2ad222a484d_0_103"/>
          <p:cNvSpPr txBox="1"/>
          <p:nvPr/>
        </p:nvSpPr>
        <p:spPr>
          <a:xfrm>
            <a:off x="1100825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Listen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g2ad222a484d_0_103"/>
          <p:cNvSpPr txBox="1"/>
          <p:nvPr/>
        </p:nvSpPr>
        <p:spPr>
          <a:xfrm>
            <a:off x="3027388" y="4963713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g2ad222a484d_0_103"/>
          <p:cNvSpPr txBox="1"/>
          <p:nvPr/>
        </p:nvSpPr>
        <p:spPr>
          <a:xfrm>
            <a:off x="5170700" y="4943838"/>
            <a:ext cx="8238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g2ad222a484d_0_103"/>
          <p:cNvSpPr txBox="1"/>
          <p:nvPr/>
        </p:nvSpPr>
        <p:spPr>
          <a:xfrm>
            <a:off x="7396050" y="4963725"/>
            <a:ext cx="1141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g2ad222a484d_0_103"/>
          <p:cNvSpPr txBox="1"/>
          <p:nvPr/>
        </p:nvSpPr>
        <p:spPr>
          <a:xfrm>
            <a:off x="9439400" y="5000500"/>
            <a:ext cx="14634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Perform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g2ad222a484d_0_103"/>
          <p:cNvSpPr txBox="1"/>
          <p:nvPr/>
        </p:nvSpPr>
        <p:spPr>
          <a:xfrm>
            <a:off x="724975" y="5752225"/>
            <a:ext cx="7703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Learn more about Music Technology and Production at </a:t>
            </a:r>
            <a:endParaRPr sz="2067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67"/>
              <a:buFont typeface="Arial"/>
              <a:buNone/>
            </a:pPr>
            <a:r>
              <a:rPr lang="en-US" sz="2067" i="1">
                <a:solidFill>
                  <a:schemeClr val="dk2"/>
                </a:solidFill>
              </a:rPr>
              <a:t>Oregon State University</a:t>
            </a: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26543e7c7ff_1_28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620" name="Google Shape;620;g26543e7c7ff_1_283"/>
          <p:cNvSpPr txBox="1">
            <a:spLocks noGrp="1"/>
          </p:cNvSpPr>
          <p:nvPr>
            <p:ph type="ctrTitle"/>
          </p:nvPr>
        </p:nvSpPr>
        <p:spPr>
          <a:xfrm>
            <a:off x="18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ct val="131147"/>
              <a:buFont typeface="Arial"/>
              <a:buNone/>
            </a:pPr>
            <a:r>
              <a:rPr lang="en-US" sz="6100"/>
              <a:t>Music Technology Student Projects</a:t>
            </a:r>
            <a:endParaRPr sz="6100"/>
          </a:p>
        </p:txBody>
      </p:sp>
      <p:sp>
        <p:nvSpPr>
          <p:cNvPr id="621" name="Google Shape;621;g26543e7c7ff_1_283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622" name="Google Shape;622;g26543e7c7ff_1_2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g26543e7c7ff_1_283"/>
          <p:cNvSpPr txBox="1"/>
          <p:nvPr/>
        </p:nvSpPr>
        <p:spPr>
          <a:xfrm>
            <a:off x="9462750" y="4297625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Zachary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266624dce2e_0_55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11071500" cy="5664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Feedback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latin typeface="Calibri"/>
                <a:ea typeface="Calibri"/>
                <a:cs typeface="Calibri"/>
                <a:sym typeface="Calibri"/>
              </a:rPr>
              <a:t>Please fill out 1 per activity!</a:t>
            </a:r>
            <a:endParaRPr sz="37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9" name="Google Shape;629;g266624dce2e_0_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70167" y="911833"/>
            <a:ext cx="3716601" cy="4145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657ed379d1_0_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Georgia"/>
              <a:buNone/>
            </a:pPr>
            <a:r>
              <a:rPr lang="en-US"/>
              <a:t>21st Century Musicianship </a:t>
            </a:r>
            <a:endParaRPr/>
          </a:p>
        </p:txBody>
      </p:sp>
      <p:sp>
        <p:nvSpPr>
          <p:cNvPr id="169" name="Google Shape;169;g2657ed379d1_0_34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170" name="Google Shape;170;g2657ed379d1_0_34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171" name="Google Shape;171;g2657ed379d1_0_34"/>
          <p:cNvSpPr txBox="1"/>
          <p:nvPr/>
        </p:nvSpPr>
        <p:spPr>
          <a:xfrm>
            <a:off x="838200" y="1475700"/>
            <a:ext cx="6954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 is a producer?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g2657ed379d1_0_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8325" y="2364425"/>
            <a:ext cx="2371875" cy="351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g2657ed379d1_0_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6400" y="2450900"/>
            <a:ext cx="3200400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2657ed379d1_0_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92813" y="3599613"/>
            <a:ext cx="3810000" cy="239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g2657ed379d1_0_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40738" y="1690813"/>
            <a:ext cx="2514126" cy="167303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g2657ed379d1_0_34"/>
          <p:cNvSpPr txBox="1"/>
          <p:nvPr/>
        </p:nvSpPr>
        <p:spPr>
          <a:xfrm>
            <a:off x="8634463" y="5914200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657ed379d1_0_45"/>
          <p:cNvSpPr txBox="1">
            <a:spLocks noGrp="1"/>
          </p:cNvSpPr>
          <p:nvPr>
            <p:ph type="title"/>
          </p:nvPr>
        </p:nvSpPr>
        <p:spPr>
          <a:xfrm>
            <a:off x="512200" y="655925"/>
            <a:ext cx="110199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Georgia"/>
              <a:buNone/>
            </a:pPr>
            <a:r>
              <a:rPr lang="en-US"/>
              <a:t>21st Century Musicianship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Georgia"/>
              <a:buNone/>
            </a:pPr>
            <a:endParaRPr/>
          </a:p>
        </p:txBody>
      </p:sp>
      <p:sp>
        <p:nvSpPr>
          <p:cNvPr id="182" name="Google Shape;182;g2657ed379d1_0_45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183" name="Google Shape;183;g2657ed379d1_0_45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84" name="Google Shape;184;g2657ed379d1_0_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60950" y="1472650"/>
            <a:ext cx="1742374" cy="174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g2657ed379d1_0_45"/>
          <p:cNvSpPr txBox="1"/>
          <p:nvPr/>
        </p:nvSpPr>
        <p:spPr>
          <a:xfrm>
            <a:off x="9264025" y="3265575"/>
            <a:ext cx="15393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2"/>
                </a:solidFill>
              </a:rPr>
              <a:t>“</a:t>
            </a:r>
            <a:r>
              <a:rPr lang="en-US"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Mixin</a:t>
            </a:r>
            <a:r>
              <a:rPr lang="en-US" sz="2800">
                <a:solidFill>
                  <a:schemeClr val="dk2"/>
                </a:solidFill>
              </a:rPr>
              <a:t>g”</a:t>
            </a:r>
            <a:endParaRPr sz="2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6" name="Google Shape;186;g2657ed379d1_0_45"/>
          <p:cNvGraphicFramePr/>
          <p:nvPr/>
        </p:nvGraphicFramePr>
        <p:xfrm>
          <a:off x="859500" y="1228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{841FDFF4-0062-48ED-9072-5742D6B1156F}</a:tableStyleId>
              </a:tblPr>
              <a:tblGrid>
                <a:gridCol w="1373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8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Skill</a:t>
                      </a:r>
                      <a:endParaRPr sz="1800" b="1" i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i="1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Action</a:t>
                      </a:r>
                      <a:endParaRPr sz="1800" b="1" i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/>
                        <a:t>Sequencing </a:t>
                      </a:r>
                      <a:endParaRPr sz="15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organizing, layering, and connecting musical ideas with one another in a compelling order (ex - making a soundscape)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500">
                          <a:solidFill>
                            <a:schemeClr val="dk2"/>
                          </a:solidFill>
                          <a:highlight>
                            <a:srgbClr val="FFFFFF"/>
                          </a:highlight>
                        </a:rPr>
                        <a:t>Recording</a:t>
                      </a:r>
                      <a:endParaRPr sz="15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 technical and creative approaches to capturing sound (ex - data chart)</a:t>
                      </a:r>
                      <a:endParaRPr sz="15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Audio editing</a:t>
                      </a:r>
                      <a:endParaRPr sz="15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trimming files, aligning sound content, removing noise, and applying volume fades (ex - sound worksheet)</a:t>
                      </a:r>
                      <a:endParaRPr sz="15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Audio effects</a:t>
                      </a:r>
                      <a:endParaRPr sz="15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modify existing sounds through transformation of timbre, perception, and resulting sound (ex - done through making instruments and bandlab)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</a:rPr>
                        <a:t>NGSS</a:t>
                      </a:r>
                      <a:endParaRPr sz="1500">
                        <a:solidFill>
                          <a:srgbClr val="333333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Generate and compare multiple solutions that use patterns to transfer information (ex - Soundscape is information about an environment)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PS4.C: 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Information Technologies and Instrumentation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333333"/>
                          </a:solidFill>
                          <a:highlight>
                            <a:srgbClr val="FFFFFF"/>
                          </a:highlight>
                        </a:rPr>
                        <a:t>Digitized information can be transmitted over long distances without significant degradation. High-tech devices, such as computers or cell phones, can receive and decode information—convert it from digitized form to voice—and vice versa. (ex - data to soundscape to data)</a:t>
                      </a:r>
                      <a:endParaRPr sz="1500">
                        <a:solidFill>
                          <a:srgbClr val="333333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657ed379d1_0_85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193" name="Google Shape;193;g2657ed379d1_0_85"/>
          <p:cNvSpPr txBox="1">
            <a:spLocks noGrp="1"/>
          </p:cNvSpPr>
          <p:nvPr>
            <p:ph type="ctrTitle"/>
          </p:nvPr>
        </p:nvSpPr>
        <p:spPr>
          <a:xfrm>
            <a:off x="50100" y="12047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ct val="131147"/>
              <a:buFont typeface="Arial"/>
              <a:buNone/>
            </a:pPr>
            <a:r>
              <a:rPr lang="en-US" sz="6100"/>
              <a:t>Music Technology and Production</a:t>
            </a:r>
            <a:endParaRPr sz="6100"/>
          </a:p>
        </p:txBody>
      </p:sp>
      <p:sp>
        <p:nvSpPr>
          <p:cNvPr id="194" name="Google Shape;194;g2657ed379d1_0_85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sp>
        <p:nvSpPr>
          <p:cNvPr id="195" name="Google Shape;195;g2657ed379d1_0_85"/>
          <p:cNvSpPr txBox="1"/>
          <p:nvPr/>
        </p:nvSpPr>
        <p:spPr>
          <a:xfrm>
            <a:off x="574500" y="1738375"/>
            <a:ext cx="11043000" cy="31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AutoNum type="arabicPeriod"/>
            </a:pPr>
            <a:r>
              <a:rPr lang="en-US" sz="2500">
                <a:solidFill>
                  <a:schemeClr val="dk2"/>
                </a:solidFill>
              </a:rPr>
              <a:t>Provides students with the skills to navigate today's music industry. </a:t>
            </a:r>
            <a:endParaRPr sz="2500">
              <a:solidFill>
                <a:schemeClr val="dk2"/>
              </a:solidFill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AutoNum type="arabicPeriod"/>
            </a:pPr>
            <a:r>
              <a:rPr lang="en-US" sz="2500">
                <a:solidFill>
                  <a:schemeClr val="dk2"/>
                </a:solidFill>
              </a:rPr>
              <a:t>Courses are rooted in Performance, creation, technical operation and interdisciplinary collaboration involving music technology</a:t>
            </a:r>
            <a:endParaRPr sz="2500">
              <a:solidFill>
                <a:schemeClr val="dk2"/>
              </a:solidFill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AutoNum type="arabicPeriod"/>
            </a:pPr>
            <a:r>
              <a:rPr lang="en-US" sz="2500">
                <a:solidFill>
                  <a:schemeClr val="dk2"/>
                </a:solidFill>
              </a:rPr>
              <a:t>Students get hands-on experience with the latest industry standard equipment, collaborate with peers and faculty to create new and innovative music projects, and craft a diverse portfolio with faculty and industry mentors.</a:t>
            </a:r>
            <a:endParaRPr sz="2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ad222a484d_0_139"/>
          <p:cNvSpPr txBox="1">
            <a:spLocks noGrp="1"/>
          </p:cNvSpPr>
          <p:nvPr>
            <p:ph type="ftr" idx="11"/>
          </p:nvPr>
        </p:nvSpPr>
        <p:spPr>
          <a:xfrm>
            <a:off x="4038600" y="6226174"/>
            <a:ext cx="6680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OREGON STATE UNIVERSITY</a:t>
            </a:r>
            <a:endParaRPr/>
          </a:p>
        </p:txBody>
      </p:sp>
      <p:sp>
        <p:nvSpPr>
          <p:cNvPr id="202" name="Google Shape;202;g2ad222a484d_0_139"/>
          <p:cNvSpPr txBox="1">
            <a:spLocks noGrp="1"/>
          </p:cNvSpPr>
          <p:nvPr>
            <p:ph type="sldNum" idx="12"/>
          </p:nvPr>
        </p:nvSpPr>
        <p:spPr>
          <a:xfrm>
            <a:off x="10718800" y="6226174"/>
            <a:ext cx="635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03" name="Google Shape;203;g2ad222a484d_0_139"/>
          <p:cNvSpPr txBox="1"/>
          <p:nvPr/>
        </p:nvSpPr>
        <p:spPr>
          <a:xfrm>
            <a:off x="933975" y="996500"/>
            <a:ext cx="10455900" cy="4938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Meeting 1</a:t>
            </a:r>
            <a:endParaRPr sz="4400" b="1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ad222a484d_0_95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588100"/>
          </a:xfrm>
          <a:prstGeom prst="rect">
            <a:avLst/>
          </a:prstGeom>
          <a:noFill/>
          <a:ln>
            <a:noFill/>
          </a:ln>
        </p:spPr>
      </p:sp>
      <p:sp>
        <p:nvSpPr>
          <p:cNvPr id="210" name="Google Shape;210;g2ad222a484d_0_95"/>
          <p:cNvSpPr txBox="1">
            <a:spLocks noGrp="1"/>
          </p:cNvSpPr>
          <p:nvPr>
            <p:ph type="ctrTitle"/>
          </p:nvPr>
        </p:nvSpPr>
        <p:spPr>
          <a:xfrm>
            <a:off x="-74400" y="422325"/>
            <a:ext cx="12340800" cy="16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C4405"/>
              </a:buClr>
              <a:buSzPts val="8000"/>
              <a:buFont typeface="Arial"/>
              <a:buNone/>
            </a:pPr>
            <a:r>
              <a:rPr lang="en-US" sz="6100"/>
              <a:t>Producing the Sounds of SMILE</a:t>
            </a:r>
            <a:endParaRPr sz="6100"/>
          </a:p>
        </p:txBody>
      </p:sp>
      <p:sp>
        <p:nvSpPr>
          <p:cNvPr id="211" name="Google Shape;211;g2ad222a484d_0_95"/>
          <p:cNvSpPr txBox="1">
            <a:spLocks noGrp="1"/>
          </p:cNvSpPr>
          <p:nvPr>
            <p:ph type="subTitle" idx="1"/>
          </p:nvPr>
        </p:nvSpPr>
        <p:spPr>
          <a:xfrm>
            <a:off x="777025" y="4866800"/>
            <a:ext cx="102237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b="1"/>
              <a:t>College of Liberal Arts - School of Visual, Performing and Design Arts  - Music</a:t>
            </a:r>
            <a:endParaRPr b="1"/>
          </a:p>
        </p:txBody>
      </p:sp>
      <p:pic>
        <p:nvPicPr>
          <p:cNvPr id="212" name="Google Shape;212;g2ad222a484d_0_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" y="2121175"/>
            <a:ext cx="121158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g2ad222a484d_0_95"/>
          <p:cNvSpPr txBox="1"/>
          <p:nvPr/>
        </p:nvSpPr>
        <p:spPr>
          <a:xfrm>
            <a:off x="9615150" y="4221425"/>
            <a:ext cx="25839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Photos by Zachary C Pearson</a:t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rgbClr val="D73F09"/>
      </a:dk1>
      <a:lt1>
        <a:srgbClr val="FFFFFF"/>
      </a:lt1>
      <a:dk2>
        <a:srgbClr val="000000"/>
      </a:dk2>
      <a:lt2>
        <a:srgbClr val="B7A99A"/>
      </a:lt2>
      <a:accent1>
        <a:srgbClr val="8E9089"/>
      </a:accent1>
      <a:accent2>
        <a:srgbClr val="00859B"/>
      </a:accent2>
      <a:accent3>
        <a:srgbClr val="B8DDE1"/>
      </a:accent3>
      <a:accent4>
        <a:srgbClr val="FFB500"/>
      </a:accent4>
      <a:accent5>
        <a:srgbClr val="FDD26E"/>
      </a:accent5>
      <a:accent6>
        <a:srgbClr val="4A773C"/>
      </a:accent6>
      <a:hlink>
        <a:srgbClr val="C4D6A4"/>
      </a:hlink>
      <a:folHlink>
        <a:srgbClr val="7A68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1987</Words>
  <Application>Microsoft Macintosh PowerPoint</Application>
  <PresentationFormat>Widescreen</PresentationFormat>
  <Paragraphs>423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Calibri</vt:lpstr>
      <vt:lpstr>Georgia</vt:lpstr>
      <vt:lpstr>Alfa Slab One</vt:lpstr>
      <vt:lpstr>Arial</vt:lpstr>
      <vt:lpstr>Rufina</vt:lpstr>
      <vt:lpstr>Proxima Nova</vt:lpstr>
      <vt:lpstr>Office Theme</vt:lpstr>
      <vt:lpstr>Gameday</vt:lpstr>
      <vt:lpstr>21st Century Musicianship Production Skills and NGSS Part 1 - Make a Soundscape Data collection and Sorting Sounds Part 2 - Make a Soundscape Making an instrument and Performing the Soundscape  </vt:lpstr>
      <vt:lpstr>Producing the Sounds of SMILE</vt:lpstr>
      <vt:lpstr>21st Century Musicianship </vt:lpstr>
      <vt:lpstr>21st Century Musicianship </vt:lpstr>
      <vt:lpstr>21st Century Musicianship </vt:lpstr>
      <vt:lpstr>21st Century Musicianship  </vt:lpstr>
      <vt:lpstr>Music Technology and Production</vt:lpstr>
      <vt:lpstr>PowerPoint Presentation</vt:lpstr>
      <vt:lpstr>Producing the Sounds of SMILE</vt:lpstr>
      <vt:lpstr>Producing the Sounds of SMILE</vt:lpstr>
      <vt:lpstr>What is your favorite?</vt:lpstr>
      <vt:lpstr>What is your favorite?</vt:lpstr>
      <vt:lpstr>What is your favorite?</vt:lpstr>
      <vt:lpstr>What is your favorite?</vt:lpstr>
      <vt:lpstr>What is your favorite?</vt:lpstr>
      <vt:lpstr>What is your favorite?</vt:lpstr>
      <vt:lpstr>Let’s Make a Soundscape!</vt:lpstr>
      <vt:lpstr>What is a SOUNDSCAPE?</vt:lpstr>
      <vt:lpstr>What sounds will you here in  your “SMILE” environment?</vt:lpstr>
      <vt:lpstr>Make a Soundscape of the sounds you hear at your school.</vt:lpstr>
      <vt:lpstr>Make a Soundscape - Listen, create data, mix.</vt:lpstr>
      <vt:lpstr>Part 1 - Listening and Sound Data</vt:lpstr>
      <vt:lpstr>Part 2 - Mixing the Sound Data</vt:lpstr>
      <vt:lpstr>PowerPoint Presentation</vt:lpstr>
      <vt:lpstr>For next time, what sounds do you want to make? (groups 2-3)</vt:lpstr>
      <vt:lpstr>Music Technology Student Projects</vt:lpstr>
      <vt:lpstr>PowerPoint Presentation</vt:lpstr>
      <vt:lpstr>Making a Soundscape - Mixing, Making, Performing</vt:lpstr>
      <vt:lpstr>Making Instruments!</vt:lpstr>
      <vt:lpstr>Mixing and Performing the  Soundscape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By acting like Music Producers, what did we do?</vt:lpstr>
      <vt:lpstr>What information did our Soundscape communicate about your SMILE environment?</vt:lpstr>
      <vt:lpstr>When a music artist released a “remix” what do you think they did to that song?</vt:lpstr>
      <vt:lpstr>Music Technology Student Projects</vt:lpstr>
      <vt:lpstr>Session  Feedback  Form         Please fill out 1 per activity!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21st Century Musicianship Production Skills and NGSS Part 1 - Make a Soundscape Data collection and Sorting Sounds Part 2 - Make a Soundscape Making an instrument and Performing the Soundscape  </dc:title>
  <dc:creator>Miller, Heather Nicole</dc:creator>
  <cp:lastModifiedBy>Kami Hammerschmith</cp:lastModifiedBy>
  <cp:revision>1</cp:revision>
  <dcterms:created xsi:type="dcterms:W3CDTF">2019-10-07T21:33:00Z</dcterms:created>
  <dcterms:modified xsi:type="dcterms:W3CDTF">2024-04-04T17:16:47Z</dcterms:modified>
</cp:coreProperties>
</file>