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2"/>
  </p:notesMasterIdLst>
  <p:sldIdLst>
    <p:sldId id="259" r:id="rId2"/>
    <p:sldId id="258" r:id="rId3"/>
    <p:sldId id="285" r:id="rId4"/>
    <p:sldId id="270" r:id="rId5"/>
    <p:sldId id="266" r:id="rId6"/>
    <p:sldId id="287" r:id="rId7"/>
    <p:sldId id="268" r:id="rId8"/>
    <p:sldId id="281" r:id="rId9"/>
    <p:sldId id="269" r:id="rId10"/>
    <p:sldId id="271" r:id="rId11"/>
    <p:sldId id="272" r:id="rId12"/>
    <p:sldId id="273" r:id="rId13"/>
    <p:sldId id="274" r:id="rId14"/>
    <p:sldId id="275" r:id="rId15"/>
    <p:sldId id="284" r:id="rId16"/>
    <p:sldId id="278" r:id="rId17"/>
    <p:sldId id="279" r:id="rId18"/>
    <p:sldId id="277" r:id="rId19"/>
    <p:sldId id="283" r:id="rId20"/>
    <p:sldId id="282" r:id="rId21"/>
  </p:sldIdLst>
  <p:sldSz cx="9144000" cy="5143500" type="screen16x9"/>
  <p:notesSz cx="6858000" cy="9144000"/>
  <p:embeddedFontLst>
    <p:embeddedFont>
      <p:font typeface="Alfa Slab One" panose="020B0604020202020204" charset="0"/>
      <p:regular r:id="rId23"/>
    </p:embeddedFont>
    <p:embeddedFont>
      <p:font typeface="Proxima Nova" panose="020B060402020202020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3" roundtripDataSignature="AMtx7mgNkSBQOuQkzMKM8HWYbMkGSUvR1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1" d="100"/>
          <a:sy n="61" d="100"/>
        </p:scale>
        <p:origin x="53" y="78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43"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 name="Google Shape;8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How to video</a:t>
            </a:r>
            <a:endParaRPr/>
          </a:p>
        </p:txBody>
      </p:sp>
    </p:spTree>
    <p:extLst>
      <p:ext uri="{BB962C8B-B14F-4D97-AF65-F5344CB8AC3E}">
        <p14:creationId xmlns:p14="http://schemas.microsoft.com/office/powerpoint/2010/main" val="2080116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How to video</a:t>
            </a:r>
            <a:endParaRPr/>
          </a:p>
        </p:txBody>
      </p:sp>
    </p:spTree>
    <p:extLst>
      <p:ext uri="{BB962C8B-B14F-4D97-AF65-F5344CB8AC3E}">
        <p14:creationId xmlns:p14="http://schemas.microsoft.com/office/powerpoint/2010/main" val="522347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How to video</a:t>
            </a:r>
            <a:endParaRPr/>
          </a:p>
        </p:txBody>
      </p:sp>
    </p:spTree>
    <p:extLst>
      <p:ext uri="{BB962C8B-B14F-4D97-AF65-F5344CB8AC3E}">
        <p14:creationId xmlns:p14="http://schemas.microsoft.com/office/powerpoint/2010/main" val="2885152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How to video</a:t>
            </a:r>
            <a:endParaRPr/>
          </a:p>
        </p:txBody>
      </p:sp>
    </p:spTree>
    <p:extLst>
      <p:ext uri="{BB962C8B-B14F-4D97-AF65-F5344CB8AC3E}">
        <p14:creationId xmlns:p14="http://schemas.microsoft.com/office/powerpoint/2010/main" val="1535029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How to video</a:t>
            </a:r>
            <a:endParaRPr/>
          </a:p>
        </p:txBody>
      </p:sp>
    </p:spTree>
    <p:extLst>
      <p:ext uri="{BB962C8B-B14F-4D97-AF65-F5344CB8AC3E}">
        <p14:creationId xmlns:p14="http://schemas.microsoft.com/office/powerpoint/2010/main" val="35848108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How to video</a:t>
            </a:r>
            <a:endParaRPr/>
          </a:p>
        </p:txBody>
      </p:sp>
    </p:spTree>
    <p:extLst>
      <p:ext uri="{BB962C8B-B14F-4D97-AF65-F5344CB8AC3E}">
        <p14:creationId xmlns:p14="http://schemas.microsoft.com/office/powerpoint/2010/main" val="4285105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How to video</a:t>
            </a:r>
            <a:endParaRPr/>
          </a:p>
        </p:txBody>
      </p:sp>
    </p:spTree>
    <p:extLst>
      <p:ext uri="{BB962C8B-B14F-4D97-AF65-F5344CB8AC3E}">
        <p14:creationId xmlns:p14="http://schemas.microsoft.com/office/powerpoint/2010/main" val="10757010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How to video</a:t>
            </a:r>
            <a:endParaRPr/>
          </a:p>
        </p:txBody>
      </p:sp>
    </p:spTree>
    <p:extLst>
      <p:ext uri="{BB962C8B-B14F-4D97-AF65-F5344CB8AC3E}">
        <p14:creationId xmlns:p14="http://schemas.microsoft.com/office/powerpoint/2010/main" val="1495986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0" name="Google Shape;7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How to video</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64071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How to video</a:t>
            </a:r>
            <a:endParaRPr/>
          </a:p>
        </p:txBody>
      </p:sp>
    </p:spTree>
    <p:extLst>
      <p:ext uri="{BB962C8B-B14F-4D97-AF65-F5344CB8AC3E}">
        <p14:creationId xmlns:p14="http://schemas.microsoft.com/office/powerpoint/2010/main" val="3169437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How to video</a:t>
            </a:r>
            <a:endParaRPr/>
          </a:p>
        </p:txBody>
      </p:sp>
    </p:spTree>
    <p:extLst>
      <p:ext uri="{BB962C8B-B14F-4D97-AF65-F5344CB8AC3E}">
        <p14:creationId xmlns:p14="http://schemas.microsoft.com/office/powerpoint/2010/main" val="1083874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How to video</a:t>
            </a:r>
            <a:endParaRPr/>
          </a:p>
        </p:txBody>
      </p:sp>
    </p:spTree>
    <p:extLst>
      <p:ext uri="{BB962C8B-B14F-4D97-AF65-F5344CB8AC3E}">
        <p14:creationId xmlns:p14="http://schemas.microsoft.com/office/powerpoint/2010/main" val="773126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How to video</a:t>
            </a:r>
            <a:endParaRPr/>
          </a:p>
        </p:txBody>
      </p:sp>
    </p:spTree>
    <p:extLst>
      <p:ext uri="{BB962C8B-B14F-4D97-AF65-F5344CB8AC3E}">
        <p14:creationId xmlns:p14="http://schemas.microsoft.com/office/powerpoint/2010/main" val="2527294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Google Shape;10;p2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11" name="Google Shape;11;p2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2" name="Google Shape;12;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
        <p:cNvGrpSpPr/>
        <p:nvPr/>
      </p:nvGrpSpPr>
      <p:grpSpPr>
        <a:xfrm>
          <a:off x="0" y="0"/>
          <a:ext cx="0" cy="0"/>
          <a:chOff x="0" y="0"/>
          <a:chExt cx="0" cy="0"/>
        </a:xfrm>
      </p:grpSpPr>
      <p:sp>
        <p:nvSpPr>
          <p:cNvPr id="14" name="Google Shape;14;p2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15" name="Google Shape;15;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16"/>
        <p:cNvGrpSpPr/>
        <p:nvPr/>
      </p:nvGrpSpPr>
      <p:grpSpPr>
        <a:xfrm>
          <a:off x="0" y="0"/>
          <a:ext cx="0" cy="0"/>
          <a:chOff x="0" y="0"/>
          <a:chExt cx="0" cy="0"/>
        </a:xfrm>
      </p:grpSpPr>
      <p:sp>
        <p:nvSpPr>
          <p:cNvPr id="17" name="Google Shape;17;p30"/>
          <p:cNvSpPr txBox="1">
            <a:spLocks noGrp="1"/>
          </p:cNvSpPr>
          <p:nvPr>
            <p:ph type="title"/>
          </p:nvPr>
        </p:nvSpPr>
        <p:spPr>
          <a:xfrm>
            <a:off x="490250" y="526350"/>
            <a:ext cx="5683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lt1"/>
              </a:buClr>
              <a:buSzPts val="4800"/>
              <a:buNone/>
              <a:defRPr sz="4800">
                <a:solidFill>
                  <a:schemeClr val="lt1"/>
                </a:solidFill>
              </a:defRPr>
            </a:lvl1pPr>
            <a:lvl2pPr lvl="1" algn="l">
              <a:lnSpc>
                <a:spcPct val="100000"/>
              </a:lnSpc>
              <a:spcBef>
                <a:spcPts val="0"/>
              </a:spcBef>
              <a:spcAft>
                <a:spcPts val="0"/>
              </a:spcAft>
              <a:buClr>
                <a:schemeClr val="lt1"/>
              </a:buClr>
              <a:buSzPts val="4800"/>
              <a:buNone/>
              <a:defRPr sz="4800">
                <a:solidFill>
                  <a:schemeClr val="lt1"/>
                </a:solidFill>
              </a:defRPr>
            </a:lvl2pPr>
            <a:lvl3pPr lvl="2" algn="l">
              <a:lnSpc>
                <a:spcPct val="100000"/>
              </a:lnSpc>
              <a:spcBef>
                <a:spcPts val="0"/>
              </a:spcBef>
              <a:spcAft>
                <a:spcPts val="0"/>
              </a:spcAft>
              <a:buClr>
                <a:schemeClr val="lt1"/>
              </a:buClr>
              <a:buSzPts val="4800"/>
              <a:buNone/>
              <a:defRPr sz="4800">
                <a:solidFill>
                  <a:schemeClr val="lt1"/>
                </a:solidFill>
              </a:defRPr>
            </a:lvl3pPr>
            <a:lvl4pPr lvl="3" algn="l">
              <a:lnSpc>
                <a:spcPct val="100000"/>
              </a:lnSpc>
              <a:spcBef>
                <a:spcPts val="0"/>
              </a:spcBef>
              <a:spcAft>
                <a:spcPts val="0"/>
              </a:spcAft>
              <a:buClr>
                <a:schemeClr val="lt1"/>
              </a:buClr>
              <a:buSzPts val="4800"/>
              <a:buNone/>
              <a:defRPr sz="4800">
                <a:solidFill>
                  <a:schemeClr val="lt1"/>
                </a:solidFill>
              </a:defRPr>
            </a:lvl4pPr>
            <a:lvl5pPr lvl="4" algn="l">
              <a:lnSpc>
                <a:spcPct val="100000"/>
              </a:lnSpc>
              <a:spcBef>
                <a:spcPts val="0"/>
              </a:spcBef>
              <a:spcAft>
                <a:spcPts val="0"/>
              </a:spcAft>
              <a:buClr>
                <a:schemeClr val="lt1"/>
              </a:buClr>
              <a:buSzPts val="4800"/>
              <a:buNone/>
              <a:defRPr sz="4800">
                <a:solidFill>
                  <a:schemeClr val="lt1"/>
                </a:solidFill>
              </a:defRPr>
            </a:lvl5pPr>
            <a:lvl6pPr lvl="5" algn="l">
              <a:lnSpc>
                <a:spcPct val="100000"/>
              </a:lnSpc>
              <a:spcBef>
                <a:spcPts val="0"/>
              </a:spcBef>
              <a:spcAft>
                <a:spcPts val="0"/>
              </a:spcAft>
              <a:buClr>
                <a:schemeClr val="lt1"/>
              </a:buClr>
              <a:buSzPts val="4800"/>
              <a:buNone/>
              <a:defRPr sz="4800">
                <a:solidFill>
                  <a:schemeClr val="lt1"/>
                </a:solidFill>
              </a:defRPr>
            </a:lvl6pPr>
            <a:lvl7pPr lvl="6" algn="l">
              <a:lnSpc>
                <a:spcPct val="100000"/>
              </a:lnSpc>
              <a:spcBef>
                <a:spcPts val="0"/>
              </a:spcBef>
              <a:spcAft>
                <a:spcPts val="0"/>
              </a:spcAft>
              <a:buClr>
                <a:schemeClr val="lt1"/>
              </a:buClr>
              <a:buSzPts val="4800"/>
              <a:buNone/>
              <a:defRPr sz="4800">
                <a:solidFill>
                  <a:schemeClr val="lt1"/>
                </a:solidFill>
              </a:defRPr>
            </a:lvl7pPr>
            <a:lvl8pPr lvl="7" algn="l">
              <a:lnSpc>
                <a:spcPct val="100000"/>
              </a:lnSpc>
              <a:spcBef>
                <a:spcPts val="0"/>
              </a:spcBef>
              <a:spcAft>
                <a:spcPts val="0"/>
              </a:spcAft>
              <a:buClr>
                <a:schemeClr val="lt1"/>
              </a:buClr>
              <a:buSzPts val="4800"/>
              <a:buNone/>
              <a:defRPr sz="4800">
                <a:solidFill>
                  <a:schemeClr val="lt1"/>
                </a:solidFill>
              </a:defRPr>
            </a:lvl8pPr>
            <a:lvl9pPr lvl="8" algn="l">
              <a:lnSpc>
                <a:spcPct val="100000"/>
              </a:lnSpc>
              <a:spcBef>
                <a:spcPts val="0"/>
              </a:spcBef>
              <a:spcAft>
                <a:spcPts val="0"/>
              </a:spcAft>
              <a:buClr>
                <a:schemeClr val="lt1"/>
              </a:buClr>
              <a:buSzPts val="4800"/>
              <a:buNone/>
              <a:defRPr sz="4800">
                <a:solidFill>
                  <a:schemeClr val="lt1"/>
                </a:solidFill>
              </a:defRPr>
            </a:lvl9pPr>
          </a:lstStyle>
          <a:p>
            <a:endParaRPr/>
          </a:p>
        </p:txBody>
      </p:sp>
      <p:sp>
        <p:nvSpPr>
          <p:cNvPr id="18" name="Google Shape;18;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9"/>
        <p:cNvGrpSpPr/>
        <p:nvPr/>
      </p:nvGrpSpPr>
      <p:grpSpPr>
        <a:xfrm>
          <a:off x="0" y="0"/>
          <a:ext cx="0" cy="0"/>
          <a:chOff x="0" y="0"/>
          <a:chExt cx="0" cy="0"/>
        </a:xfrm>
      </p:grpSpPr>
      <p:sp>
        <p:nvSpPr>
          <p:cNvPr id="20" name="Google Shape;20;p31"/>
          <p:cNvSpPr txBox="1">
            <a:spLocks noGrp="1"/>
          </p:cNvSpPr>
          <p:nvPr>
            <p:ph type="title" hasCustomPrompt="1"/>
          </p:nvPr>
        </p:nvSpPr>
        <p:spPr>
          <a:xfrm>
            <a:off x="311700" y="1167925"/>
            <a:ext cx="8520600" cy="19800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Clr>
                <a:schemeClr val="dk1"/>
              </a:buClr>
              <a:buSzPts val="11000"/>
              <a:buNone/>
              <a:defRPr sz="11000">
                <a:solidFill>
                  <a:schemeClr val="dk1"/>
                </a:solidFill>
              </a:defRPr>
            </a:lvl1pPr>
            <a:lvl2pPr lvl="1" algn="ctr">
              <a:lnSpc>
                <a:spcPct val="100000"/>
              </a:lnSpc>
              <a:spcBef>
                <a:spcPts val="0"/>
              </a:spcBef>
              <a:spcAft>
                <a:spcPts val="0"/>
              </a:spcAft>
              <a:buClr>
                <a:schemeClr val="dk1"/>
              </a:buClr>
              <a:buSzPts val="11000"/>
              <a:buNone/>
              <a:defRPr sz="11000">
                <a:solidFill>
                  <a:schemeClr val="dk1"/>
                </a:solidFill>
              </a:defRPr>
            </a:lvl2pPr>
            <a:lvl3pPr lvl="2" algn="ctr">
              <a:lnSpc>
                <a:spcPct val="100000"/>
              </a:lnSpc>
              <a:spcBef>
                <a:spcPts val="0"/>
              </a:spcBef>
              <a:spcAft>
                <a:spcPts val="0"/>
              </a:spcAft>
              <a:buClr>
                <a:schemeClr val="dk1"/>
              </a:buClr>
              <a:buSzPts val="11000"/>
              <a:buNone/>
              <a:defRPr sz="11000">
                <a:solidFill>
                  <a:schemeClr val="dk1"/>
                </a:solidFill>
              </a:defRPr>
            </a:lvl3pPr>
            <a:lvl4pPr lvl="3" algn="ctr">
              <a:lnSpc>
                <a:spcPct val="100000"/>
              </a:lnSpc>
              <a:spcBef>
                <a:spcPts val="0"/>
              </a:spcBef>
              <a:spcAft>
                <a:spcPts val="0"/>
              </a:spcAft>
              <a:buClr>
                <a:schemeClr val="dk1"/>
              </a:buClr>
              <a:buSzPts val="11000"/>
              <a:buNone/>
              <a:defRPr sz="11000">
                <a:solidFill>
                  <a:schemeClr val="dk1"/>
                </a:solidFill>
              </a:defRPr>
            </a:lvl4pPr>
            <a:lvl5pPr lvl="4" algn="ctr">
              <a:lnSpc>
                <a:spcPct val="100000"/>
              </a:lnSpc>
              <a:spcBef>
                <a:spcPts val="0"/>
              </a:spcBef>
              <a:spcAft>
                <a:spcPts val="0"/>
              </a:spcAft>
              <a:buClr>
                <a:schemeClr val="dk1"/>
              </a:buClr>
              <a:buSzPts val="11000"/>
              <a:buNone/>
              <a:defRPr sz="11000">
                <a:solidFill>
                  <a:schemeClr val="dk1"/>
                </a:solidFill>
              </a:defRPr>
            </a:lvl5pPr>
            <a:lvl6pPr lvl="5" algn="ctr">
              <a:lnSpc>
                <a:spcPct val="100000"/>
              </a:lnSpc>
              <a:spcBef>
                <a:spcPts val="0"/>
              </a:spcBef>
              <a:spcAft>
                <a:spcPts val="0"/>
              </a:spcAft>
              <a:buClr>
                <a:schemeClr val="dk1"/>
              </a:buClr>
              <a:buSzPts val="11000"/>
              <a:buNone/>
              <a:defRPr sz="11000">
                <a:solidFill>
                  <a:schemeClr val="dk1"/>
                </a:solidFill>
              </a:defRPr>
            </a:lvl6pPr>
            <a:lvl7pPr lvl="6" algn="ctr">
              <a:lnSpc>
                <a:spcPct val="100000"/>
              </a:lnSpc>
              <a:spcBef>
                <a:spcPts val="0"/>
              </a:spcBef>
              <a:spcAft>
                <a:spcPts val="0"/>
              </a:spcAft>
              <a:buClr>
                <a:schemeClr val="dk1"/>
              </a:buClr>
              <a:buSzPts val="11000"/>
              <a:buNone/>
              <a:defRPr sz="11000">
                <a:solidFill>
                  <a:schemeClr val="dk1"/>
                </a:solidFill>
              </a:defRPr>
            </a:lvl7pPr>
            <a:lvl8pPr lvl="7" algn="ctr">
              <a:lnSpc>
                <a:spcPct val="100000"/>
              </a:lnSpc>
              <a:spcBef>
                <a:spcPts val="0"/>
              </a:spcBef>
              <a:spcAft>
                <a:spcPts val="0"/>
              </a:spcAft>
              <a:buClr>
                <a:schemeClr val="dk1"/>
              </a:buClr>
              <a:buSzPts val="11000"/>
              <a:buNone/>
              <a:defRPr sz="11000">
                <a:solidFill>
                  <a:schemeClr val="dk1"/>
                </a:solidFill>
              </a:defRPr>
            </a:lvl8pPr>
            <a:lvl9pPr lvl="8" algn="ctr">
              <a:lnSpc>
                <a:spcPct val="100000"/>
              </a:lnSpc>
              <a:spcBef>
                <a:spcPts val="0"/>
              </a:spcBef>
              <a:spcAft>
                <a:spcPts val="0"/>
              </a:spcAft>
              <a:buClr>
                <a:schemeClr val="dk1"/>
              </a:buClr>
              <a:buSzPts val="11000"/>
              <a:buNone/>
              <a:defRPr sz="11000">
                <a:solidFill>
                  <a:schemeClr val="dk1"/>
                </a:solidFill>
              </a:defRPr>
            </a:lvl9pPr>
          </a:lstStyle>
          <a:p>
            <a:r>
              <a:t>xx%</a:t>
            </a:r>
          </a:p>
        </p:txBody>
      </p:sp>
      <p:sp>
        <p:nvSpPr>
          <p:cNvPr id="21" name="Google Shape;21;p31"/>
          <p:cNvSpPr txBox="1">
            <a:spLocks noGrp="1"/>
          </p:cNvSpPr>
          <p:nvPr>
            <p:ph type="body" idx="1"/>
          </p:nvPr>
        </p:nvSpPr>
        <p:spPr>
          <a:xfrm>
            <a:off x="311700" y="3224250"/>
            <a:ext cx="8520600" cy="10716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22" name="Google Shape;22;p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34"/>
        <p:cNvGrpSpPr/>
        <p:nvPr/>
      </p:nvGrpSpPr>
      <p:grpSpPr>
        <a:xfrm>
          <a:off x="0" y="0"/>
          <a:ext cx="0" cy="0"/>
          <a:chOff x="0" y="0"/>
          <a:chExt cx="0" cy="0"/>
        </a:xfrm>
      </p:grpSpPr>
      <p:sp>
        <p:nvSpPr>
          <p:cNvPr id="35" name="Google Shape;35;p34"/>
          <p:cNvSpPr txBox="1">
            <a:spLocks noGrp="1"/>
          </p:cNvSpPr>
          <p:nvPr>
            <p:ph type="title"/>
          </p:nvPr>
        </p:nvSpPr>
        <p:spPr>
          <a:xfrm>
            <a:off x="311700" y="2480550"/>
            <a:ext cx="8114400" cy="24459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6800"/>
              <a:buNone/>
              <a:defRPr sz="6800">
                <a:solidFill>
                  <a:schemeClr val="lt1"/>
                </a:solidFill>
              </a:defRPr>
            </a:lvl1pPr>
            <a:lvl2pPr lvl="1" algn="l">
              <a:lnSpc>
                <a:spcPct val="100000"/>
              </a:lnSpc>
              <a:spcBef>
                <a:spcPts val="0"/>
              </a:spcBef>
              <a:spcAft>
                <a:spcPts val="0"/>
              </a:spcAft>
              <a:buClr>
                <a:schemeClr val="lt1"/>
              </a:buClr>
              <a:buSzPts val="6800"/>
              <a:buNone/>
              <a:defRPr sz="6800">
                <a:solidFill>
                  <a:schemeClr val="lt1"/>
                </a:solidFill>
              </a:defRPr>
            </a:lvl2pPr>
            <a:lvl3pPr lvl="2" algn="l">
              <a:lnSpc>
                <a:spcPct val="100000"/>
              </a:lnSpc>
              <a:spcBef>
                <a:spcPts val="0"/>
              </a:spcBef>
              <a:spcAft>
                <a:spcPts val="0"/>
              </a:spcAft>
              <a:buClr>
                <a:schemeClr val="lt1"/>
              </a:buClr>
              <a:buSzPts val="6800"/>
              <a:buNone/>
              <a:defRPr sz="6800">
                <a:solidFill>
                  <a:schemeClr val="lt1"/>
                </a:solidFill>
              </a:defRPr>
            </a:lvl3pPr>
            <a:lvl4pPr lvl="3" algn="l">
              <a:lnSpc>
                <a:spcPct val="100000"/>
              </a:lnSpc>
              <a:spcBef>
                <a:spcPts val="0"/>
              </a:spcBef>
              <a:spcAft>
                <a:spcPts val="0"/>
              </a:spcAft>
              <a:buClr>
                <a:schemeClr val="lt1"/>
              </a:buClr>
              <a:buSzPts val="6800"/>
              <a:buNone/>
              <a:defRPr sz="6800">
                <a:solidFill>
                  <a:schemeClr val="lt1"/>
                </a:solidFill>
              </a:defRPr>
            </a:lvl4pPr>
            <a:lvl5pPr lvl="4" algn="l">
              <a:lnSpc>
                <a:spcPct val="100000"/>
              </a:lnSpc>
              <a:spcBef>
                <a:spcPts val="0"/>
              </a:spcBef>
              <a:spcAft>
                <a:spcPts val="0"/>
              </a:spcAft>
              <a:buClr>
                <a:schemeClr val="lt1"/>
              </a:buClr>
              <a:buSzPts val="6800"/>
              <a:buNone/>
              <a:defRPr sz="6800">
                <a:solidFill>
                  <a:schemeClr val="lt1"/>
                </a:solidFill>
              </a:defRPr>
            </a:lvl5pPr>
            <a:lvl6pPr lvl="5" algn="l">
              <a:lnSpc>
                <a:spcPct val="100000"/>
              </a:lnSpc>
              <a:spcBef>
                <a:spcPts val="0"/>
              </a:spcBef>
              <a:spcAft>
                <a:spcPts val="0"/>
              </a:spcAft>
              <a:buClr>
                <a:schemeClr val="lt1"/>
              </a:buClr>
              <a:buSzPts val="6800"/>
              <a:buNone/>
              <a:defRPr sz="6800">
                <a:solidFill>
                  <a:schemeClr val="lt1"/>
                </a:solidFill>
              </a:defRPr>
            </a:lvl6pPr>
            <a:lvl7pPr lvl="6" algn="l">
              <a:lnSpc>
                <a:spcPct val="100000"/>
              </a:lnSpc>
              <a:spcBef>
                <a:spcPts val="0"/>
              </a:spcBef>
              <a:spcAft>
                <a:spcPts val="0"/>
              </a:spcAft>
              <a:buClr>
                <a:schemeClr val="lt1"/>
              </a:buClr>
              <a:buSzPts val="6800"/>
              <a:buNone/>
              <a:defRPr sz="6800">
                <a:solidFill>
                  <a:schemeClr val="lt1"/>
                </a:solidFill>
              </a:defRPr>
            </a:lvl7pPr>
            <a:lvl8pPr lvl="7" algn="l">
              <a:lnSpc>
                <a:spcPct val="100000"/>
              </a:lnSpc>
              <a:spcBef>
                <a:spcPts val="0"/>
              </a:spcBef>
              <a:spcAft>
                <a:spcPts val="0"/>
              </a:spcAft>
              <a:buClr>
                <a:schemeClr val="lt1"/>
              </a:buClr>
              <a:buSzPts val="6800"/>
              <a:buNone/>
              <a:defRPr sz="6800">
                <a:solidFill>
                  <a:schemeClr val="lt1"/>
                </a:solidFill>
              </a:defRPr>
            </a:lvl8pPr>
            <a:lvl9pPr lvl="8" algn="l">
              <a:lnSpc>
                <a:spcPct val="100000"/>
              </a:lnSpc>
              <a:spcBef>
                <a:spcPts val="0"/>
              </a:spcBef>
              <a:spcAft>
                <a:spcPts val="0"/>
              </a:spcAft>
              <a:buClr>
                <a:schemeClr val="lt1"/>
              </a:buClr>
              <a:buSzPts val="6800"/>
              <a:buNone/>
              <a:defRPr sz="6800">
                <a:solidFill>
                  <a:schemeClr val="lt1"/>
                </a:solidFill>
              </a:defRPr>
            </a:lvl9pPr>
          </a:lstStyle>
          <a:p>
            <a:endParaRPr/>
          </a:p>
        </p:txBody>
      </p:sp>
      <p:sp>
        <p:nvSpPr>
          <p:cNvPr id="36" name="Google Shape;36;p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7"/>
        <p:cNvGrpSpPr/>
        <p:nvPr/>
      </p:nvGrpSpPr>
      <p:grpSpPr>
        <a:xfrm>
          <a:off x="0" y="0"/>
          <a:ext cx="0" cy="0"/>
          <a:chOff x="0" y="0"/>
          <a:chExt cx="0" cy="0"/>
        </a:xfrm>
      </p:grpSpPr>
      <p:sp>
        <p:nvSpPr>
          <p:cNvPr id="38" name="Google Shape;38;p35"/>
          <p:cNvSpPr txBox="1">
            <a:spLocks noGrp="1"/>
          </p:cNvSpPr>
          <p:nvPr>
            <p:ph type="title"/>
          </p:nvPr>
        </p:nvSpPr>
        <p:spPr>
          <a:xfrm>
            <a:off x="311700" y="6318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9" name="Google Shape;39;p35"/>
          <p:cNvSpPr txBox="1">
            <a:spLocks noGrp="1"/>
          </p:cNvSpPr>
          <p:nvPr>
            <p:ph type="body" idx="1"/>
          </p:nvPr>
        </p:nvSpPr>
        <p:spPr>
          <a:xfrm>
            <a:off x="311700" y="1490875"/>
            <a:ext cx="2808000" cy="30780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40" name="Google Shape;40;p3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1"/>
        <p:cNvGrpSpPr/>
        <p:nvPr/>
      </p:nvGrpSpPr>
      <p:grpSpPr>
        <a:xfrm>
          <a:off x="0" y="0"/>
          <a:ext cx="0" cy="0"/>
          <a:chOff x="0" y="0"/>
          <a:chExt cx="0" cy="0"/>
        </a:xfrm>
      </p:grpSpPr>
      <p:sp>
        <p:nvSpPr>
          <p:cNvPr id="42" name="Google Shape;42;p36"/>
          <p:cNvSpPr/>
          <p:nvPr/>
        </p:nvSpPr>
        <p:spPr>
          <a:xfrm>
            <a:off x="4572000" y="100"/>
            <a:ext cx="4572000" cy="51435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43" name="Google Shape;43;p36"/>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4" name="Google Shape;44;p36"/>
          <p:cNvSpPr txBox="1">
            <a:spLocks noGrp="1"/>
          </p:cNvSpPr>
          <p:nvPr>
            <p:ph type="title"/>
          </p:nvPr>
        </p:nvSpPr>
        <p:spPr>
          <a:xfrm>
            <a:off x="265500" y="1375599"/>
            <a:ext cx="4045200" cy="1551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3800"/>
              <a:buNone/>
              <a:defRPr sz="3800"/>
            </a:lvl1pPr>
            <a:lvl2pPr lvl="1" algn="ctr">
              <a:lnSpc>
                <a:spcPct val="100000"/>
              </a:lnSpc>
              <a:spcBef>
                <a:spcPts val="0"/>
              </a:spcBef>
              <a:spcAft>
                <a:spcPts val="0"/>
              </a:spcAft>
              <a:buSzPts val="3800"/>
              <a:buNone/>
              <a:defRPr sz="3800"/>
            </a:lvl2pPr>
            <a:lvl3pPr lvl="2" algn="ctr">
              <a:lnSpc>
                <a:spcPct val="100000"/>
              </a:lnSpc>
              <a:spcBef>
                <a:spcPts val="0"/>
              </a:spcBef>
              <a:spcAft>
                <a:spcPts val="0"/>
              </a:spcAft>
              <a:buSzPts val="3800"/>
              <a:buNone/>
              <a:defRPr sz="3800"/>
            </a:lvl3pPr>
            <a:lvl4pPr lvl="3" algn="ctr">
              <a:lnSpc>
                <a:spcPct val="100000"/>
              </a:lnSpc>
              <a:spcBef>
                <a:spcPts val="0"/>
              </a:spcBef>
              <a:spcAft>
                <a:spcPts val="0"/>
              </a:spcAft>
              <a:buSzPts val="3800"/>
              <a:buNone/>
              <a:defRPr sz="3800"/>
            </a:lvl4pPr>
            <a:lvl5pPr lvl="4" algn="ctr">
              <a:lnSpc>
                <a:spcPct val="100000"/>
              </a:lnSpc>
              <a:spcBef>
                <a:spcPts val="0"/>
              </a:spcBef>
              <a:spcAft>
                <a:spcPts val="0"/>
              </a:spcAft>
              <a:buSzPts val="3800"/>
              <a:buNone/>
              <a:defRPr sz="3800"/>
            </a:lvl5pPr>
            <a:lvl6pPr lvl="5" algn="ctr">
              <a:lnSpc>
                <a:spcPct val="100000"/>
              </a:lnSpc>
              <a:spcBef>
                <a:spcPts val="0"/>
              </a:spcBef>
              <a:spcAft>
                <a:spcPts val="0"/>
              </a:spcAft>
              <a:buSzPts val="3800"/>
              <a:buNone/>
              <a:defRPr sz="3800"/>
            </a:lvl6pPr>
            <a:lvl7pPr lvl="6" algn="ctr">
              <a:lnSpc>
                <a:spcPct val="100000"/>
              </a:lnSpc>
              <a:spcBef>
                <a:spcPts val="0"/>
              </a:spcBef>
              <a:spcAft>
                <a:spcPts val="0"/>
              </a:spcAft>
              <a:buSzPts val="3800"/>
              <a:buNone/>
              <a:defRPr sz="3800"/>
            </a:lvl7pPr>
            <a:lvl8pPr lvl="7" algn="ctr">
              <a:lnSpc>
                <a:spcPct val="100000"/>
              </a:lnSpc>
              <a:spcBef>
                <a:spcPts val="0"/>
              </a:spcBef>
              <a:spcAft>
                <a:spcPts val="0"/>
              </a:spcAft>
              <a:buSzPts val="3800"/>
              <a:buNone/>
              <a:defRPr sz="3800"/>
            </a:lvl8pPr>
            <a:lvl9pPr lvl="8" algn="ctr">
              <a:lnSpc>
                <a:spcPct val="100000"/>
              </a:lnSpc>
              <a:spcBef>
                <a:spcPts val="0"/>
              </a:spcBef>
              <a:spcAft>
                <a:spcPts val="0"/>
              </a:spcAft>
              <a:buSzPts val="3800"/>
              <a:buNone/>
              <a:defRPr sz="3800"/>
            </a:lvl9pPr>
          </a:lstStyle>
          <a:p>
            <a:endParaRPr/>
          </a:p>
        </p:txBody>
      </p:sp>
      <p:sp>
        <p:nvSpPr>
          <p:cNvPr id="45" name="Google Shape;45;p36"/>
          <p:cNvSpPr txBox="1">
            <a:spLocks noGrp="1"/>
          </p:cNvSpPr>
          <p:nvPr>
            <p:ph type="subTitle" idx="1"/>
          </p:nvPr>
        </p:nvSpPr>
        <p:spPr>
          <a:xfrm>
            <a:off x="265500" y="2981125"/>
            <a:ext cx="4045200" cy="13455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46" name="Google Shape;46;p36"/>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47" name="Google Shape;47;p3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8"/>
        <p:cNvGrpSpPr/>
        <p:nvPr/>
      </p:nvGrpSpPr>
      <p:grpSpPr>
        <a:xfrm>
          <a:off x="0" y="0"/>
          <a:ext cx="0" cy="0"/>
          <a:chOff x="0" y="0"/>
          <a:chExt cx="0" cy="0"/>
        </a:xfrm>
      </p:grpSpPr>
      <p:sp>
        <p:nvSpPr>
          <p:cNvPr id="49" name="Google Shape;49;p37"/>
          <p:cNvSpPr txBox="1">
            <a:spLocks noGrp="1"/>
          </p:cNvSpPr>
          <p:nvPr>
            <p:ph type="body" idx="1"/>
          </p:nvPr>
        </p:nvSpPr>
        <p:spPr>
          <a:xfrm>
            <a:off x="319500" y="4233725"/>
            <a:ext cx="5998800" cy="5988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accent3"/>
              </a:buClr>
              <a:buSzPts val="1800"/>
              <a:buFont typeface="Alfa Slab One"/>
              <a:buNone/>
              <a:defRPr>
                <a:solidFill>
                  <a:schemeClr val="accent3"/>
                </a:solidFill>
                <a:latin typeface="Alfa Slab One"/>
                <a:ea typeface="Alfa Slab One"/>
                <a:cs typeface="Alfa Slab One"/>
                <a:sym typeface="Alfa Slab One"/>
              </a:defRPr>
            </a:lvl1pPr>
          </a:lstStyle>
          <a:p>
            <a:endParaRPr/>
          </a:p>
        </p:txBody>
      </p:sp>
      <p:sp>
        <p:nvSpPr>
          <p:cNvPr id="50" name="Google Shape;50;p3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gameday">
    <p:bg>
      <p:bgPr>
        <a:solidFill>
          <a:schemeClr val="lt1"/>
        </a:solidFill>
        <a:effectLst/>
      </p:bgPr>
    </p:bg>
    <p:spTree>
      <p:nvGrpSpPr>
        <p:cNvPr id="1" name="Shape 5"/>
        <p:cNvGrpSpPr/>
        <p:nvPr/>
      </p:nvGrpSpPr>
      <p:grpSpPr>
        <a:xfrm>
          <a:off x="0" y="0"/>
          <a:ext cx="0" cy="0"/>
          <a:chOff x="0" y="0"/>
          <a:chExt cx="0" cy="0"/>
        </a:xfrm>
      </p:grpSpPr>
      <p:sp>
        <p:nvSpPr>
          <p:cNvPr id="6" name="Google Shape;6;p2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1pPr>
            <a:lvl2pPr marR="0" lvl="1"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2pPr>
            <a:lvl3pPr marR="0" lvl="2"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3pPr>
            <a:lvl4pPr marR="0" lvl="3"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4pPr>
            <a:lvl5pPr marR="0" lvl="4"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5pPr>
            <a:lvl6pPr marR="0" lvl="5"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6pPr>
            <a:lvl7pPr marR="0" lvl="6"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7pPr>
            <a:lvl8pPr marR="0" lvl="7"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8pPr>
            <a:lvl9pPr marR="0" lvl="8"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9pPr>
          </a:lstStyle>
          <a:p>
            <a:endParaRPr/>
          </a:p>
        </p:txBody>
      </p:sp>
      <p:sp>
        <p:nvSpPr>
          <p:cNvPr id="7" name="Google Shape;7;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Proxima Nova"/>
              <a:buChar char="●"/>
              <a:defRPr sz="1800" b="0" i="0" u="none" strike="noStrike" cap="none">
                <a:solidFill>
                  <a:schemeClr val="dk2"/>
                </a:solidFill>
                <a:latin typeface="Proxima Nova"/>
                <a:ea typeface="Proxima Nova"/>
                <a:cs typeface="Proxima Nova"/>
                <a:sym typeface="Proxima Nova"/>
              </a:defRPr>
            </a:lvl1pPr>
            <a:lvl2pPr marL="914400" marR="0" lvl="1"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2pPr>
            <a:lvl3pPr marL="1371600" marR="0" lvl="2"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3pPr>
            <a:lvl4pPr marL="1828800" marR="0" lvl="3"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4pPr>
            <a:lvl5pPr marL="2286000" marR="0" lvl="4"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5pPr>
            <a:lvl6pPr marL="2743200" marR="0" lvl="5"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6pPr>
            <a:lvl7pPr marL="3200400" marR="0" lvl="6"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7pPr>
            <a:lvl8pPr marL="3657600" marR="0" lvl="7" indent="-317500" algn="l" rtl="0">
              <a:lnSpc>
                <a:spcPct val="115000"/>
              </a:lnSpc>
              <a:spcBef>
                <a:spcPts val="1600"/>
              </a:spcBef>
              <a:spcAft>
                <a:spcPts val="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8pPr>
            <a:lvl9pPr marL="4114800" marR="0" lvl="8" indent="-317500" algn="l" rtl="0">
              <a:lnSpc>
                <a:spcPct val="115000"/>
              </a:lnSpc>
              <a:spcBef>
                <a:spcPts val="1600"/>
              </a:spcBef>
              <a:spcAft>
                <a:spcPts val="1600"/>
              </a:spcAft>
              <a:buClr>
                <a:schemeClr val="dk2"/>
              </a:buClr>
              <a:buSzPts val="1400"/>
              <a:buFont typeface="Proxima Nova"/>
              <a:buChar char="■"/>
              <a:defRPr sz="1400" b="0" i="0" u="none" strike="noStrike" cap="none">
                <a:solidFill>
                  <a:schemeClr val="dk2"/>
                </a:solidFill>
                <a:latin typeface="Proxima Nova"/>
                <a:ea typeface="Proxima Nova"/>
                <a:cs typeface="Proxima Nova"/>
                <a:sym typeface="Proxima Nova"/>
              </a:defRPr>
            </a:lvl9pPr>
          </a:lstStyle>
          <a:p>
            <a:endParaRPr/>
          </a:p>
        </p:txBody>
      </p:sp>
      <p:sp>
        <p:nvSpPr>
          <p:cNvPr id="8" name="Google Shape;8;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 id="2147483656" r:id="rId6"/>
    <p:sldLayoutId id="2147483657" r:id="rId7"/>
    <p:sldLayoutId id="2147483658"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https://youtu.be/y9z7z78_68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emf"/></Relationships>
</file>

<file path=ppt/slides/_rels/slide1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8.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image" Target="../media/image3.png"/><Relationship Id="rId7" Type="http://schemas.openxmlformats.org/officeDocument/2006/relationships/image" Target="../media/image23.emf"/><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 Id="rId9" Type="http://schemas.openxmlformats.org/officeDocument/2006/relationships/image" Target="../media/image25.emf"/></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ceoas.oregonstate.edu/regional-class-research-vessel-outreach"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ceoas.oregonstate.edu/regional-class-research-vessel-rcrv"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8.emf"/><Relationship Id="rId4" Type="http://schemas.openxmlformats.org/officeDocument/2006/relationships/image" Target="../media/image27.emf"/></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youtu.be/rA_Bzc5hk8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hyperlink" Target="https://www.noaa.gov/our-mission-and-vision"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3" name="Google Shape;83;p4"/>
          <p:cNvSpPr/>
          <p:nvPr/>
        </p:nvSpPr>
        <p:spPr>
          <a:xfrm>
            <a:off x="1675648" y="981777"/>
            <a:ext cx="5807942"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5400" b="1" i="0" u="none" strike="noStrike" cap="none" dirty="0">
                <a:solidFill>
                  <a:schemeClr val="accent3"/>
                </a:solidFill>
                <a:latin typeface="Arial"/>
                <a:ea typeface="Arial"/>
                <a:cs typeface="Arial"/>
                <a:sym typeface="Arial"/>
              </a:rPr>
              <a:t>Project Update!</a:t>
            </a:r>
            <a:endParaRPr dirty="0"/>
          </a:p>
        </p:txBody>
      </p:sp>
      <p:pic>
        <p:nvPicPr>
          <p:cNvPr id="5" name="Google Shape;73;p3">
            <a:extLst>
              <a:ext uri="{FF2B5EF4-FFF2-40B4-BE49-F238E27FC236}">
                <a16:creationId xmlns:a16="http://schemas.microsoft.com/office/drawing/2014/main" id="{09205F78-9AFF-4CC6-AF17-3C5AFE1434AB}"/>
              </a:ext>
            </a:extLst>
          </p:cNvPr>
          <p:cNvPicPr preferRelativeResize="0"/>
          <p:nvPr/>
        </p:nvPicPr>
        <p:blipFill rotWithShape="1">
          <a:blip r:embed="rId3">
            <a:alphaModFix/>
          </a:blip>
          <a:srcRect/>
          <a:stretch/>
        </p:blipFill>
        <p:spPr>
          <a:xfrm>
            <a:off x="1426391" y="235688"/>
            <a:ext cx="5958114" cy="3926035"/>
          </a:xfrm>
          <a:prstGeom prst="rect">
            <a:avLst/>
          </a:prstGeom>
          <a:noFill/>
          <a:ln>
            <a:noFill/>
          </a:ln>
        </p:spPr>
      </p:pic>
      <p:sp>
        <p:nvSpPr>
          <p:cNvPr id="2" name="TextBox 1">
            <a:extLst>
              <a:ext uri="{FF2B5EF4-FFF2-40B4-BE49-F238E27FC236}">
                <a16:creationId xmlns:a16="http://schemas.microsoft.com/office/drawing/2014/main" id="{584D3BF3-04C2-47BB-9A63-34180C7ECF7D}"/>
              </a:ext>
            </a:extLst>
          </p:cNvPr>
          <p:cNvSpPr txBox="1"/>
          <p:nvPr/>
        </p:nvSpPr>
        <p:spPr>
          <a:xfrm>
            <a:off x="2962585" y="4426126"/>
            <a:ext cx="2885726" cy="430887"/>
          </a:xfrm>
          <a:prstGeom prst="rect">
            <a:avLst/>
          </a:prstGeom>
          <a:noFill/>
        </p:spPr>
        <p:txBody>
          <a:bodyPr wrap="none" rtlCol="0">
            <a:spAutoFit/>
          </a:bodyPr>
          <a:lstStyle/>
          <a:p>
            <a:r>
              <a:rPr lang="en-US" sz="2200" b="1" dirty="0">
                <a:hlinkClick r:id="rId4"/>
              </a:rPr>
              <a:t>Project Update 2022</a:t>
            </a:r>
            <a:endParaRPr lang="en-US" sz="22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5" name="Google Shape;149;p12">
            <a:extLst>
              <a:ext uri="{FF2B5EF4-FFF2-40B4-BE49-F238E27FC236}">
                <a16:creationId xmlns:a16="http://schemas.microsoft.com/office/drawing/2014/main" id="{FDF8558A-F2E0-4A64-AF54-6E6DCB7EF4A7}"/>
              </a:ext>
            </a:extLst>
          </p:cNvPr>
          <p:cNvSpPr txBox="1">
            <a:spLocks noGrp="1"/>
          </p:cNvSpPr>
          <p:nvPr>
            <p:ph type="body" idx="1"/>
          </p:nvPr>
        </p:nvSpPr>
        <p:spPr>
          <a:xfrm>
            <a:off x="158359" y="173441"/>
            <a:ext cx="3477470" cy="2398309"/>
          </a:xfrm>
          <a:prstGeom prst="rect">
            <a:avLst/>
          </a:prstGeom>
          <a:noFill/>
          <a:ln>
            <a:noFill/>
          </a:ln>
        </p:spPr>
        <p:txBody>
          <a:bodyPr spcFirstLastPara="1" wrap="square" lIns="91425" tIns="91425" rIns="91425" bIns="91425" anchor="t" anchorCtr="0">
            <a:noAutofit/>
          </a:bodyPr>
          <a:lstStyle/>
          <a:p>
            <a:pPr marL="114300" lvl="0" indent="0">
              <a:lnSpc>
                <a:spcPct val="100000"/>
              </a:lnSpc>
              <a:buNone/>
            </a:pPr>
            <a:r>
              <a:rPr lang="en-US" sz="1600" b="1" dirty="0"/>
              <a:t>Find the ONE thing</a:t>
            </a:r>
          </a:p>
          <a:p>
            <a:pPr>
              <a:lnSpc>
                <a:spcPct val="100000"/>
              </a:lnSpc>
              <a:buFont typeface="Arial" panose="020B0604020202020204" pitchFamily="34" charset="0"/>
              <a:buChar char="•"/>
            </a:pPr>
            <a:r>
              <a:rPr lang="en-US" sz="1600" dirty="0"/>
              <a:t>Does one piece of data jump out at you? </a:t>
            </a:r>
          </a:p>
          <a:p>
            <a:pPr>
              <a:lnSpc>
                <a:spcPct val="100000"/>
              </a:lnSpc>
              <a:buFont typeface="Arial" panose="020B0604020202020204" pitchFamily="34" charset="0"/>
              <a:buChar char="•"/>
            </a:pPr>
            <a:r>
              <a:rPr lang="en-US" sz="1600" dirty="0"/>
              <a:t>Is there a pattern in the data? </a:t>
            </a:r>
          </a:p>
          <a:p>
            <a:pPr>
              <a:lnSpc>
                <a:spcPct val="100000"/>
              </a:lnSpc>
              <a:buFont typeface="Arial" panose="020B0604020202020204" pitchFamily="34" charset="0"/>
              <a:buChar char="•"/>
            </a:pPr>
            <a:r>
              <a:rPr lang="en-US" sz="1600" dirty="0"/>
              <a:t>Do you see a something when comparing one part of your data to another part of your data?</a:t>
            </a:r>
          </a:p>
          <a:p>
            <a:pPr marL="114300" indent="0">
              <a:lnSpc>
                <a:spcPct val="100000"/>
              </a:lnSpc>
              <a:buNone/>
            </a:pPr>
            <a:r>
              <a:rPr lang="en-US" sz="1600" b="1" dirty="0"/>
              <a:t>Sculpting:</a:t>
            </a:r>
          </a:p>
          <a:p>
            <a:pPr>
              <a:lnSpc>
                <a:spcPct val="100000"/>
              </a:lnSpc>
              <a:buFont typeface="Arial" panose="020B0604020202020204" pitchFamily="34" charset="0"/>
              <a:buChar char="•"/>
            </a:pPr>
            <a:r>
              <a:rPr lang="en-US" sz="1600" dirty="0"/>
              <a:t>How will you present your data to other people?</a:t>
            </a:r>
          </a:p>
          <a:p>
            <a:pPr>
              <a:lnSpc>
                <a:spcPct val="100000"/>
              </a:lnSpc>
              <a:buFont typeface="Arial" panose="020B0604020202020204" pitchFamily="34" charset="0"/>
              <a:buChar char="•"/>
            </a:pPr>
            <a:r>
              <a:rPr lang="en-US" sz="1600" dirty="0"/>
              <a:t>What symbols can you build to represent your data? </a:t>
            </a:r>
          </a:p>
          <a:p>
            <a:pPr>
              <a:lnSpc>
                <a:spcPct val="100000"/>
              </a:lnSpc>
              <a:buFont typeface="Arial" panose="020B0604020202020204" pitchFamily="34" charset="0"/>
              <a:buChar char="•"/>
            </a:pPr>
            <a:r>
              <a:rPr lang="en-US" sz="1600" dirty="0"/>
              <a:t>How can you attract attention to what you are sharing?</a:t>
            </a:r>
          </a:p>
          <a:p>
            <a:pPr>
              <a:lnSpc>
                <a:spcPct val="100000"/>
              </a:lnSpc>
              <a:buFont typeface="Arial" panose="020B0604020202020204" pitchFamily="34" charset="0"/>
              <a:buChar char="•"/>
            </a:pPr>
            <a:r>
              <a:rPr lang="en-US" sz="1600" dirty="0"/>
              <a:t>What do you want people to learn, think, feel, or do after seeing your sculpture?  </a:t>
            </a:r>
          </a:p>
          <a:p>
            <a:pPr marL="114300" lvl="0" indent="0" algn="l" rtl="0">
              <a:lnSpc>
                <a:spcPct val="115000"/>
              </a:lnSpc>
              <a:spcBef>
                <a:spcPts val="0"/>
              </a:spcBef>
              <a:spcAft>
                <a:spcPts val="0"/>
              </a:spcAft>
              <a:buSzPts val="1800"/>
              <a:buNone/>
            </a:pPr>
            <a:endParaRPr dirty="0"/>
          </a:p>
        </p:txBody>
      </p:sp>
      <p:pic>
        <p:nvPicPr>
          <p:cNvPr id="2" name="Picture 1">
            <a:extLst>
              <a:ext uri="{FF2B5EF4-FFF2-40B4-BE49-F238E27FC236}">
                <a16:creationId xmlns:a16="http://schemas.microsoft.com/office/drawing/2014/main" id="{872B56B8-34D1-49C0-A934-871D87882C5B}"/>
              </a:ext>
            </a:extLst>
          </p:cNvPr>
          <p:cNvPicPr>
            <a:picLocks noChangeAspect="1"/>
          </p:cNvPicPr>
          <p:nvPr/>
        </p:nvPicPr>
        <p:blipFill>
          <a:blip r:embed="rId3"/>
          <a:stretch>
            <a:fillRect/>
          </a:stretch>
        </p:blipFill>
        <p:spPr>
          <a:xfrm>
            <a:off x="4176332" y="173441"/>
            <a:ext cx="3940935" cy="4604197"/>
          </a:xfrm>
          <a:prstGeom prst="rect">
            <a:avLst/>
          </a:prstGeom>
        </p:spPr>
      </p:pic>
      <p:pic>
        <p:nvPicPr>
          <p:cNvPr id="4" name="Picture 2" descr="Office of Oceanic and Atmospheric Research - Wikipedia">
            <a:extLst>
              <a:ext uri="{FF2B5EF4-FFF2-40B4-BE49-F238E27FC236}">
                <a16:creationId xmlns:a16="http://schemas.microsoft.com/office/drawing/2014/main" id="{73EFDEAB-147F-46AF-ABD2-84BFD2A819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43849" y="365862"/>
            <a:ext cx="713921" cy="713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77327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5" name="Google Shape;149;p12">
            <a:extLst>
              <a:ext uri="{FF2B5EF4-FFF2-40B4-BE49-F238E27FC236}">
                <a16:creationId xmlns:a16="http://schemas.microsoft.com/office/drawing/2014/main" id="{FDF8558A-F2E0-4A64-AF54-6E6DCB7EF4A7}"/>
              </a:ext>
            </a:extLst>
          </p:cNvPr>
          <p:cNvSpPr txBox="1">
            <a:spLocks noGrp="1"/>
          </p:cNvSpPr>
          <p:nvPr>
            <p:ph type="body" idx="1"/>
          </p:nvPr>
        </p:nvSpPr>
        <p:spPr>
          <a:xfrm>
            <a:off x="158359" y="173441"/>
            <a:ext cx="3477470" cy="2398309"/>
          </a:xfrm>
          <a:prstGeom prst="rect">
            <a:avLst/>
          </a:prstGeom>
          <a:noFill/>
          <a:ln>
            <a:noFill/>
          </a:ln>
        </p:spPr>
        <p:txBody>
          <a:bodyPr spcFirstLastPara="1" wrap="square" lIns="91425" tIns="91425" rIns="91425" bIns="91425" anchor="t" anchorCtr="0">
            <a:noAutofit/>
          </a:bodyPr>
          <a:lstStyle/>
          <a:p>
            <a:pPr marL="114300" lvl="0" indent="0">
              <a:lnSpc>
                <a:spcPct val="100000"/>
              </a:lnSpc>
              <a:buNone/>
            </a:pPr>
            <a:r>
              <a:rPr lang="en-US" sz="1600" b="1" dirty="0"/>
              <a:t>Find the ONE thing</a:t>
            </a:r>
          </a:p>
          <a:p>
            <a:pPr>
              <a:lnSpc>
                <a:spcPct val="100000"/>
              </a:lnSpc>
              <a:buFont typeface="Arial" panose="020B0604020202020204" pitchFamily="34" charset="0"/>
              <a:buChar char="•"/>
            </a:pPr>
            <a:r>
              <a:rPr lang="en-US" sz="1600" dirty="0"/>
              <a:t>Does one piece of data jump out at you? </a:t>
            </a:r>
          </a:p>
          <a:p>
            <a:pPr>
              <a:lnSpc>
                <a:spcPct val="100000"/>
              </a:lnSpc>
              <a:buFont typeface="Arial" panose="020B0604020202020204" pitchFamily="34" charset="0"/>
              <a:buChar char="•"/>
            </a:pPr>
            <a:r>
              <a:rPr lang="en-US" sz="1600" dirty="0"/>
              <a:t>Is there a pattern in the data? </a:t>
            </a:r>
          </a:p>
          <a:p>
            <a:pPr>
              <a:lnSpc>
                <a:spcPct val="100000"/>
              </a:lnSpc>
              <a:buFont typeface="Arial" panose="020B0604020202020204" pitchFamily="34" charset="0"/>
              <a:buChar char="•"/>
            </a:pPr>
            <a:r>
              <a:rPr lang="en-US" sz="1600" dirty="0"/>
              <a:t>Do you see a something when comparing one part of your data to another part of your data?</a:t>
            </a:r>
          </a:p>
          <a:p>
            <a:pPr marL="114300" indent="0">
              <a:lnSpc>
                <a:spcPct val="100000"/>
              </a:lnSpc>
              <a:buNone/>
            </a:pPr>
            <a:r>
              <a:rPr lang="en-US" sz="1600" b="1" dirty="0"/>
              <a:t>Sculpting:</a:t>
            </a:r>
          </a:p>
          <a:p>
            <a:pPr>
              <a:lnSpc>
                <a:spcPct val="100000"/>
              </a:lnSpc>
              <a:buFont typeface="Arial" panose="020B0604020202020204" pitchFamily="34" charset="0"/>
              <a:buChar char="•"/>
            </a:pPr>
            <a:r>
              <a:rPr lang="en-US" sz="1600" dirty="0"/>
              <a:t>How will you present your data to other people?</a:t>
            </a:r>
          </a:p>
          <a:p>
            <a:pPr>
              <a:lnSpc>
                <a:spcPct val="100000"/>
              </a:lnSpc>
              <a:buFont typeface="Arial" panose="020B0604020202020204" pitchFamily="34" charset="0"/>
              <a:buChar char="•"/>
            </a:pPr>
            <a:r>
              <a:rPr lang="en-US" sz="1600" dirty="0"/>
              <a:t>What symbols can you build to represent your data? </a:t>
            </a:r>
          </a:p>
          <a:p>
            <a:pPr>
              <a:lnSpc>
                <a:spcPct val="100000"/>
              </a:lnSpc>
              <a:buFont typeface="Arial" panose="020B0604020202020204" pitchFamily="34" charset="0"/>
              <a:buChar char="•"/>
            </a:pPr>
            <a:r>
              <a:rPr lang="en-US" sz="1600" dirty="0"/>
              <a:t>How can you attract attention to what you are sharing?</a:t>
            </a:r>
          </a:p>
          <a:p>
            <a:pPr>
              <a:lnSpc>
                <a:spcPct val="100000"/>
              </a:lnSpc>
              <a:buFont typeface="Arial" panose="020B0604020202020204" pitchFamily="34" charset="0"/>
              <a:buChar char="•"/>
            </a:pPr>
            <a:r>
              <a:rPr lang="en-US" sz="1600" dirty="0"/>
              <a:t>What do you want people to learn, think, feel, or do after seeing your sculpture?  </a:t>
            </a:r>
          </a:p>
          <a:p>
            <a:pPr marL="114300" lvl="0" indent="0" algn="l" rtl="0">
              <a:lnSpc>
                <a:spcPct val="115000"/>
              </a:lnSpc>
              <a:spcBef>
                <a:spcPts val="0"/>
              </a:spcBef>
              <a:spcAft>
                <a:spcPts val="0"/>
              </a:spcAft>
              <a:buSzPts val="1800"/>
              <a:buNone/>
            </a:pPr>
            <a:endParaRPr dirty="0"/>
          </a:p>
        </p:txBody>
      </p:sp>
      <p:pic>
        <p:nvPicPr>
          <p:cNvPr id="3" name="Picture 2">
            <a:extLst>
              <a:ext uri="{FF2B5EF4-FFF2-40B4-BE49-F238E27FC236}">
                <a16:creationId xmlns:a16="http://schemas.microsoft.com/office/drawing/2014/main" id="{BB96B602-7086-4207-BB32-19A61F175755}"/>
              </a:ext>
            </a:extLst>
          </p:cNvPr>
          <p:cNvPicPr>
            <a:picLocks noChangeAspect="1"/>
          </p:cNvPicPr>
          <p:nvPr/>
        </p:nvPicPr>
        <p:blipFill>
          <a:blip r:embed="rId3"/>
          <a:stretch>
            <a:fillRect/>
          </a:stretch>
        </p:blipFill>
        <p:spPr>
          <a:xfrm>
            <a:off x="4027715" y="388934"/>
            <a:ext cx="4491047" cy="4052019"/>
          </a:xfrm>
          <a:prstGeom prst="rect">
            <a:avLst/>
          </a:prstGeom>
        </p:spPr>
      </p:pic>
      <p:pic>
        <p:nvPicPr>
          <p:cNvPr id="4" name="Picture 2" descr="Office of Oceanic and Atmospheric Research - Wikipedia">
            <a:extLst>
              <a:ext uri="{FF2B5EF4-FFF2-40B4-BE49-F238E27FC236}">
                <a16:creationId xmlns:a16="http://schemas.microsoft.com/office/drawing/2014/main" id="{0ADFB31A-FFE4-4986-A21C-125A374505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71989" y="224971"/>
            <a:ext cx="713921" cy="713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44645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5" name="Google Shape;149;p12">
            <a:extLst>
              <a:ext uri="{FF2B5EF4-FFF2-40B4-BE49-F238E27FC236}">
                <a16:creationId xmlns:a16="http://schemas.microsoft.com/office/drawing/2014/main" id="{FDF8558A-F2E0-4A64-AF54-6E6DCB7EF4A7}"/>
              </a:ext>
            </a:extLst>
          </p:cNvPr>
          <p:cNvSpPr txBox="1">
            <a:spLocks noGrp="1"/>
          </p:cNvSpPr>
          <p:nvPr>
            <p:ph type="body" idx="1"/>
          </p:nvPr>
        </p:nvSpPr>
        <p:spPr>
          <a:xfrm>
            <a:off x="158359" y="173441"/>
            <a:ext cx="3477470" cy="2398309"/>
          </a:xfrm>
          <a:prstGeom prst="rect">
            <a:avLst/>
          </a:prstGeom>
          <a:noFill/>
          <a:ln>
            <a:noFill/>
          </a:ln>
        </p:spPr>
        <p:txBody>
          <a:bodyPr spcFirstLastPara="1" wrap="square" lIns="91425" tIns="91425" rIns="91425" bIns="91425" anchor="t" anchorCtr="0">
            <a:noAutofit/>
          </a:bodyPr>
          <a:lstStyle/>
          <a:p>
            <a:pPr marL="114300" lvl="0" indent="0">
              <a:lnSpc>
                <a:spcPct val="100000"/>
              </a:lnSpc>
              <a:buNone/>
            </a:pPr>
            <a:r>
              <a:rPr lang="en-US" sz="1600" b="1" dirty="0"/>
              <a:t>Find the ONE thing</a:t>
            </a:r>
          </a:p>
          <a:p>
            <a:pPr>
              <a:lnSpc>
                <a:spcPct val="100000"/>
              </a:lnSpc>
              <a:buFont typeface="Arial" panose="020B0604020202020204" pitchFamily="34" charset="0"/>
              <a:buChar char="•"/>
            </a:pPr>
            <a:r>
              <a:rPr lang="en-US" sz="1600" dirty="0"/>
              <a:t>Does one piece of data jump out at you? </a:t>
            </a:r>
          </a:p>
          <a:p>
            <a:pPr>
              <a:lnSpc>
                <a:spcPct val="100000"/>
              </a:lnSpc>
              <a:buFont typeface="Arial" panose="020B0604020202020204" pitchFamily="34" charset="0"/>
              <a:buChar char="•"/>
            </a:pPr>
            <a:r>
              <a:rPr lang="en-US" sz="1600" dirty="0"/>
              <a:t>Is there a pattern in the data? </a:t>
            </a:r>
          </a:p>
          <a:p>
            <a:pPr>
              <a:lnSpc>
                <a:spcPct val="100000"/>
              </a:lnSpc>
              <a:buFont typeface="Arial" panose="020B0604020202020204" pitchFamily="34" charset="0"/>
              <a:buChar char="•"/>
            </a:pPr>
            <a:r>
              <a:rPr lang="en-US" sz="1600" dirty="0"/>
              <a:t>Do you see a something when comparing one part of your data to another part of your data?</a:t>
            </a:r>
          </a:p>
          <a:p>
            <a:pPr marL="114300" indent="0">
              <a:lnSpc>
                <a:spcPct val="100000"/>
              </a:lnSpc>
              <a:buNone/>
            </a:pPr>
            <a:r>
              <a:rPr lang="en-US" sz="1600" b="1" dirty="0"/>
              <a:t>Sculpting:</a:t>
            </a:r>
          </a:p>
          <a:p>
            <a:pPr>
              <a:lnSpc>
                <a:spcPct val="100000"/>
              </a:lnSpc>
              <a:buFont typeface="Arial" panose="020B0604020202020204" pitchFamily="34" charset="0"/>
              <a:buChar char="•"/>
            </a:pPr>
            <a:r>
              <a:rPr lang="en-US" sz="1600" dirty="0"/>
              <a:t>How will you present your data to other people?</a:t>
            </a:r>
          </a:p>
          <a:p>
            <a:pPr>
              <a:lnSpc>
                <a:spcPct val="100000"/>
              </a:lnSpc>
              <a:buFont typeface="Arial" panose="020B0604020202020204" pitchFamily="34" charset="0"/>
              <a:buChar char="•"/>
            </a:pPr>
            <a:r>
              <a:rPr lang="en-US" sz="1600" dirty="0"/>
              <a:t>What symbols can you build to represent your data? </a:t>
            </a:r>
          </a:p>
          <a:p>
            <a:pPr>
              <a:lnSpc>
                <a:spcPct val="100000"/>
              </a:lnSpc>
              <a:buFont typeface="Arial" panose="020B0604020202020204" pitchFamily="34" charset="0"/>
              <a:buChar char="•"/>
            </a:pPr>
            <a:r>
              <a:rPr lang="en-US" sz="1600" dirty="0"/>
              <a:t>How can you attract attention to what you are sharing?</a:t>
            </a:r>
          </a:p>
          <a:p>
            <a:pPr>
              <a:lnSpc>
                <a:spcPct val="100000"/>
              </a:lnSpc>
              <a:buFont typeface="Arial" panose="020B0604020202020204" pitchFamily="34" charset="0"/>
              <a:buChar char="•"/>
            </a:pPr>
            <a:r>
              <a:rPr lang="en-US" sz="1600" dirty="0"/>
              <a:t>What do you want people to learn, think, feel, or do after seeing your sculpture?  </a:t>
            </a:r>
          </a:p>
          <a:p>
            <a:pPr marL="114300" lvl="0" indent="0" algn="l" rtl="0">
              <a:lnSpc>
                <a:spcPct val="115000"/>
              </a:lnSpc>
              <a:spcBef>
                <a:spcPts val="0"/>
              </a:spcBef>
              <a:spcAft>
                <a:spcPts val="0"/>
              </a:spcAft>
              <a:buSzPts val="1800"/>
              <a:buNone/>
            </a:pPr>
            <a:endParaRPr dirty="0"/>
          </a:p>
        </p:txBody>
      </p:sp>
      <p:pic>
        <p:nvPicPr>
          <p:cNvPr id="2" name="Picture 1">
            <a:extLst>
              <a:ext uri="{FF2B5EF4-FFF2-40B4-BE49-F238E27FC236}">
                <a16:creationId xmlns:a16="http://schemas.microsoft.com/office/drawing/2014/main" id="{8FF59A4E-E17E-42B1-B926-97BDE2FE612C}"/>
              </a:ext>
            </a:extLst>
          </p:cNvPr>
          <p:cNvPicPr>
            <a:picLocks noChangeAspect="1"/>
          </p:cNvPicPr>
          <p:nvPr/>
        </p:nvPicPr>
        <p:blipFill>
          <a:blip r:embed="rId3"/>
          <a:stretch>
            <a:fillRect/>
          </a:stretch>
        </p:blipFill>
        <p:spPr>
          <a:xfrm>
            <a:off x="3767342" y="880687"/>
            <a:ext cx="5048759" cy="3541781"/>
          </a:xfrm>
          <a:prstGeom prst="rect">
            <a:avLst/>
          </a:prstGeom>
        </p:spPr>
      </p:pic>
      <p:pic>
        <p:nvPicPr>
          <p:cNvPr id="4" name="Picture 2" descr="Office of Oceanic and Atmospheric Research - Wikipedia">
            <a:extLst>
              <a:ext uri="{FF2B5EF4-FFF2-40B4-BE49-F238E27FC236}">
                <a16:creationId xmlns:a16="http://schemas.microsoft.com/office/drawing/2014/main" id="{BAF6936B-2D93-45EC-98FC-D6BBB3452D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6047" y="4013200"/>
            <a:ext cx="713921" cy="713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2771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5" name="Google Shape;149;p12">
            <a:extLst>
              <a:ext uri="{FF2B5EF4-FFF2-40B4-BE49-F238E27FC236}">
                <a16:creationId xmlns:a16="http://schemas.microsoft.com/office/drawing/2014/main" id="{FDF8558A-F2E0-4A64-AF54-6E6DCB7EF4A7}"/>
              </a:ext>
            </a:extLst>
          </p:cNvPr>
          <p:cNvSpPr txBox="1">
            <a:spLocks noGrp="1"/>
          </p:cNvSpPr>
          <p:nvPr>
            <p:ph type="body" idx="1"/>
          </p:nvPr>
        </p:nvSpPr>
        <p:spPr>
          <a:xfrm>
            <a:off x="158359" y="173441"/>
            <a:ext cx="3477470" cy="2398309"/>
          </a:xfrm>
          <a:prstGeom prst="rect">
            <a:avLst/>
          </a:prstGeom>
          <a:noFill/>
          <a:ln>
            <a:noFill/>
          </a:ln>
        </p:spPr>
        <p:txBody>
          <a:bodyPr spcFirstLastPara="1" wrap="square" lIns="91425" tIns="91425" rIns="91425" bIns="91425" anchor="t" anchorCtr="0">
            <a:noAutofit/>
          </a:bodyPr>
          <a:lstStyle/>
          <a:p>
            <a:pPr marL="114300" lvl="0" indent="0">
              <a:lnSpc>
                <a:spcPct val="100000"/>
              </a:lnSpc>
              <a:buNone/>
            </a:pPr>
            <a:r>
              <a:rPr lang="en-US" sz="1600" b="1" dirty="0"/>
              <a:t>Find the ONE thing</a:t>
            </a:r>
          </a:p>
          <a:p>
            <a:pPr>
              <a:lnSpc>
                <a:spcPct val="100000"/>
              </a:lnSpc>
              <a:buFont typeface="Arial" panose="020B0604020202020204" pitchFamily="34" charset="0"/>
              <a:buChar char="•"/>
            </a:pPr>
            <a:r>
              <a:rPr lang="en-US" sz="1600" dirty="0"/>
              <a:t>Does one piece of data jump out at you? </a:t>
            </a:r>
          </a:p>
          <a:p>
            <a:pPr>
              <a:lnSpc>
                <a:spcPct val="100000"/>
              </a:lnSpc>
              <a:buFont typeface="Arial" panose="020B0604020202020204" pitchFamily="34" charset="0"/>
              <a:buChar char="•"/>
            </a:pPr>
            <a:r>
              <a:rPr lang="en-US" sz="1600" dirty="0"/>
              <a:t>Is there a pattern in the data? </a:t>
            </a:r>
          </a:p>
          <a:p>
            <a:pPr>
              <a:lnSpc>
                <a:spcPct val="100000"/>
              </a:lnSpc>
              <a:buFont typeface="Arial" panose="020B0604020202020204" pitchFamily="34" charset="0"/>
              <a:buChar char="•"/>
            </a:pPr>
            <a:r>
              <a:rPr lang="en-US" sz="1600" dirty="0"/>
              <a:t>Do you see a something when comparing one part of your data to another part of your data?</a:t>
            </a:r>
          </a:p>
          <a:p>
            <a:pPr marL="114300" indent="0">
              <a:lnSpc>
                <a:spcPct val="100000"/>
              </a:lnSpc>
              <a:buNone/>
            </a:pPr>
            <a:r>
              <a:rPr lang="en-US" sz="1600" b="1" dirty="0"/>
              <a:t>Sculpting:</a:t>
            </a:r>
          </a:p>
          <a:p>
            <a:pPr>
              <a:lnSpc>
                <a:spcPct val="100000"/>
              </a:lnSpc>
              <a:buFont typeface="Arial" panose="020B0604020202020204" pitchFamily="34" charset="0"/>
              <a:buChar char="•"/>
            </a:pPr>
            <a:r>
              <a:rPr lang="en-US" sz="1600" dirty="0"/>
              <a:t>How will you present your data to other people?</a:t>
            </a:r>
          </a:p>
          <a:p>
            <a:pPr>
              <a:lnSpc>
                <a:spcPct val="100000"/>
              </a:lnSpc>
              <a:buFont typeface="Arial" panose="020B0604020202020204" pitchFamily="34" charset="0"/>
              <a:buChar char="•"/>
            </a:pPr>
            <a:r>
              <a:rPr lang="en-US" sz="1600" dirty="0"/>
              <a:t>What symbols can you build to represent your data? </a:t>
            </a:r>
          </a:p>
          <a:p>
            <a:pPr>
              <a:lnSpc>
                <a:spcPct val="100000"/>
              </a:lnSpc>
              <a:buFont typeface="Arial" panose="020B0604020202020204" pitchFamily="34" charset="0"/>
              <a:buChar char="•"/>
            </a:pPr>
            <a:r>
              <a:rPr lang="en-US" sz="1600" dirty="0"/>
              <a:t>How can you attract attention to what you are sharing?</a:t>
            </a:r>
          </a:p>
          <a:p>
            <a:pPr>
              <a:lnSpc>
                <a:spcPct val="100000"/>
              </a:lnSpc>
              <a:buFont typeface="Arial" panose="020B0604020202020204" pitchFamily="34" charset="0"/>
              <a:buChar char="•"/>
            </a:pPr>
            <a:r>
              <a:rPr lang="en-US" sz="1600" dirty="0"/>
              <a:t>What do you want people to learn, think, feel, or do after seeing your sculpture?  </a:t>
            </a:r>
          </a:p>
          <a:p>
            <a:pPr marL="114300" lvl="0" indent="0" algn="l" rtl="0">
              <a:lnSpc>
                <a:spcPct val="115000"/>
              </a:lnSpc>
              <a:spcBef>
                <a:spcPts val="0"/>
              </a:spcBef>
              <a:spcAft>
                <a:spcPts val="0"/>
              </a:spcAft>
              <a:buSzPts val="1800"/>
              <a:buNone/>
            </a:pPr>
            <a:endParaRPr dirty="0"/>
          </a:p>
        </p:txBody>
      </p:sp>
      <p:pic>
        <p:nvPicPr>
          <p:cNvPr id="3" name="Picture 2">
            <a:extLst>
              <a:ext uri="{FF2B5EF4-FFF2-40B4-BE49-F238E27FC236}">
                <a16:creationId xmlns:a16="http://schemas.microsoft.com/office/drawing/2014/main" id="{A87D6057-12AD-4F9E-8565-738162B51FA1}"/>
              </a:ext>
            </a:extLst>
          </p:cNvPr>
          <p:cNvPicPr>
            <a:picLocks noChangeAspect="1"/>
          </p:cNvPicPr>
          <p:nvPr/>
        </p:nvPicPr>
        <p:blipFill rotWithShape="1">
          <a:blip r:embed="rId3"/>
          <a:srcRect l="-2927" t="-7362" r="11672" b="7362"/>
          <a:stretch/>
        </p:blipFill>
        <p:spPr>
          <a:xfrm>
            <a:off x="3635829" y="173441"/>
            <a:ext cx="4936115" cy="2562896"/>
          </a:xfrm>
          <a:prstGeom prst="rect">
            <a:avLst/>
          </a:prstGeom>
        </p:spPr>
      </p:pic>
      <p:pic>
        <p:nvPicPr>
          <p:cNvPr id="4" name="Picture 3">
            <a:extLst>
              <a:ext uri="{FF2B5EF4-FFF2-40B4-BE49-F238E27FC236}">
                <a16:creationId xmlns:a16="http://schemas.microsoft.com/office/drawing/2014/main" id="{9FF2776D-2065-49DC-95D7-322294D084C3}"/>
              </a:ext>
            </a:extLst>
          </p:cNvPr>
          <p:cNvPicPr>
            <a:picLocks noChangeAspect="1"/>
          </p:cNvPicPr>
          <p:nvPr/>
        </p:nvPicPr>
        <p:blipFill>
          <a:blip r:embed="rId4"/>
          <a:stretch>
            <a:fillRect/>
          </a:stretch>
        </p:blipFill>
        <p:spPr>
          <a:xfrm>
            <a:off x="3780942" y="3213546"/>
            <a:ext cx="5007458" cy="1492018"/>
          </a:xfrm>
          <a:prstGeom prst="rect">
            <a:avLst/>
          </a:prstGeom>
        </p:spPr>
      </p:pic>
    </p:spTree>
    <p:extLst>
      <p:ext uri="{BB962C8B-B14F-4D97-AF65-F5344CB8AC3E}">
        <p14:creationId xmlns:p14="http://schemas.microsoft.com/office/powerpoint/2010/main" val="41284187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5" name="Google Shape;149;p12">
            <a:extLst>
              <a:ext uri="{FF2B5EF4-FFF2-40B4-BE49-F238E27FC236}">
                <a16:creationId xmlns:a16="http://schemas.microsoft.com/office/drawing/2014/main" id="{FDF8558A-F2E0-4A64-AF54-6E6DCB7EF4A7}"/>
              </a:ext>
            </a:extLst>
          </p:cNvPr>
          <p:cNvSpPr txBox="1">
            <a:spLocks noGrp="1"/>
          </p:cNvSpPr>
          <p:nvPr>
            <p:ph type="body" idx="1"/>
          </p:nvPr>
        </p:nvSpPr>
        <p:spPr>
          <a:xfrm>
            <a:off x="158359" y="173441"/>
            <a:ext cx="3259755" cy="2398309"/>
          </a:xfrm>
          <a:prstGeom prst="rect">
            <a:avLst/>
          </a:prstGeom>
          <a:noFill/>
          <a:ln>
            <a:noFill/>
          </a:ln>
        </p:spPr>
        <p:txBody>
          <a:bodyPr spcFirstLastPara="1" wrap="square" lIns="91425" tIns="91425" rIns="91425" bIns="91425" anchor="t" anchorCtr="0">
            <a:noAutofit/>
          </a:bodyPr>
          <a:lstStyle/>
          <a:p>
            <a:pPr marL="114300" lvl="0" indent="0">
              <a:lnSpc>
                <a:spcPct val="100000"/>
              </a:lnSpc>
              <a:buNone/>
            </a:pPr>
            <a:r>
              <a:rPr lang="en-US" sz="1600" b="1" dirty="0"/>
              <a:t>Find the ONE thing</a:t>
            </a:r>
          </a:p>
          <a:p>
            <a:pPr>
              <a:lnSpc>
                <a:spcPct val="100000"/>
              </a:lnSpc>
              <a:buFont typeface="Arial" panose="020B0604020202020204" pitchFamily="34" charset="0"/>
              <a:buChar char="•"/>
            </a:pPr>
            <a:r>
              <a:rPr lang="en-US" sz="1600" dirty="0"/>
              <a:t>Does one piece of data jump out at you? </a:t>
            </a:r>
          </a:p>
          <a:p>
            <a:pPr>
              <a:lnSpc>
                <a:spcPct val="100000"/>
              </a:lnSpc>
              <a:buFont typeface="Arial" panose="020B0604020202020204" pitchFamily="34" charset="0"/>
              <a:buChar char="•"/>
            </a:pPr>
            <a:r>
              <a:rPr lang="en-US" sz="1600" dirty="0"/>
              <a:t>Is there a pattern in the data? </a:t>
            </a:r>
          </a:p>
          <a:p>
            <a:pPr>
              <a:lnSpc>
                <a:spcPct val="100000"/>
              </a:lnSpc>
              <a:buFont typeface="Arial" panose="020B0604020202020204" pitchFamily="34" charset="0"/>
              <a:buChar char="•"/>
            </a:pPr>
            <a:r>
              <a:rPr lang="en-US" sz="1600" dirty="0"/>
              <a:t>Do you see a something when comparing one part of your data to another part of your data?</a:t>
            </a:r>
          </a:p>
          <a:p>
            <a:pPr marL="114300" indent="0">
              <a:lnSpc>
                <a:spcPct val="100000"/>
              </a:lnSpc>
              <a:buNone/>
            </a:pPr>
            <a:r>
              <a:rPr lang="en-US" sz="1600" b="1" dirty="0"/>
              <a:t>Sculpting:</a:t>
            </a:r>
          </a:p>
          <a:p>
            <a:pPr>
              <a:lnSpc>
                <a:spcPct val="100000"/>
              </a:lnSpc>
              <a:buFont typeface="Arial" panose="020B0604020202020204" pitchFamily="34" charset="0"/>
              <a:buChar char="•"/>
            </a:pPr>
            <a:r>
              <a:rPr lang="en-US" sz="1600" dirty="0"/>
              <a:t>How will you present your data to other people?</a:t>
            </a:r>
          </a:p>
          <a:p>
            <a:pPr>
              <a:lnSpc>
                <a:spcPct val="100000"/>
              </a:lnSpc>
              <a:buFont typeface="Arial" panose="020B0604020202020204" pitchFamily="34" charset="0"/>
              <a:buChar char="•"/>
            </a:pPr>
            <a:r>
              <a:rPr lang="en-US" sz="1600" dirty="0"/>
              <a:t>What symbols can you build to represent your data? </a:t>
            </a:r>
          </a:p>
          <a:p>
            <a:pPr>
              <a:lnSpc>
                <a:spcPct val="100000"/>
              </a:lnSpc>
              <a:buFont typeface="Arial" panose="020B0604020202020204" pitchFamily="34" charset="0"/>
              <a:buChar char="•"/>
            </a:pPr>
            <a:r>
              <a:rPr lang="en-US" sz="1600" dirty="0"/>
              <a:t>How can you attract attention to what you are sharing?</a:t>
            </a:r>
          </a:p>
          <a:p>
            <a:pPr>
              <a:lnSpc>
                <a:spcPct val="100000"/>
              </a:lnSpc>
              <a:buFont typeface="Arial" panose="020B0604020202020204" pitchFamily="34" charset="0"/>
              <a:buChar char="•"/>
            </a:pPr>
            <a:r>
              <a:rPr lang="en-US" sz="1600" dirty="0"/>
              <a:t>What do you want people to learn, think, feel, or do after seeing your sculpture?  </a:t>
            </a:r>
          </a:p>
          <a:p>
            <a:pPr marL="114300" lvl="0" indent="0" algn="l" rtl="0">
              <a:lnSpc>
                <a:spcPct val="115000"/>
              </a:lnSpc>
              <a:spcBef>
                <a:spcPts val="0"/>
              </a:spcBef>
              <a:spcAft>
                <a:spcPts val="0"/>
              </a:spcAft>
              <a:buSzPts val="1800"/>
              <a:buNone/>
            </a:pPr>
            <a:endParaRPr dirty="0"/>
          </a:p>
        </p:txBody>
      </p:sp>
      <p:pic>
        <p:nvPicPr>
          <p:cNvPr id="4" name="Picture 3">
            <a:extLst>
              <a:ext uri="{FF2B5EF4-FFF2-40B4-BE49-F238E27FC236}">
                <a16:creationId xmlns:a16="http://schemas.microsoft.com/office/drawing/2014/main" id="{79C99828-EACB-4837-BD0D-C919BD6047FE}"/>
              </a:ext>
            </a:extLst>
          </p:cNvPr>
          <p:cNvPicPr>
            <a:picLocks noChangeAspect="1"/>
          </p:cNvPicPr>
          <p:nvPr/>
        </p:nvPicPr>
        <p:blipFill>
          <a:blip r:embed="rId3"/>
          <a:stretch>
            <a:fillRect/>
          </a:stretch>
        </p:blipFill>
        <p:spPr>
          <a:xfrm>
            <a:off x="3907613" y="478460"/>
            <a:ext cx="3709115" cy="1519707"/>
          </a:xfrm>
          <a:prstGeom prst="rect">
            <a:avLst/>
          </a:prstGeom>
        </p:spPr>
      </p:pic>
      <p:pic>
        <p:nvPicPr>
          <p:cNvPr id="6" name="Picture 5">
            <a:extLst>
              <a:ext uri="{FF2B5EF4-FFF2-40B4-BE49-F238E27FC236}">
                <a16:creationId xmlns:a16="http://schemas.microsoft.com/office/drawing/2014/main" id="{BFF141CA-DCFB-4BE7-86B2-507FD574DA3C}"/>
              </a:ext>
            </a:extLst>
          </p:cNvPr>
          <p:cNvPicPr>
            <a:picLocks noChangeAspect="1"/>
          </p:cNvPicPr>
          <p:nvPr/>
        </p:nvPicPr>
        <p:blipFill>
          <a:blip r:embed="rId4"/>
          <a:stretch>
            <a:fillRect/>
          </a:stretch>
        </p:blipFill>
        <p:spPr>
          <a:xfrm>
            <a:off x="3475455" y="2303186"/>
            <a:ext cx="5589431" cy="2079938"/>
          </a:xfrm>
          <a:prstGeom prst="rect">
            <a:avLst/>
          </a:prstGeom>
        </p:spPr>
      </p:pic>
      <p:pic>
        <p:nvPicPr>
          <p:cNvPr id="7" name="Picture 2" descr="Office of Oceanic and Atmospheric Research - Wikipedia">
            <a:extLst>
              <a:ext uri="{FF2B5EF4-FFF2-40B4-BE49-F238E27FC236}">
                <a16:creationId xmlns:a16="http://schemas.microsoft.com/office/drawing/2014/main" id="{C0FE1C19-822A-411F-82DD-65A8634C84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06675" y="658674"/>
            <a:ext cx="713921" cy="713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91045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5" name="Google Shape;149;p12">
            <a:extLst>
              <a:ext uri="{FF2B5EF4-FFF2-40B4-BE49-F238E27FC236}">
                <a16:creationId xmlns:a16="http://schemas.microsoft.com/office/drawing/2014/main" id="{FDF8558A-F2E0-4A64-AF54-6E6DCB7EF4A7}"/>
              </a:ext>
            </a:extLst>
          </p:cNvPr>
          <p:cNvSpPr txBox="1">
            <a:spLocks noGrp="1"/>
          </p:cNvSpPr>
          <p:nvPr>
            <p:ph type="body" idx="1"/>
          </p:nvPr>
        </p:nvSpPr>
        <p:spPr>
          <a:xfrm>
            <a:off x="158359" y="173441"/>
            <a:ext cx="3259755" cy="2398309"/>
          </a:xfrm>
          <a:prstGeom prst="rect">
            <a:avLst/>
          </a:prstGeom>
          <a:noFill/>
          <a:ln>
            <a:noFill/>
          </a:ln>
        </p:spPr>
        <p:txBody>
          <a:bodyPr spcFirstLastPara="1" wrap="square" lIns="91425" tIns="91425" rIns="91425" bIns="91425" anchor="t" anchorCtr="0">
            <a:noAutofit/>
          </a:bodyPr>
          <a:lstStyle/>
          <a:p>
            <a:pPr marL="114300" lvl="0" indent="0">
              <a:lnSpc>
                <a:spcPct val="100000"/>
              </a:lnSpc>
              <a:buNone/>
            </a:pPr>
            <a:r>
              <a:rPr lang="en-US" sz="1600" b="1" dirty="0"/>
              <a:t>Find the ONE thing</a:t>
            </a:r>
          </a:p>
          <a:p>
            <a:pPr>
              <a:lnSpc>
                <a:spcPct val="100000"/>
              </a:lnSpc>
              <a:buFont typeface="Arial" panose="020B0604020202020204" pitchFamily="34" charset="0"/>
              <a:buChar char="•"/>
            </a:pPr>
            <a:r>
              <a:rPr lang="en-US" sz="1600" dirty="0"/>
              <a:t>Does one piece of data jump out at you? </a:t>
            </a:r>
          </a:p>
          <a:p>
            <a:pPr>
              <a:lnSpc>
                <a:spcPct val="100000"/>
              </a:lnSpc>
              <a:buFont typeface="Arial" panose="020B0604020202020204" pitchFamily="34" charset="0"/>
              <a:buChar char="•"/>
            </a:pPr>
            <a:r>
              <a:rPr lang="en-US" sz="1600" dirty="0"/>
              <a:t>Is there a pattern in the data? </a:t>
            </a:r>
          </a:p>
          <a:p>
            <a:pPr>
              <a:lnSpc>
                <a:spcPct val="100000"/>
              </a:lnSpc>
              <a:buFont typeface="Arial" panose="020B0604020202020204" pitchFamily="34" charset="0"/>
              <a:buChar char="•"/>
            </a:pPr>
            <a:r>
              <a:rPr lang="en-US" sz="1600" dirty="0"/>
              <a:t>Do you see a something when comparing one part of your data to another part of your data?</a:t>
            </a:r>
          </a:p>
          <a:p>
            <a:pPr marL="114300" indent="0">
              <a:lnSpc>
                <a:spcPct val="100000"/>
              </a:lnSpc>
              <a:buNone/>
            </a:pPr>
            <a:r>
              <a:rPr lang="en-US" sz="1600" b="1" dirty="0"/>
              <a:t>Sculpting:</a:t>
            </a:r>
          </a:p>
          <a:p>
            <a:pPr>
              <a:lnSpc>
                <a:spcPct val="100000"/>
              </a:lnSpc>
              <a:buFont typeface="Arial" panose="020B0604020202020204" pitchFamily="34" charset="0"/>
              <a:buChar char="•"/>
            </a:pPr>
            <a:r>
              <a:rPr lang="en-US" sz="1600" dirty="0"/>
              <a:t>How will you present your data to other people?</a:t>
            </a:r>
          </a:p>
          <a:p>
            <a:pPr>
              <a:lnSpc>
                <a:spcPct val="100000"/>
              </a:lnSpc>
              <a:buFont typeface="Arial" panose="020B0604020202020204" pitchFamily="34" charset="0"/>
              <a:buChar char="•"/>
            </a:pPr>
            <a:r>
              <a:rPr lang="en-US" sz="1600" dirty="0"/>
              <a:t>What symbols can you build to represent your data? </a:t>
            </a:r>
          </a:p>
          <a:p>
            <a:pPr>
              <a:lnSpc>
                <a:spcPct val="100000"/>
              </a:lnSpc>
              <a:buFont typeface="Arial" panose="020B0604020202020204" pitchFamily="34" charset="0"/>
              <a:buChar char="•"/>
            </a:pPr>
            <a:r>
              <a:rPr lang="en-US" sz="1600" dirty="0"/>
              <a:t>How can you attract attention to what you are sharing?</a:t>
            </a:r>
          </a:p>
          <a:p>
            <a:pPr>
              <a:lnSpc>
                <a:spcPct val="100000"/>
              </a:lnSpc>
              <a:buFont typeface="Arial" panose="020B0604020202020204" pitchFamily="34" charset="0"/>
              <a:buChar char="•"/>
            </a:pPr>
            <a:r>
              <a:rPr lang="en-US" sz="1600" dirty="0"/>
              <a:t>What do you want people to learn, think, feel, or do after seeing your sculpture?  </a:t>
            </a:r>
          </a:p>
          <a:p>
            <a:pPr marL="114300" lvl="0" indent="0" algn="l" rtl="0">
              <a:lnSpc>
                <a:spcPct val="115000"/>
              </a:lnSpc>
              <a:spcBef>
                <a:spcPts val="0"/>
              </a:spcBef>
              <a:spcAft>
                <a:spcPts val="0"/>
              </a:spcAft>
              <a:buSzPts val="1800"/>
              <a:buNone/>
            </a:pPr>
            <a:endParaRPr dirty="0"/>
          </a:p>
        </p:txBody>
      </p:sp>
      <p:sp>
        <p:nvSpPr>
          <p:cNvPr id="2" name="Rectangle 1">
            <a:extLst>
              <a:ext uri="{FF2B5EF4-FFF2-40B4-BE49-F238E27FC236}">
                <a16:creationId xmlns:a16="http://schemas.microsoft.com/office/drawing/2014/main" id="{BED0C8C6-8FDE-4E0C-8622-A84F076EBEE1}"/>
              </a:ext>
            </a:extLst>
          </p:cNvPr>
          <p:cNvSpPr/>
          <p:nvPr/>
        </p:nvSpPr>
        <p:spPr>
          <a:xfrm>
            <a:off x="4454820" y="2417862"/>
            <a:ext cx="234360" cy="307777"/>
          </a:xfrm>
          <a:prstGeom prst="rect">
            <a:avLst/>
          </a:prstGeom>
        </p:spPr>
        <p:txBody>
          <a:bodyPr wrap="none">
            <a:spAutoFit/>
          </a:bodyPr>
          <a:lstStyle/>
          <a:p>
            <a:r>
              <a:rPr lang="en-US" dirty="0"/>
              <a:t> </a:t>
            </a:r>
          </a:p>
        </p:txBody>
      </p:sp>
      <p:sp>
        <p:nvSpPr>
          <p:cNvPr id="3" name="TextBox 2">
            <a:extLst>
              <a:ext uri="{FF2B5EF4-FFF2-40B4-BE49-F238E27FC236}">
                <a16:creationId xmlns:a16="http://schemas.microsoft.com/office/drawing/2014/main" id="{59B09DF6-6865-4E18-83E9-C919459167E3}"/>
              </a:ext>
            </a:extLst>
          </p:cNvPr>
          <p:cNvSpPr txBox="1"/>
          <p:nvPr/>
        </p:nvSpPr>
        <p:spPr>
          <a:xfrm>
            <a:off x="3780971" y="2417861"/>
            <a:ext cx="4702629" cy="307777"/>
          </a:xfrm>
          <a:prstGeom prst="rect">
            <a:avLst/>
          </a:prstGeom>
          <a:noFill/>
        </p:spPr>
        <p:txBody>
          <a:bodyPr wrap="square" rtlCol="0">
            <a:spAutoFit/>
          </a:bodyPr>
          <a:lstStyle/>
          <a:p>
            <a:pPr algn="ctr"/>
            <a:r>
              <a:rPr lang="en-US" dirty="0"/>
              <a:t>Template</a:t>
            </a:r>
          </a:p>
        </p:txBody>
      </p:sp>
    </p:spTree>
    <p:extLst>
      <p:ext uri="{BB962C8B-B14F-4D97-AF65-F5344CB8AC3E}">
        <p14:creationId xmlns:p14="http://schemas.microsoft.com/office/powerpoint/2010/main" val="10819489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5" name="Google Shape;149;p12">
            <a:extLst>
              <a:ext uri="{FF2B5EF4-FFF2-40B4-BE49-F238E27FC236}">
                <a16:creationId xmlns:a16="http://schemas.microsoft.com/office/drawing/2014/main" id="{FDF8558A-F2E0-4A64-AF54-6E6DCB7EF4A7}"/>
              </a:ext>
            </a:extLst>
          </p:cNvPr>
          <p:cNvSpPr txBox="1">
            <a:spLocks noGrp="1"/>
          </p:cNvSpPr>
          <p:nvPr>
            <p:ph type="body" idx="1"/>
          </p:nvPr>
        </p:nvSpPr>
        <p:spPr>
          <a:xfrm>
            <a:off x="158359" y="173441"/>
            <a:ext cx="3317811" cy="2398309"/>
          </a:xfrm>
          <a:prstGeom prst="rect">
            <a:avLst/>
          </a:prstGeom>
          <a:noFill/>
          <a:ln>
            <a:noFill/>
          </a:ln>
        </p:spPr>
        <p:txBody>
          <a:bodyPr spcFirstLastPara="1" wrap="square" lIns="91425" tIns="91425" rIns="91425" bIns="91425" anchor="t" anchorCtr="0">
            <a:noAutofit/>
          </a:bodyPr>
          <a:lstStyle/>
          <a:p>
            <a:pPr marL="114300" lvl="0" indent="0">
              <a:lnSpc>
                <a:spcPct val="100000"/>
              </a:lnSpc>
              <a:buNone/>
            </a:pPr>
            <a:r>
              <a:rPr lang="en-US" sz="1600" b="1" dirty="0"/>
              <a:t>Find the ONE thing</a:t>
            </a:r>
          </a:p>
          <a:p>
            <a:pPr>
              <a:lnSpc>
                <a:spcPct val="100000"/>
              </a:lnSpc>
              <a:buFont typeface="Arial" panose="020B0604020202020204" pitchFamily="34" charset="0"/>
              <a:buChar char="•"/>
            </a:pPr>
            <a:r>
              <a:rPr lang="en-US" sz="1600" dirty="0"/>
              <a:t>Does one piece of data jump out at you? </a:t>
            </a:r>
          </a:p>
          <a:p>
            <a:pPr>
              <a:lnSpc>
                <a:spcPct val="100000"/>
              </a:lnSpc>
              <a:buFont typeface="Arial" panose="020B0604020202020204" pitchFamily="34" charset="0"/>
              <a:buChar char="•"/>
            </a:pPr>
            <a:r>
              <a:rPr lang="en-US" sz="1600" dirty="0"/>
              <a:t>Is there a pattern in the data? </a:t>
            </a:r>
          </a:p>
          <a:p>
            <a:pPr>
              <a:lnSpc>
                <a:spcPct val="100000"/>
              </a:lnSpc>
              <a:buFont typeface="Arial" panose="020B0604020202020204" pitchFamily="34" charset="0"/>
              <a:buChar char="•"/>
            </a:pPr>
            <a:r>
              <a:rPr lang="en-US" sz="1600" dirty="0"/>
              <a:t>Do you see a something when comparing one part of your data to another part of your data?</a:t>
            </a:r>
          </a:p>
          <a:p>
            <a:pPr marL="114300" indent="0">
              <a:lnSpc>
                <a:spcPct val="100000"/>
              </a:lnSpc>
              <a:buNone/>
            </a:pPr>
            <a:r>
              <a:rPr lang="en-US" sz="1600" b="1" dirty="0"/>
              <a:t>Sculpting:</a:t>
            </a:r>
          </a:p>
          <a:p>
            <a:pPr>
              <a:lnSpc>
                <a:spcPct val="100000"/>
              </a:lnSpc>
              <a:buFont typeface="Arial" panose="020B0604020202020204" pitchFamily="34" charset="0"/>
              <a:buChar char="•"/>
            </a:pPr>
            <a:r>
              <a:rPr lang="en-US" sz="1600" dirty="0"/>
              <a:t>How will you present your data to other people?</a:t>
            </a:r>
          </a:p>
          <a:p>
            <a:pPr>
              <a:lnSpc>
                <a:spcPct val="100000"/>
              </a:lnSpc>
              <a:buFont typeface="Arial" panose="020B0604020202020204" pitchFamily="34" charset="0"/>
              <a:buChar char="•"/>
            </a:pPr>
            <a:r>
              <a:rPr lang="en-US" sz="1600" dirty="0"/>
              <a:t>What symbols can you build to represent your data? </a:t>
            </a:r>
          </a:p>
          <a:p>
            <a:pPr>
              <a:lnSpc>
                <a:spcPct val="100000"/>
              </a:lnSpc>
              <a:buFont typeface="Arial" panose="020B0604020202020204" pitchFamily="34" charset="0"/>
              <a:buChar char="•"/>
            </a:pPr>
            <a:r>
              <a:rPr lang="en-US" sz="1600" dirty="0"/>
              <a:t>How can you attract attention to what you are sharing?</a:t>
            </a:r>
          </a:p>
          <a:p>
            <a:pPr>
              <a:lnSpc>
                <a:spcPct val="100000"/>
              </a:lnSpc>
              <a:buFont typeface="Arial" panose="020B0604020202020204" pitchFamily="34" charset="0"/>
              <a:buChar char="•"/>
            </a:pPr>
            <a:r>
              <a:rPr lang="en-US" sz="1600" dirty="0"/>
              <a:t>What do you want people to learn, think, feel, or do after seeing your sculpture?  </a:t>
            </a:r>
          </a:p>
          <a:p>
            <a:pPr marL="114300" lvl="0" indent="0" algn="l" rtl="0">
              <a:lnSpc>
                <a:spcPct val="115000"/>
              </a:lnSpc>
              <a:spcBef>
                <a:spcPts val="0"/>
              </a:spcBef>
              <a:spcAft>
                <a:spcPts val="0"/>
              </a:spcAft>
              <a:buSzPts val="1800"/>
              <a:buNone/>
            </a:pPr>
            <a:endParaRPr dirty="0"/>
          </a:p>
        </p:txBody>
      </p:sp>
      <p:sp>
        <p:nvSpPr>
          <p:cNvPr id="7" name="TextBox 6">
            <a:extLst>
              <a:ext uri="{FF2B5EF4-FFF2-40B4-BE49-F238E27FC236}">
                <a16:creationId xmlns:a16="http://schemas.microsoft.com/office/drawing/2014/main" id="{0978C78F-BB69-4675-9EE1-C3B2BA381FF8}"/>
              </a:ext>
            </a:extLst>
          </p:cNvPr>
          <p:cNvSpPr txBox="1"/>
          <p:nvPr/>
        </p:nvSpPr>
        <p:spPr>
          <a:xfrm>
            <a:off x="3846285" y="245613"/>
            <a:ext cx="4905830" cy="2677656"/>
          </a:xfrm>
          <a:prstGeom prst="rect">
            <a:avLst/>
          </a:prstGeom>
          <a:noFill/>
        </p:spPr>
        <p:txBody>
          <a:bodyPr wrap="square" rtlCol="0">
            <a:spAutoFit/>
          </a:bodyPr>
          <a:lstStyle/>
          <a:p>
            <a:r>
              <a:rPr lang="en-US" b="1" dirty="0"/>
              <a:t>INTERESTING OREGON COAST FEATURES/FACTS</a:t>
            </a:r>
          </a:p>
          <a:p>
            <a:r>
              <a:rPr lang="en-US" dirty="0"/>
              <a:t>• Oregon offers shoppers the benefit of NO SALES TAX</a:t>
            </a:r>
          </a:p>
          <a:p>
            <a:r>
              <a:rPr lang="en-US" dirty="0"/>
              <a:t>• 79 State Parks – Ranging in size from large parks with</a:t>
            </a:r>
          </a:p>
          <a:p>
            <a:r>
              <a:rPr lang="en-US" dirty="0"/>
              <a:t>camping, hiking trails, and beaches to small waysides with</a:t>
            </a:r>
          </a:p>
          <a:p>
            <a:r>
              <a:rPr lang="en-US" dirty="0"/>
              <a:t>picnic tables and great views</a:t>
            </a:r>
          </a:p>
          <a:p>
            <a:r>
              <a:rPr lang="en-US" dirty="0"/>
              <a:t>• 11 Lighthouses – 9 are Historic Lighthouses, 7 of which are open to the public. The 2 remaining lighthouses are private aids to navigation</a:t>
            </a:r>
          </a:p>
          <a:p>
            <a:r>
              <a:rPr lang="en-US" dirty="0"/>
              <a:t>• 11 Conde B. McCullough-designed Bridges – recently placed on the National Register of Historic Places</a:t>
            </a:r>
          </a:p>
          <a:p>
            <a:r>
              <a:rPr lang="en-US" dirty="0"/>
              <a:t>• Cranberries – a major agricultural crop in the Bandon and Port </a:t>
            </a:r>
            <a:r>
              <a:rPr lang="en-US" dirty="0" err="1"/>
              <a:t>Orford</a:t>
            </a:r>
            <a:r>
              <a:rPr lang="en-US" dirty="0"/>
              <a:t> areas</a:t>
            </a:r>
          </a:p>
        </p:txBody>
      </p:sp>
      <p:pic>
        <p:nvPicPr>
          <p:cNvPr id="1026" name="Picture 2" descr="Welcome to the People's Coast - Oregon Coast Visitors Association">
            <a:extLst>
              <a:ext uri="{FF2B5EF4-FFF2-40B4-BE49-F238E27FC236}">
                <a16:creationId xmlns:a16="http://schemas.microsoft.com/office/drawing/2014/main" id="{335BD09C-466F-4D42-97FA-983A9E3AD6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7965" y="3113315"/>
            <a:ext cx="1272892" cy="1500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55375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5" name="Google Shape;149;p12">
            <a:extLst>
              <a:ext uri="{FF2B5EF4-FFF2-40B4-BE49-F238E27FC236}">
                <a16:creationId xmlns:a16="http://schemas.microsoft.com/office/drawing/2014/main" id="{FDF8558A-F2E0-4A64-AF54-6E6DCB7EF4A7}"/>
              </a:ext>
            </a:extLst>
          </p:cNvPr>
          <p:cNvSpPr txBox="1">
            <a:spLocks noGrp="1"/>
          </p:cNvSpPr>
          <p:nvPr>
            <p:ph type="body" idx="1"/>
          </p:nvPr>
        </p:nvSpPr>
        <p:spPr>
          <a:xfrm>
            <a:off x="158359" y="173441"/>
            <a:ext cx="3317811" cy="2398309"/>
          </a:xfrm>
          <a:prstGeom prst="rect">
            <a:avLst/>
          </a:prstGeom>
          <a:noFill/>
          <a:ln>
            <a:noFill/>
          </a:ln>
        </p:spPr>
        <p:txBody>
          <a:bodyPr spcFirstLastPara="1" wrap="square" lIns="91425" tIns="91425" rIns="91425" bIns="91425" anchor="t" anchorCtr="0">
            <a:noAutofit/>
          </a:bodyPr>
          <a:lstStyle/>
          <a:p>
            <a:pPr marL="114300" lvl="0" indent="0">
              <a:lnSpc>
                <a:spcPct val="100000"/>
              </a:lnSpc>
              <a:buNone/>
            </a:pPr>
            <a:r>
              <a:rPr lang="en-US" sz="1600" b="1" dirty="0"/>
              <a:t>Find the ONE thing</a:t>
            </a:r>
          </a:p>
          <a:p>
            <a:pPr>
              <a:lnSpc>
                <a:spcPct val="100000"/>
              </a:lnSpc>
              <a:buFont typeface="Arial" panose="020B0604020202020204" pitchFamily="34" charset="0"/>
              <a:buChar char="•"/>
            </a:pPr>
            <a:r>
              <a:rPr lang="en-US" sz="1600" dirty="0"/>
              <a:t>Does one piece of data jump out at you? </a:t>
            </a:r>
          </a:p>
          <a:p>
            <a:pPr>
              <a:lnSpc>
                <a:spcPct val="100000"/>
              </a:lnSpc>
              <a:buFont typeface="Arial" panose="020B0604020202020204" pitchFamily="34" charset="0"/>
              <a:buChar char="•"/>
            </a:pPr>
            <a:r>
              <a:rPr lang="en-US" sz="1600" dirty="0"/>
              <a:t>Is there a pattern in the data? </a:t>
            </a:r>
          </a:p>
          <a:p>
            <a:pPr>
              <a:lnSpc>
                <a:spcPct val="100000"/>
              </a:lnSpc>
              <a:buFont typeface="Arial" panose="020B0604020202020204" pitchFamily="34" charset="0"/>
              <a:buChar char="•"/>
            </a:pPr>
            <a:r>
              <a:rPr lang="en-US" sz="1600" dirty="0"/>
              <a:t>Do you see a something when comparing one part of your data to another part of your data?</a:t>
            </a:r>
          </a:p>
          <a:p>
            <a:pPr marL="114300" indent="0">
              <a:lnSpc>
                <a:spcPct val="100000"/>
              </a:lnSpc>
              <a:buNone/>
            </a:pPr>
            <a:r>
              <a:rPr lang="en-US" sz="1600" b="1" dirty="0"/>
              <a:t>Sculpting:</a:t>
            </a:r>
          </a:p>
          <a:p>
            <a:pPr>
              <a:lnSpc>
                <a:spcPct val="100000"/>
              </a:lnSpc>
              <a:buFont typeface="Arial" panose="020B0604020202020204" pitchFamily="34" charset="0"/>
              <a:buChar char="•"/>
            </a:pPr>
            <a:r>
              <a:rPr lang="en-US" sz="1600" dirty="0"/>
              <a:t>How will you present your data to other people?</a:t>
            </a:r>
          </a:p>
          <a:p>
            <a:pPr>
              <a:lnSpc>
                <a:spcPct val="100000"/>
              </a:lnSpc>
              <a:buFont typeface="Arial" panose="020B0604020202020204" pitchFamily="34" charset="0"/>
              <a:buChar char="•"/>
            </a:pPr>
            <a:r>
              <a:rPr lang="en-US" sz="1600" dirty="0"/>
              <a:t>What symbols can you build to represent your data? </a:t>
            </a:r>
          </a:p>
          <a:p>
            <a:pPr>
              <a:lnSpc>
                <a:spcPct val="100000"/>
              </a:lnSpc>
              <a:buFont typeface="Arial" panose="020B0604020202020204" pitchFamily="34" charset="0"/>
              <a:buChar char="•"/>
            </a:pPr>
            <a:r>
              <a:rPr lang="en-US" sz="1600" dirty="0"/>
              <a:t>How can you attract attention to what you are sharing?</a:t>
            </a:r>
          </a:p>
          <a:p>
            <a:pPr>
              <a:lnSpc>
                <a:spcPct val="100000"/>
              </a:lnSpc>
              <a:buFont typeface="Arial" panose="020B0604020202020204" pitchFamily="34" charset="0"/>
              <a:buChar char="•"/>
            </a:pPr>
            <a:r>
              <a:rPr lang="en-US" sz="1600" dirty="0"/>
              <a:t>What do you want people to learn, think, feel, or do after seeing your sculpture?  </a:t>
            </a:r>
          </a:p>
          <a:p>
            <a:pPr marL="114300" lvl="0" indent="0" algn="l" rtl="0">
              <a:lnSpc>
                <a:spcPct val="115000"/>
              </a:lnSpc>
              <a:spcBef>
                <a:spcPts val="0"/>
              </a:spcBef>
              <a:spcAft>
                <a:spcPts val="0"/>
              </a:spcAft>
              <a:buSzPts val="1800"/>
              <a:buNone/>
            </a:pPr>
            <a:endParaRPr dirty="0"/>
          </a:p>
        </p:txBody>
      </p:sp>
      <p:sp>
        <p:nvSpPr>
          <p:cNvPr id="6" name="TextBox 5">
            <a:extLst>
              <a:ext uri="{FF2B5EF4-FFF2-40B4-BE49-F238E27FC236}">
                <a16:creationId xmlns:a16="http://schemas.microsoft.com/office/drawing/2014/main" id="{E33C28E8-815D-43A0-83E2-62CDE2A71CBE}"/>
              </a:ext>
            </a:extLst>
          </p:cNvPr>
          <p:cNvSpPr txBox="1"/>
          <p:nvPr/>
        </p:nvSpPr>
        <p:spPr>
          <a:xfrm>
            <a:off x="3802741" y="264377"/>
            <a:ext cx="4731659" cy="2677656"/>
          </a:xfrm>
          <a:prstGeom prst="rect">
            <a:avLst/>
          </a:prstGeom>
          <a:noFill/>
        </p:spPr>
        <p:txBody>
          <a:bodyPr wrap="square" rtlCol="0">
            <a:spAutoFit/>
          </a:bodyPr>
          <a:lstStyle/>
          <a:p>
            <a:r>
              <a:rPr lang="en-US" b="1" dirty="0"/>
              <a:t>OREGON DUNES NATIONAL RECREATION AREA OFFERS SAND PLAYLAND</a:t>
            </a:r>
          </a:p>
          <a:p>
            <a:r>
              <a:rPr lang="en-US" dirty="0"/>
              <a:t>Stretching approximately 40 miles (64 K) between Florence and North Bend is the largest expanse of coastal dunes in North America, which is managed by the U.S. Forest Service. Adventure-loving, off-highway-vehicle (OHV) enthusiasts ride pell-mell up dunes as high as 500 feet (152 M) within defined OHV areas. And those seeking solitude find it while paddling kayaks or canoes on numerous streams and lakes. Approximately 30 lakes also beckon fishermen and birders, and numerous trails call out to hikers.</a:t>
            </a:r>
          </a:p>
        </p:txBody>
      </p:sp>
      <p:pic>
        <p:nvPicPr>
          <p:cNvPr id="2050" name="Picture 2" descr="Welcome to the People's Coast - Oregon Coast Visitors Association">
            <a:extLst>
              <a:ext uri="{FF2B5EF4-FFF2-40B4-BE49-F238E27FC236}">
                <a16:creationId xmlns:a16="http://schemas.microsoft.com/office/drawing/2014/main" id="{6294F3CD-B647-49B8-910C-3102BF5F59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4907" y="3225629"/>
            <a:ext cx="1225322" cy="14443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3201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5" name="Google Shape;149;p12">
            <a:extLst>
              <a:ext uri="{FF2B5EF4-FFF2-40B4-BE49-F238E27FC236}">
                <a16:creationId xmlns:a16="http://schemas.microsoft.com/office/drawing/2014/main" id="{FDF8558A-F2E0-4A64-AF54-6E6DCB7EF4A7}"/>
              </a:ext>
            </a:extLst>
          </p:cNvPr>
          <p:cNvSpPr txBox="1">
            <a:spLocks noGrp="1"/>
          </p:cNvSpPr>
          <p:nvPr>
            <p:ph type="body" idx="1"/>
          </p:nvPr>
        </p:nvSpPr>
        <p:spPr>
          <a:xfrm>
            <a:off x="158359" y="173441"/>
            <a:ext cx="3259755" cy="2398309"/>
          </a:xfrm>
          <a:prstGeom prst="rect">
            <a:avLst/>
          </a:prstGeom>
          <a:noFill/>
          <a:ln>
            <a:noFill/>
          </a:ln>
        </p:spPr>
        <p:txBody>
          <a:bodyPr spcFirstLastPara="1" wrap="square" lIns="91425" tIns="91425" rIns="91425" bIns="91425" anchor="t" anchorCtr="0">
            <a:noAutofit/>
          </a:bodyPr>
          <a:lstStyle/>
          <a:p>
            <a:pPr marL="114300" lvl="0" indent="0">
              <a:lnSpc>
                <a:spcPct val="100000"/>
              </a:lnSpc>
              <a:buNone/>
            </a:pPr>
            <a:r>
              <a:rPr lang="en-US" sz="1600" b="1" dirty="0"/>
              <a:t>Find the ONE thing</a:t>
            </a:r>
          </a:p>
          <a:p>
            <a:pPr>
              <a:lnSpc>
                <a:spcPct val="100000"/>
              </a:lnSpc>
              <a:buFont typeface="Arial" panose="020B0604020202020204" pitchFamily="34" charset="0"/>
              <a:buChar char="•"/>
            </a:pPr>
            <a:r>
              <a:rPr lang="en-US" sz="1600" dirty="0"/>
              <a:t>Does one piece of data jump out at you? </a:t>
            </a:r>
          </a:p>
          <a:p>
            <a:pPr>
              <a:lnSpc>
                <a:spcPct val="100000"/>
              </a:lnSpc>
              <a:buFont typeface="Arial" panose="020B0604020202020204" pitchFamily="34" charset="0"/>
              <a:buChar char="•"/>
            </a:pPr>
            <a:r>
              <a:rPr lang="en-US" sz="1600" dirty="0"/>
              <a:t>Is there a pattern in the data? </a:t>
            </a:r>
          </a:p>
          <a:p>
            <a:pPr>
              <a:lnSpc>
                <a:spcPct val="100000"/>
              </a:lnSpc>
              <a:buFont typeface="Arial" panose="020B0604020202020204" pitchFamily="34" charset="0"/>
              <a:buChar char="•"/>
            </a:pPr>
            <a:r>
              <a:rPr lang="en-US" sz="1600" dirty="0"/>
              <a:t>Do you see a something when comparing one part of your data to another part of your data?</a:t>
            </a:r>
          </a:p>
          <a:p>
            <a:pPr marL="114300" indent="0">
              <a:lnSpc>
                <a:spcPct val="100000"/>
              </a:lnSpc>
              <a:buNone/>
            </a:pPr>
            <a:r>
              <a:rPr lang="en-US" sz="1600" b="1" dirty="0"/>
              <a:t>Sculpting:</a:t>
            </a:r>
          </a:p>
          <a:p>
            <a:pPr>
              <a:lnSpc>
                <a:spcPct val="100000"/>
              </a:lnSpc>
              <a:buFont typeface="Arial" panose="020B0604020202020204" pitchFamily="34" charset="0"/>
              <a:buChar char="•"/>
            </a:pPr>
            <a:r>
              <a:rPr lang="en-US" sz="1600" dirty="0"/>
              <a:t>How will you present your data to other people?</a:t>
            </a:r>
          </a:p>
          <a:p>
            <a:pPr>
              <a:lnSpc>
                <a:spcPct val="100000"/>
              </a:lnSpc>
              <a:buFont typeface="Arial" panose="020B0604020202020204" pitchFamily="34" charset="0"/>
              <a:buChar char="•"/>
            </a:pPr>
            <a:r>
              <a:rPr lang="en-US" sz="1600" dirty="0"/>
              <a:t>What symbols can you build to represent your data? </a:t>
            </a:r>
          </a:p>
          <a:p>
            <a:pPr>
              <a:lnSpc>
                <a:spcPct val="100000"/>
              </a:lnSpc>
              <a:buFont typeface="Arial" panose="020B0604020202020204" pitchFamily="34" charset="0"/>
              <a:buChar char="•"/>
            </a:pPr>
            <a:r>
              <a:rPr lang="en-US" sz="1600" dirty="0"/>
              <a:t>How can you attract attention to what you are sharing?</a:t>
            </a:r>
          </a:p>
          <a:p>
            <a:pPr>
              <a:lnSpc>
                <a:spcPct val="100000"/>
              </a:lnSpc>
              <a:buFont typeface="Arial" panose="020B0604020202020204" pitchFamily="34" charset="0"/>
              <a:buChar char="•"/>
            </a:pPr>
            <a:r>
              <a:rPr lang="en-US" sz="1600" dirty="0"/>
              <a:t>What do you want people to learn, think, feel, or do after seeing your sculpture?  </a:t>
            </a:r>
          </a:p>
          <a:p>
            <a:pPr marL="114300" lvl="0" indent="0" algn="l" rtl="0">
              <a:lnSpc>
                <a:spcPct val="115000"/>
              </a:lnSpc>
              <a:spcBef>
                <a:spcPts val="0"/>
              </a:spcBef>
              <a:spcAft>
                <a:spcPts val="0"/>
              </a:spcAft>
              <a:buSzPts val="1800"/>
              <a:buNone/>
            </a:pPr>
            <a:endParaRPr dirty="0"/>
          </a:p>
        </p:txBody>
      </p:sp>
      <p:sp>
        <p:nvSpPr>
          <p:cNvPr id="9" name="TextBox 8">
            <a:extLst>
              <a:ext uri="{FF2B5EF4-FFF2-40B4-BE49-F238E27FC236}">
                <a16:creationId xmlns:a16="http://schemas.microsoft.com/office/drawing/2014/main" id="{413820BB-DDCC-4DCA-A92B-2E3397682490}"/>
              </a:ext>
            </a:extLst>
          </p:cNvPr>
          <p:cNvSpPr txBox="1"/>
          <p:nvPr/>
        </p:nvSpPr>
        <p:spPr>
          <a:xfrm>
            <a:off x="3418114" y="173441"/>
            <a:ext cx="5667829" cy="3524042"/>
          </a:xfrm>
          <a:prstGeom prst="rect">
            <a:avLst/>
          </a:prstGeom>
          <a:noFill/>
        </p:spPr>
        <p:txBody>
          <a:bodyPr wrap="square" rtlCol="0">
            <a:spAutoFit/>
          </a:bodyPr>
          <a:lstStyle/>
          <a:p>
            <a:r>
              <a:rPr lang="en-US" b="1" dirty="0"/>
              <a:t>18,000 GRAY WHALES MIGRATE TWICE A YEAR ALONG COAST</a:t>
            </a:r>
          </a:p>
          <a:p>
            <a:endParaRPr lang="en-US" sz="1300" dirty="0"/>
          </a:p>
          <a:p>
            <a:r>
              <a:rPr lang="en-US" sz="1300" dirty="0"/>
              <a:t>Whale watching is a year-round activity on the Oregon Coast with Gray whales the most commonly seen. They migrate south from their feeding grounds in Arctic waters around Alaska from mid-December through January. They head to their breeding grounds in Baja California, Mexico, where warm-water lagoons become nurseries for expectant mothers. Then late March to June they migrate back to Alaska. Coincidentally, the peak migration times coincide with human vacation times. The Whale Watching Spoken Here program provides assisted whale watching during the week between Christmas and New Year’s and again at Spring Break, a week when schools are out between mid-March and mid-April. During each whale-watch week volunteers staff 28 sites along the entire coast providing information about, and tips on spotting, Gray whales. Several hundred Grays do not return to Alaska but become part-time residents off the central coast of Oregon between June and November. </a:t>
            </a:r>
          </a:p>
        </p:txBody>
      </p:sp>
      <p:sp>
        <p:nvSpPr>
          <p:cNvPr id="2" name="Rectangle 1">
            <a:extLst>
              <a:ext uri="{FF2B5EF4-FFF2-40B4-BE49-F238E27FC236}">
                <a16:creationId xmlns:a16="http://schemas.microsoft.com/office/drawing/2014/main" id="{BED0C8C6-8FDE-4E0C-8622-A84F076EBEE1}"/>
              </a:ext>
            </a:extLst>
          </p:cNvPr>
          <p:cNvSpPr/>
          <p:nvPr/>
        </p:nvSpPr>
        <p:spPr>
          <a:xfrm>
            <a:off x="4454820" y="2417862"/>
            <a:ext cx="234360" cy="307777"/>
          </a:xfrm>
          <a:prstGeom prst="rect">
            <a:avLst/>
          </a:prstGeom>
        </p:spPr>
        <p:txBody>
          <a:bodyPr wrap="none">
            <a:spAutoFit/>
          </a:bodyPr>
          <a:lstStyle/>
          <a:p>
            <a:r>
              <a:rPr lang="en-US" dirty="0"/>
              <a:t> </a:t>
            </a:r>
          </a:p>
        </p:txBody>
      </p:sp>
      <p:pic>
        <p:nvPicPr>
          <p:cNvPr id="3074" name="Picture 2" descr="Welcome to the People's Coast - Oregon Coast Visitors Association">
            <a:extLst>
              <a:ext uri="{FF2B5EF4-FFF2-40B4-BE49-F238E27FC236}">
                <a16:creationId xmlns:a16="http://schemas.microsoft.com/office/drawing/2014/main" id="{054D77A1-5577-4E80-8A03-B901B2BBBB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0343" y="3606838"/>
            <a:ext cx="1008743" cy="1189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348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5" name="Google Shape;149;p12">
            <a:extLst>
              <a:ext uri="{FF2B5EF4-FFF2-40B4-BE49-F238E27FC236}">
                <a16:creationId xmlns:a16="http://schemas.microsoft.com/office/drawing/2014/main" id="{FDF8558A-F2E0-4A64-AF54-6E6DCB7EF4A7}"/>
              </a:ext>
            </a:extLst>
          </p:cNvPr>
          <p:cNvSpPr txBox="1">
            <a:spLocks noGrp="1"/>
          </p:cNvSpPr>
          <p:nvPr>
            <p:ph type="body" idx="1"/>
          </p:nvPr>
        </p:nvSpPr>
        <p:spPr>
          <a:xfrm>
            <a:off x="158360" y="173441"/>
            <a:ext cx="3184954" cy="2398309"/>
          </a:xfrm>
          <a:prstGeom prst="rect">
            <a:avLst/>
          </a:prstGeom>
          <a:noFill/>
          <a:ln>
            <a:noFill/>
          </a:ln>
        </p:spPr>
        <p:txBody>
          <a:bodyPr spcFirstLastPara="1" wrap="square" lIns="91425" tIns="91425" rIns="91425" bIns="91425" anchor="t" anchorCtr="0">
            <a:noAutofit/>
          </a:bodyPr>
          <a:lstStyle/>
          <a:p>
            <a:pPr marL="114300" lvl="0" indent="0">
              <a:lnSpc>
                <a:spcPct val="100000"/>
              </a:lnSpc>
              <a:buNone/>
            </a:pPr>
            <a:r>
              <a:rPr lang="en-US" sz="1600" b="1" dirty="0"/>
              <a:t>Find the ONE thing</a:t>
            </a:r>
          </a:p>
          <a:p>
            <a:pPr>
              <a:lnSpc>
                <a:spcPct val="100000"/>
              </a:lnSpc>
              <a:buFont typeface="Arial" panose="020B0604020202020204" pitchFamily="34" charset="0"/>
              <a:buChar char="•"/>
            </a:pPr>
            <a:r>
              <a:rPr lang="en-US" sz="1600" dirty="0"/>
              <a:t>Does one piece of data jump out at you? </a:t>
            </a:r>
          </a:p>
          <a:p>
            <a:pPr>
              <a:lnSpc>
                <a:spcPct val="100000"/>
              </a:lnSpc>
              <a:buFont typeface="Arial" panose="020B0604020202020204" pitchFamily="34" charset="0"/>
              <a:buChar char="•"/>
            </a:pPr>
            <a:r>
              <a:rPr lang="en-US" sz="1600" dirty="0"/>
              <a:t>Is there a pattern in the data? </a:t>
            </a:r>
          </a:p>
          <a:p>
            <a:pPr>
              <a:lnSpc>
                <a:spcPct val="100000"/>
              </a:lnSpc>
              <a:buFont typeface="Arial" panose="020B0604020202020204" pitchFamily="34" charset="0"/>
              <a:buChar char="•"/>
            </a:pPr>
            <a:r>
              <a:rPr lang="en-US" sz="1600" dirty="0"/>
              <a:t>Do you see a something when comparing one part of your data to another part of your data?</a:t>
            </a:r>
          </a:p>
          <a:p>
            <a:pPr marL="114300" indent="0">
              <a:lnSpc>
                <a:spcPct val="100000"/>
              </a:lnSpc>
              <a:buNone/>
            </a:pPr>
            <a:r>
              <a:rPr lang="en-US" sz="1600" b="1" dirty="0"/>
              <a:t>Sculpting:</a:t>
            </a:r>
          </a:p>
          <a:p>
            <a:pPr>
              <a:lnSpc>
                <a:spcPct val="100000"/>
              </a:lnSpc>
              <a:buFont typeface="Arial" panose="020B0604020202020204" pitchFamily="34" charset="0"/>
              <a:buChar char="•"/>
            </a:pPr>
            <a:r>
              <a:rPr lang="en-US" sz="1600" dirty="0"/>
              <a:t>How will you present your data to other people?</a:t>
            </a:r>
          </a:p>
          <a:p>
            <a:pPr>
              <a:lnSpc>
                <a:spcPct val="100000"/>
              </a:lnSpc>
              <a:buFont typeface="Arial" panose="020B0604020202020204" pitchFamily="34" charset="0"/>
              <a:buChar char="•"/>
            </a:pPr>
            <a:r>
              <a:rPr lang="en-US" sz="1600" dirty="0"/>
              <a:t>What symbols can you build to represent your data? </a:t>
            </a:r>
          </a:p>
          <a:p>
            <a:pPr>
              <a:lnSpc>
                <a:spcPct val="100000"/>
              </a:lnSpc>
              <a:buFont typeface="Arial" panose="020B0604020202020204" pitchFamily="34" charset="0"/>
              <a:buChar char="•"/>
            </a:pPr>
            <a:r>
              <a:rPr lang="en-US" sz="1600" dirty="0"/>
              <a:t>How can you attract attention to what you are sharing?</a:t>
            </a:r>
          </a:p>
          <a:p>
            <a:pPr>
              <a:lnSpc>
                <a:spcPct val="100000"/>
              </a:lnSpc>
              <a:buFont typeface="Arial" panose="020B0604020202020204" pitchFamily="34" charset="0"/>
              <a:buChar char="•"/>
            </a:pPr>
            <a:r>
              <a:rPr lang="en-US" sz="1600" dirty="0"/>
              <a:t>What do you want people to learn, think, feel, or do after seeing your sculpture?  </a:t>
            </a:r>
          </a:p>
          <a:p>
            <a:pPr marL="114300" lvl="0" indent="0" algn="l" rtl="0">
              <a:lnSpc>
                <a:spcPct val="115000"/>
              </a:lnSpc>
              <a:spcBef>
                <a:spcPts val="0"/>
              </a:spcBef>
              <a:spcAft>
                <a:spcPts val="0"/>
              </a:spcAft>
              <a:buSzPts val="1800"/>
              <a:buNone/>
            </a:pPr>
            <a:endParaRPr dirty="0"/>
          </a:p>
        </p:txBody>
      </p:sp>
      <p:pic>
        <p:nvPicPr>
          <p:cNvPr id="10" name="Google Shape;75;p3">
            <a:extLst>
              <a:ext uri="{FF2B5EF4-FFF2-40B4-BE49-F238E27FC236}">
                <a16:creationId xmlns:a16="http://schemas.microsoft.com/office/drawing/2014/main" id="{69862407-63AE-4B60-983A-E4A96A7D35D5}"/>
              </a:ext>
            </a:extLst>
          </p:cNvPr>
          <p:cNvPicPr preferRelativeResize="0"/>
          <p:nvPr/>
        </p:nvPicPr>
        <p:blipFill rotWithShape="1">
          <a:blip r:embed="rId3">
            <a:alphaModFix/>
          </a:blip>
          <a:srcRect/>
          <a:stretch/>
        </p:blipFill>
        <p:spPr>
          <a:xfrm>
            <a:off x="7620118" y="3643087"/>
            <a:ext cx="1102968" cy="1183646"/>
          </a:xfrm>
          <a:prstGeom prst="rect">
            <a:avLst/>
          </a:prstGeom>
          <a:noFill/>
          <a:ln>
            <a:noFill/>
          </a:ln>
        </p:spPr>
      </p:pic>
      <p:pic>
        <p:nvPicPr>
          <p:cNvPr id="4" name="Picture 3">
            <a:extLst>
              <a:ext uri="{FF2B5EF4-FFF2-40B4-BE49-F238E27FC236}">
                <a16:creationId xmlns:a16="http://schemas.microsoft.com/office/drawing/2014/main" id="{8388E6B4-8FB9-4550-B7C1-4143486B30DF}"/>
              </a:ext>
            </a:extLst>
          </p:cNvPr>
          <p:cNvPicPr>
            <a:picLocks noChangeAspect="1"/>
          </p:cNvPicPr>
          <p:nvPr/>
        </p:nvPicPr>
        <p:blipFill>
          <a:blip r:embed="rId4"/>
          <a:stretch>
            <a:fillRect/>
          </a:stretch>
        </p:blipFill>
        <p:spPr>
          <a:xfrm>
            <a:off x="3343313" y="173441"/>
            <a:ext cx="5800687" cy="1183645"/>
          </a:xfrm>
          <a:prstGeom prst="rect">
            <a:avLst/>
          </a:prstGeom>
        </p:spPr>
      </p:pic>
      <p:pic>
        <p:nvPicPr>
          <p:cNvPr id="7" name="Picture 6">
            <a:extLst>
              <a:ext uri="{FF2B5EF4-FFF2-40B4-BE49-F238E27FC236}">
                <a16:creationId xmlns:a16="http://schemas.microsoft.com/office/drawing/2014/main" id="{344651A7-9CE1-44CD-8A51-C3C622664ECA}"/>
              </a:ext>
            </a:extLst>
          </p:cNvPr>
          <p:cNvPicPr>
            <a:picLocks noChangeAspect="1"/>
          </p:cNvPicPr>
          <p:nvPr/>
        </p:nvPicPr>
        <p:blipFill>
          <a:blip r:embed="rId5"/>
          <a:stretch>
            <a:fillRect/>
          </a:stretch>
        </p:blipFill>
        <p:spPr>
          <a:xfrm>
            <a:off x="3449526" y="1309620"/>
            <a:ext cx="3503054" cy="1918952"/>
          </a:xfrm>
          <a:prstGeom prst="rect">
            <a:avLst/>
          </a:prstGeom>
        </p:spPr>
      </p:pic>
      <p:pic>
        <p:nvPicPr>
          <p:cNvPr id="9" name="Picture 8">
            <a:extLst>
              <a:ext uri="{FF2B5EF4-FFF2-40B4-BE49-F238E27FC236}">
                <a16:creationId xmlns:a16="http://schemas.microsoft.com/office/drawing/2014/main" id="{93922EB4-9A57-4A76-974F-938E6F159A1B}"/>
              </a:ext>
            </a:extLst>
          </p:cNvPr>
          <p:cNvPicPr>
            <a:picLocks noChangeAspect="1"/>
          </p:cNvPicPr>
          <p:nvPr/>
        </p:nvPicPr>
        <p:blipFill>
          <a:blip r:embed="rId6"/>
          <a:stretch>
            <a:fillRect/>
          </a:stretch>
        </p:blipFill>
        <p:spPr>
          <a:xfrm>
            <a:off x="7133890" y="1357086"/>
            <a:ext cx="1828800" cy="547352"/>
          </a:xfrm>
          <a:prstGeom prst="rect">
            <a:avLst/>
          </a:prstGeom>
        </p:spPr>
      </p:pic>
      <p:pic>
        <p:nvPicPr>
          <p:cNvPr id="11" name="Picture 10">
            <a:extLst>
              <a:ext uri="{FF2B5EF4-FFF2-40B4-BE49-F238E27FC236}">
                <a16:creationId xmlns:a16="http://schemas.microsoft.com/office/drawing/2014/main" id="{75F5CF66-EAAB-459B-8976-267B983AF13B}"/>
              </a:ext>
            </a:extLst>
          </p:cNvPr>
          <p:cNvPicPr>
            <a:picLocks noChangeAspect="1"/>
          </p:cNvPicPr>
          <p:nvPr/>
        </p:nvPicPr>
        <p:blipFill>
          <a:blip r:embed="rId7"/>
          <a:stretch>
            <a:fillRect/>
          </a:stretch>
        </p:blipFill>
        <p:spPr>
          <a:xfrm>
            <a:off x="7339952" y="1966443"/>
            <a:ext cx="1416676" cy="605307"/>
          </a:xfrm>
          <a:prstGeom prst="rect">
            <a:avLst/>
          </a:prstGeom>
        </p:spPr>
      </p:pic>
      <p:pic>
        <p:nvPicPr>
          <p:cNvPr id="12" name="Picture 11">
            <a:extLst>
              <a:ext uri="{FF2B5EF4-FFF2-40B4-BE49-F238E27FC236}">
                <a16:creationId xmlns:a16="http://schemas.microsoft.com/office/drawing/2014/main" id="{7926C3FD-6F4F-40C3-A0AF-EB2413187849}"/>
              </a:ext>
            </a:extLst>
          </p:cNvPr>
          <p:cNvPicPr>
            <a:picLocks noChangeAspect="1"/>
          </p:cNvPicPr>
          <p:nvPr/>
        </p:nvPicPr>
        <p:blipFill>
          <a:blip r:embed="rId8"/>
          <a:stretch>
            <a:fillRect/>
          </a:stretch>
        </p:blipFill>
        <p:spPr>
          <a:xfrm>
            <a:off x="7270081" y="2840182"/>
            <a:ext cx="1803042" cy="534473"/>
          </a:xfrm>
          <a:prstGeom prst="rect">
            <a:avLst/>
          </a:prstGeom>
        </p:spPr>
      </p:pic>
      <p:pic>
        <p:nvPicPr>
          <p:cNvPr id="13" name="Picture 12">
            <a:extLst>
              <a:ext uri="{FF2B5EF4-FFF2-40B4-BE49-F238E27FC236}">
                <a16:creationId xmlns:a16="http://schemas.microsoft.com/office/drawing/2014/main" id="{3758AC5F-6A64-4F05-A414-E0F64DCD4961}"/>
              </a:ext>
            </a:extLst>
          </p:cNvPr>
          <p:cNvPicPr>
            <a:picLocks noChangeAspect="1"/>
          </p:cNvPicPr>
          <p:nvPr/>
        </p:nvPicPr>
        <p:blipFill>
          <a:blip r:embed="rId9"/>
          <a:stretch>
            <a:fillRect/>
          </a:stretch>
        </p:blipFill>
        <p:spPr>
          <a:xfrm>
            <a:off x="3781993" y="3224972"/>
            <a:ext cx="2987899" cy="1745087"/>
          </a:xfrm>
          <a:prstGeom prst="rect">
            <a:avLst/>
          </a:prstGeom>
        </p:spPr>
      </p:pic>
    </p:spTree>
    <p:extLst>
      <p:ext uri="{BB962C8B-B14F-4D97-AF65-F5344CB8AC3E}">
        <p14:creationId xmlns:p14="http://schemas.microsoft.com/office/powerpoint/2010/main" val="4276964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3"/>
          <p:cNvSpPr txBox="1">
            <a:spLocks noGrp="1"/>
          </p:cNvSpPr>
          <p:nvPr>
            <p:ph type="title"/>
          </p:nvPr>
        </p:nvSpPr>
        <p:spPr>
          <a:xfrm>
            <a:off x="346200" y="402505"/>
            <a:ext cx="4363685"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000"/>
              <a:buNone/>
            </a:pPr>
            <a:r>
              <a:rPr lang="en-US" dirty="0"/>
              <a:t>Make People Notice </a:t>
            </a:r>
            <a:r>
              <a:rPr lang="en-US" b="1" u="sng" dirty="0">
                <a:solidFill>
                  <a:schemeClr val="tx1"/>
                </a:solidFill>
              </a:rPr>
              <a:t>ONE</a:t>
            </a:r>
            <a:r>
              <a:rPr lang="en-US" dirty="0"/>
              <a:t> Thing!</a:t>
            </a:r>
            <a:endParaRPr sz="1200" dirty="0"/>
          </a:p>
        </p:txBody>
      </p:sp>
      <p:pic>
        <p:nvPicPr>
          <p:cNvPr id="73" name="Google Shape;73;p3"/>
          <p:cNvPicPr preferRelativeResize="0"/>
          <p:nvPr/>
        </p:nvPicPr>
        <p:blipFill rotWithShape="1">
          <a:blip r:embed="rId3">
            <a:alphaModFix/>
          </a:blip>
          <a:srcRect/>
          <a:stretch/>
        </p:blipFill>
        <p:spPr>
          <a:xfrm>
            <a:off x="4768325" y="2294300"/>
            <a:ext cx="4048748" cy="2611450"/>
          </a:xfrm>
          <a:prstGeom prst="rect">
            <a:avLst/>
          </a:prstGeom>
          <a:noFill/>
          <a:ln>
            <a:noFill/>
          </a:ln>
        </p:spPr>
      </p:pic>
      <p:pic>
        <p:nvPicPr>
          <p:cNvPr id="74" name="Google Shape;74;p3"/>
          <p:cNvPicPr preferRelativeResize="0"/>
          <p:nvPr/>
        </p:nvPicPr>
        <p:blipFill rotWithShape="1">
          <a:blip r:embed="rId4">
            <a:alphaModFix/>
          </a:blip>
          <a:srcRect/>
          <a:stretch/>
        </p:blipFill>
        <p:spPr>
          <a:xfrm>
            <a:off x="4897850" y="237500"/>
            <a:ext cx="1937951" cy="1939251"/>
          </a:xfrm>
          <a:prstGeom prst="rect">
            <a:avLst/>
          </a:prstGeom>
          <a:noFill/>
          <a:ln>
            <a:noFill/>
          </a:ln>
        </p:spPr>
      </p:pic>
      <p:pic>
        <p:nvPicPr>
          <p:cNvPr id="75" name="Google Shape;75;p3"/>
          <p:cNvPicPr preferRelativeResize="0"/>
          <p:nvPr/>
        </p:nvPicPr>
        <p:blipFill rotWithShape="1">
          <a:blip r:embed="rId5">
            <a:alphaModFix/>
          </a:blip>
          <a:srcRect/>
          <a:stretch/>
        </p:blipFill>
        <p:spPr>
          <a:xfrm>
            <a:off x="6835800" y="199700"/>
            <a:ext cx="1851750" cy="1862451"/>
          </a:xfrm>
          <a:prstGeom prst="rect">
            <a:avLst/>
          </a:prstGeom>
          <a:noFill/>
          <a:ln>
            <a:noFill/>
          </a:ln>
        </p:spPr>
      </p:pic>
      <p:sp>
        <p:nvSpPr>
          <p:cNvPr id="76" name="Google Shape;76;p3"/>
          <p:cNvSpPr txBox="1"/>
          <p:nvPr/>
        </p:nvSpPr>
        <p:spPr>
          <a:xfrm>
            <a:off x="348418" y="1746502"/>
            <a:ext cx="3744536" cy="24622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Arial"/>
                <a:ea typeface="Arial"/>
                <a:cs typeface="Arial"/>
                <a:sym typeface="Arial"/>
              </a:rPr>
              <a:t>This material is based upon work supported by the National Science Foundation under Cooperative Agreement No. 1333564 Award: OCE-1748726</a:t>
            </a:r>
            <a:endParaRPr dirty="0"/>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dirty="0">
                <a:solidFill>
                  <a:srgbClr val="000000"/>
                </a:solidFill>
                <a:latin typeface="Arial"/>
                <a:ea typeface="Arial"/>
                <a:cs typeface="Arial"/>
                <a:sym typeface="Arial"/>
                <a:hlinkClick r:id="rId6">
                  <a:extLst>
                    <a:ext uri="{A12FA001-AC4F-418D-AE19-62706E023703}">
                      <ahyp:hlinkClr xmlns:ahyp="http://schemas.microsoft.com/office/drawing/2018/hyperlinkcolor" val="tx"/>
                    </a:ext>
                  </a:extLst>
                </a:hlinkClick>
              </a:rPr>
              <a:t>Project information here!</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400" b="0" i="0" u="sng" strike="noStrike" cap="none" dirty="0">
                <a:solidFill>
                  <a:srgbClr val="000000"/>
                </a:solidFill>
                <a:latin typeface="Arial"/>
                <a:ea typeface="Arial"/>
                <a:cs typeface="Arial"/>
                <a:sym typeface="Arial"/>
                <a:hlinkClick r:id="rId7">
                  <a:extLst>
                    <a:ext uri="{A12FA001-AC4F-418D-AE19-62706E023703}">
                      <ahyp:hlinkClr xmlns:ahyp="http://schemas.microsoft.com/office/drawing/2018/hyperlinkcolor" val="tx"/>
                    </a:ext>
                  </a:extLst>
                </a:hlinkClick>
              </a:rPr>
              <a:t>More RCRV Activities here!</a:t>
            </a:r>
            <a:endParaRPr sz="1400" b="0" i="0" u="none" strike="noStrike" cap="none" dirty="0">
              <a:solidFill>
                <a:srgbClr val="000000"/>
              </a:solidFill>
              <a:latin typeface="Arial"/>
              <a:ea typeface="Arial"/>
              <a:cs typeface="Arial"/>
              <a:sym typeface="Arial"/>
            </a:endParaRPr>
          </a:p>
        </p:txBody>
      </p:sp>
      <p:sp>
        <p:nvSpPr>
          <p:cNvPr id="77" name="Google Shape;77;p3"/>
          <p:cNvSpPr txBox="1"/>
          <p:nvPr/>
        </p:nvSpPr>
        <p:spPr>
          <a:xfrm>
            <a:off x="346201" y="4109771"/>
            <a:ext cx="3533846"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Any opinions, findings and conclusions or recommendations expressed in this material are those of the author(s) and do not necessarily reflect the views of the National Science Foundation.</a:t>
            </a:r>
            <a:endParaRPr sz="1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5" name="Google Shape;149;p12">
            <a:extLst>
              <a:ext uri="{FF2B5EF4-FFF2-40B4-BE49-F238E27FC236}">
                <a16:creationId xmlns:a16="http://schemas.microsoft.com/office/drawing/2014/main" id="{FDF8558A-F2E0-4A64-AF54-6E6DCB7EF4A7}"/>
              </a:ext>
            </a:extLst>
          </p:cNvPr>
          <p:cNvSpPr txBox="1">
            <a:spLocks noGrp="1"/>
          </p:cNvSpPr>
          <p:nvPr>
            <p:ph type="body" idx="1"/>
          </p:nvPr>
        </p:nvSpPr>
        <p:spPr>
          <a:xfrm>
            <a:off x="158359" y="173441"/>
            <a:ext cx="3259755" cy="2398309"/>
          </a:xfrm>
          <a:prstGeom prst="rect">
            <a:avLst/>
          </a:prstGeom>
          <a:noFill/>
          <a:ln>
            <a:noFill/>
          </a:ln>
        </p:spPr>
        <p:txBody>
          <a:bodyPr spcFirstLastPara="1" wrap="square" lIns="91425" tIns="91425" rIns="91425" bIns="91425" anchor="t" anchorCtr="0">
            <a:noAutofit/>
          </a:bodyPr>
          <a:lstStyle/>
          <a:p>
            <a:pPr marL="114300" lvl="0" indent="0">
              <a:lnSpc>
                <a:spcPct val="100000"/>
              </a:lnSpc>
              <a:buNone/>
            </a:pPr>
            <a:r>
              <a:rPr lang="en-US" sz="1600" b="1" dirty="0"/>
              <a:t>Find the ONE thing</a:t>
            </a:r>
          </a:p>
          <a:p>
            <a:pPr>
              <a:lnSpc>
                <a:spcPct val="100000"/>
              </a:lnSpc>
              <a:buFont typeface="Arial" panose="020B0604020202020204" pitchFamily="34" charset="0"/>
              <a:buChar char="•"/>
            </a:pPr>
            <a:r>
              <a:rPr lang="en-US" sz="1600" dirty="0"/>
              <a:t>Does one piece of data jump out at you? </a:t>
            </a:r>
          </a:p>
          <a:p>
            <a:pPr>
              <a:lnSpc>
                <a:spcPct val="100000"/>
              </a:lnSpc>
              <a:buFont typeface="Arial" panose="020B0604020202020204" pitchFamily="34" charset="0"/>
              <a:buChar char="•"/>
            </a:pPr>
            <a:r>
              <a:rPr lang="en-US" sz="1600" dirty="0"/>
              <a:t>Is there a pattern in the data? </a:t>
            </a:r>
          </a:p>
          <a:p>
            <a:pPr>
              <a:lnSpc>
                <a:spcPct val="100000"/>
              </a:lnSpc>
              <a:buFont typeface="Arial" panose="020B0604020202020204" pitchFamily="34" charset="0"/>
              <a:buChar char="•"/>
            </a:pPr>
            <a:r>
              <a:rPr lang="en-US" sz="1600" dirty="0"/>
              <a:t>Do you see a something when comparing one part of your data to another part of your data?</a:t>
            </a:r>
          </a:p>
          <a:p>
            <a:pPr marL="114300" indent="0">
              <a:lnSpc>
                <a:spcPct val="100000"/>
              </a:lnSpc>
              <a:buNone/>
            </a:pPr>
            <a:r>
              <a:rPr lang="en-US" sz="1600" b="1" dirty="0"/>
              <a:t>Sculpting:</a:t>
            </a:r>
          </a:p>
          <a:p>
            <a:pPr>
              <a:lnSpc>
                <a:spcPct val="100000"/>
              </a:lnSpc>
              <a:buFont typeface="Arial" panose="020B0604020202020204" pitchFamily="34" charset="0"/>
              <a:buChar char="•"/>
            </a:pPr>
            <a:r>
              <a:rPr lang="en-US" sz="1600" dirty="0"/>
              <a:t>How will you present your data to other people?</a:t>
            </a:r>
          </a:p>
          <a:p>
            <a:pPr>
              <a:lnSpc>
                <a:spcPct val="100000"/>
              </a:lnSpc>
              <a:buFont typeface="Arial" panose="020B0604020202020204" pitchFamily="34" charset="0"/>
              <a:buChar char="•"/>
            </a:pPr>
            <a:r>
              <a:rPr lang="en-US" sz="1600" dirty="0"/>
              <a:t>What symbols can you build to represent your data? </a:t>
            </a:r>
          </a:p>
          <a:p>
            <a:pPr>
              <a:lnSpc>
                <a:spcPct val="100000"/>
              </a:lnSpc>
              <a:buFont typeface="Arial" panose="020B0604020202020204" pitchFamily="34" charset="0"/>
              <a:buChar char="•"/>
            </a:pPr>
            <a:r>
              <a:rPr lang="en-US" sz="1600" dirty="0"/>
              <a:t>How can you attract attention to what you are sharing?</a:t>
            </a:r>
          </a:p>
          <a:p>
            <a:pPr>
              <a:lnSpc>
                <a:spcPct val="100000"/>
              </a:lnSpc>
              <a:buFont typeface="Arial" panose="020B0604020202020204" pitchFamily="34" charset="0"/>
              <a:buChar char="•"/>
            </a:pPr>
            <a:r>
              <a:rPr lang="en-US" sz="1600" dirty="0"/>
              <a:t>What do you want people to learn, think, feel, or do after seeing your sculpture?  </a:t>
            </a:r>
          </a:p>
          <a:p>
            <a:pPr marL="114300" lvl="0" indent="0" algn="l" rtl="0">
              <a:lnSpc>
                <a:spcPct val="115000"/>
              </a:lnSpc>
              <a:spcBef>
                <a:spcPts val="0"/>
              </a:spcBef>
              <a:spcAft>
                <a:spcPts val="0"/>
              </a:spcAft>
              <a:buSzPts val="1800"/>
              <a:buNone/>
            </a:pPr>
            <a:endParaRPr dirty="0"/>
          </a:p>
        </p:txBody>
      </p:sp>
      <p:pic>
        <p:nvPicPr>
          <p:cNvPr id="2" name="Picture 1">
            <a:extLst>
              <a:ext uri="{FF2B5EF4-FFF2-40B4-BE49-F238E27FC236}">
                <a16:creationId xmlns:a16="http://schemas.microsoft.com/office/drawing/2014/main" id="{2CCF70C1-A7F4-4B30-8814-EC1F637B26AD}"/>
              </a:ext>
            </a:extLst>
          </p:cNvPr>
          <p:cNvPicPr>
            <a:picLocks noChangeAspect="1"/>
          </p:cNvPicPr>
          <p:nvPr/>
        </p:nvPicPr>
        <p:blipFill>
          <a:blip r:embed="rId3"/>
          <a:stretch>
            <a:fillRect/>
          </a:stretch>
        </p:blipFill>
        <p:spPr>
          <a:xfrm>
            <a:off x="3666263" y="1591729"/>
            <a:ext cx="1708061" cy="2806100"/>
          </a:xfrm>
          <a:prstGeom prst="rect">
            <a:avLst/>
          </a:prstGeom>
        </p:spPr>
      </p:pic>
      <p:pic>
        <p:nvPicPr>
          <p:cNvPr id="3" name="Picture 2">
            <a:extLst>
              <a:ext uri="{FF2B5EF4-FFF2-40B4-BE49-F238E27FC236}">
                <a16:creationId xmlns:a16="http://schemas.microsoft.com/office/drawing/2014/main" id="{4D18AD6A-4466-43EB-AC29-CB175CEECA0C}"/>
              </a:ext>
            </a:extLst>
          </p:cNvPr>
          <p:cNvPicPr>
            <a:picLocks noChangeAspect="1"/>
          </p:cNvPicPr>
          <p:nvPr/>
        </p:nvPicPr>
        <p:blipFill>
          <a:blip r:embed="rId4"/>
          <a:stretch>
            <a:fillRect/>
          </a:stretch>
        </p:blipFill>
        <p:spPr>
          <a:xfrm>
            <a:off x="5516362" y="1591729"/>
            <a:ext cx="1798837" cy="3023046"/>
          </a:xfrm>
          <a:prstGeom prst="rect">
            <a:avLst/>
          </a:prstGeom>
        </p:spPr>
      </p:pic>
      <p:pic>
        <p:nvPicPr>
          <p:cNvPr id="6" name="Picture 5">
            <a:extLst>
              <a:ext uri="{FF2B5EF4-FFF2-40B4-BE49-F238E27FC236}">
                <a16:creationId xmlns:a16="http://schemas.microsoft.com/office/drawing/2014/main" id="{3841D362-9E58-4CDB-8107-73C9452FC4E4}"/>
              </a:ext>
            </a:extLst>
          </p:cNvPr>
          <p:cNvPicPr>
            <a:picLocks noChangeAspect="1"/>
          </p:cNvPicPr>
          <p:nvPr/>
        </p:nvPicPr>
        <p:blipFill>
          <a:blip r:embed="rId5"/>
          <a:stretch>
            <a:fillRect/>
          </a:stretch>
        </p:blipFill>
        <p:spPr>
          <a:xfrm>
            <a:off x="3688978" y="173441"/>
            <a:ext cx="5056019" cy="1161873"/>
          </a:xfrm>
          <a:prstGeom prst="rect">
            <a:avLst/>
          </a:prstGeom>
        </p:spPr>
      </p:pic>
      <p:pic>
        <p:nvPicPr>
          <p:cNvPr id="10" name="Google Shape;75;p3">
            <a:extLst>
              <a:ext uri="{FF2B5EF4-FFF2-40B4-BE49-F238E27FC236}">
                <a16:creationId xmlns:a16="http://schemas.microsoft.com/office/drawing/2014/main" id="{69862407-63AE-4B60-983A-E4A96A7D35D5}"/>
              </a:ext>
            </a:extLst>
          </p:cNvPr>
          <p:cNvPicPr preferRelativeResize="0"/>
          <p:nvPr/>
        </p:nvPicPr>
        <p:blipFill rotWithShape="1">
          <a:blip r:embed="rId6">
            <a:alphaModFix/>
          </a:blip>
          <a:srcRect/>
          <a:stretch/>
        </p:blipFill>
        <p:spPr>
          <a:xfrm>
            <a:off x="7228374" y="2943597"/>
            <a:ext cx="1516623" cy="1512290"/>
          </a:xfrm>
          <a:prstGeom prst="rect">
            <a:avLst/>
          </a:prstGeom>
          <a:noFill/>
          <a:ln>
            <a:noFill/>
          </a:ln>
        </p:spPr>
      </p:pic>
    </p:spTree>
    <p:extLst>
      <p:ext uri="{BB962C8B-B14F-4D97-AF65-F5344CB8AC3E}">
        <p14:creationId xmlns:p14="http://schemas.microsoft.com/office/powerpoint/2010/main" val="859829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5D267A5-146D-4467-96DA-558DDFAE465B}"/>
              </a:ext>
            </a:extLst>
          </p:cNvPr>
          <p:cNvSpPr txBox="1"/>
          <p:nvPr/>
        </p:nvSpPr>
        <p:spPr>
          <a:xfrm>
            <a:off x="820390" y="171508"/>
            <a:ext cx="7300020" cy="3785652"/>
          </a:xfrm>
          <a:prstGeom prst="rect">
            <a:avLst/>
          </a:prstGeom>
          <a:noFill/>
        </p:spPr>
        <p:txBody>
          <a:bodyPr wrap="square" rtlCol="0">
            <a:spAutoFit/>
          </a:bodyPr>
          <a:lstStyle/>
          <a:p>
            <a:pPr lvl="1"/>
            <a:r>
              <a:rPr lang="en-US" sz="4000" b="1" dirty="0">
                <a:solidFill>
                  <a:schemeClr val="accent3"/>
                </a:solidFill>
                <a:latin typeface="Proxima Nova" panose="020B0604020202020204" charset="0"/>
              </a:rPr>
              <a:t>How can you help NOAA scientists get their data noticed to create real change in the world?</a:t>
            </a:r>
          </a:p>
          <a:p>
            <a:pPr lvl="1"/>
            <a:endParaRPr lang="en-US" sz="4000" b="1" dirty="0">
              <a:solidFill>
                <a:schemeClr val="accent3"/>
              </a:solidFill>
              <a:latin typeface="Proxima Nova" panose="020B0604020202020204" charset="0"/>
            </a:endParaRPr>
          </a:p>
          <a:p>
            <a:pPr lvl="1"/>
            <a:r>
              <a:rPr lang="en-US" sz="4000" b="1" dirty="0">
                <a:solidFill>
                  <a:schemeClr val="accent3"/>
                </a:solidFill>
                <a:latin typeface="Proxima Nova" panose="020B0604020202020204" charset="0"/>
                <a:hlinkClick r:id="rId2"/>
              </a:rPr>
              <a:t>NOAA Video</a:t>
            </a:r>
            <a:endParaRPr lang="en-US" sz="4000" b="1" dirty="0">
              <a:solidFill>
                <a:schemeClr val="accent3"/>
              </a:solidFill>
              <a:latin typeface="Proxima Nova" panose="020B0604020202020204" charset="0"/>
            </a:endParaRPr>
          </a:p>
        </p:txBody>
      </p:sp>
      <p:sp>
        <p:nvSpPr>
          <p:cNvPr id="2" name="Rectangle 1">
            <a:extLst>
              <a:ext uri="{FF2B5EF4-FFF2-40B4-BE49-F238E27FC236}">
                <a16:creationId xmlns:a16="http://schemas.microsoft.com/office/drawing/2014/main" id="{DA198603-3E2C-4390-BB42-B6357FED520D}"/>
              </a:ext>
            </a:extLst>
          </p:cNvPr>
          <p:cNvSpPr/>
          <p:nvPr/>
        </p:nvSpPr>
        <p:spPr>
          <a:xfrm>
            <a:off x="508000" y="4610654"/>
            <a:ext cx="7518400" cy="307777"/>
          </a:xfrm>
          <a:prstGeom prst="rect">
            <a:avLst/>
          </a:prstGeom>
        </p:spPr>
        <p:txBody>
          <a:bodyPr wrap="square">
            <a:spAutoFit/>
          </a:bodyPr>
          <a:lstStyle/>
          <a:p>
            <a:pPr algn="ctr"/>
            <a:r>
              <a:rPr lang="en-US" b="1" dirty="0">
                <a:solidFill>
                  <a:schemeClr val="accent3"/>
                </a:solidFill>
              </a:rPr>
              <a:t>National Oceanic and Atmospheric Administration, U.S. Department of Commerce</a:t>
            </a:r>
          </a:p>
        </p:txBody>
      </p:sp>
      <p:pic>
        <p:nvPicPr>
          <p:cNvPr id="4" name="Picture 2">
            <a:extLst>
              <a:ext uri="{FF2B5EF4-FFF2-40B4-BE49-F238E27FC236}">
                <a16:creationId xmlns:a16="http://schemas.microsoft.com/office/drawing/2014/main" id="{E0DB0133-5EFB-43FD-8C67-66119B7B3D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2114" y="2159901"/>
            <a:ext cx="2096981" cy="2096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6904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9A3C2-B78C-43DC-AD1D-4618F6C7D134}"/>
              </a:ext>
            </a:extLst>
          </p:cNvPr>
          <p:cNvSpPr>
            <a:spLocks noGrp="1"/>
          </p:cNvSpPr>
          <p:nvPr>
            <p:ph type="title"/>
          </p:nvPr>
        </p:nvSpPr>
        <p:spPr>
          <a:xfrm>
            <a:off x="304441" y="279758"/>
            <a:ext cx="8839559" cy="572700"/>
          </a:xfrm>
        </p:spPr>
        <p:txBody>
          <a:bodyPr/>
          <a:lstStyle/>
          <a:p>
            <a:r>
              <a:rPr lang="en-US" sz="3200" dirty="0">
                <a:solidFill>
                  <a:schemeClr val="bg2"/>
                </a:solidFill>
                <a:latin typeface="Alfa Slab One" panose="020B0604020202020204" charset="0"/>
              </a:rPr>
              <a:t>Scientific data is useful when you share it in a way that helps people take informed action.</a:t>
            </a:r>
            <a:endParaRPr lang="en-US" dirty="0">
              <a:latin typeface="Alfa Slab One" panose="020B0604020202020204" charset="0"/>
            </a:endParaRPr>
          </a:p>
        </p:txBody>
      </p:sp>
      <p:sp>
        <p:nvSpPr>
          <p:cNvPr id="6" name="Google Shape;143;p11">
            <a:extLst>
              <a:ext uri="{FF2B5EF4-FFF2-40B4-BE49-F238E27FC236}">
                <a16:creationId xmlns:a16="http://schemas.microsoft.com/office/drawing/2014/main" id="{2F313007-C8F7-423F-AF78-512FBB24D200}"/>
              </a:ext>
            </a:extLst>
          </p:cNvPr>
          <p:cNvSpPr txBox="1">
            <a:spLocks/>
          </p:cNvSpPr>
          <p:nvPr/>
        </p:nvSpPr>
        <p:spPr>
          <a:xfrm>
            <a:off x="334921" y="1897756"/>
            <a:ext cx="6173091" cy="150285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1pPr>
            <a:lvl2pPr marR="0" lvl="1"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2pPr>
            <a:lvl3pPr marR="0" lvl="2"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3pPr>
            <a:lvl4pPr marR="0" lvl="3"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4pPr>
            <a:lvl5pPr marR="0" lvl="4"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5pPr>
            <a:lvl6pPr marR="0" lvl="5"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6pPr>
            <a:lvl7pPr marR="0" lvl="6"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7pPr>
            <a:lvl8pPr marR="0" lvl="7"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8pPr>
            <a:lvl9pPr marR="0" lvl="8" algn="l" rtl="0">
              <a:lnSpc>
                <a:spcPct val="100000"/>
              </a:lnSpc>
              <a:spcBef>
                <a:spcPts val="0"/>
              </a:spcBef>
              <a:spcAft>
                <a:spcPts val="0"/>
              </a:spcAft>
              <a:buClr>
                <a:schemeClr val="accent3"/>
              </a:buClr>
              <a:buSzPts val="3000"/>
              <a:buFont typeface="Alfa Slab One"/>
              <a:buNone/>
              <a:defRPr sz="3000" b="0" i="0" u="none" strike="noStrike" cap="none">
                <a:solidFill>
                  <a:schemeClr val="accent3"/>
                </a:solidFill>
                <a:latin typeface="Alfa Slab One"/>
                <a:ea typeface="Alfa Slab One"/>
                <a:cs typeface="Alfa Slab One"/>
                <a:sym typeface="Alfa Slab One"/>
              </a:defRPr>
            </a:lvl9pPr>
          </a:lstStyle>
          <a:p>
            <a:pPr>
              <a:buSzPts val="11000"/>
            </a:pPr>
            <a:br>
              <a:rPr lang="en-US" sz="2400" dirty="0">
                <a:latin typeface="Proxima Nova" panose="020B0604020202020204" charset="0"/>
              </a:rPr>
            </a:br>
            <a:r>
              <a:rPr lang="en-US" sz="2400" dirty="0">
                <a:latin typeface="Proxima Nova" panose="020B0604020202020204" charset="0"/>
              </a:rPr>
              <a:t>Scientific Agencies, like NOAA, use and share all kinds of data to convey all sorts of information to researchers, industry, and the general public about the natural environment.</a:t>
            </a:r>
            <a:endParaRPr lang="en-US" sz="2400" dirty="0">
              <a:solidFill>
                <a:schemeClr val="bg2"/>
              </a:solidFill>
              <a:latin typeface="Proxima Nova" panose="020B0604020202020204" charset="0"/>
            </a:endParaRPr>
          </a:p>
        </p:txBody>
      </p:sp>
      <p:pic>
        <p:nvPicPr>
          <p:cNvPr id="7" name="Google Shape;75;p3">
            <a:extLst>
              <a:ext uri="{FF2B5EF4-FFF2-40B4-BE49-F238E27FC236}">
                <a16:creationId xmlns:a16="http://schemas.microsoft.com/office/drawing/2014/main" id="{C585F593-FB8E-40AC-A200-90B8997A0DE0}"/>
              </a:ext>
            </a:extLst>
          </p:cNvPr>
          <p:cNvPicPr preferRelativeResize="0"/>
          <p:nvPr/>
        </p:nvPicPr>
        <p:blipFill rotWithShape="1">
          <a:blip r:embed="rId2">
            <a:alphaModFix/>
          </a:blip>
          <a:srcRect/>
          <a:stretch/>
        </p:blipFill>
        <p:spPr>
          <a:xfrm>
            <a:off x="7030720" y="1341120"/>
            <a:ext cx="1845388" cy="1815292"/>
          </a:xfrm>
          <a:prstGeom prst="rect">
            <a:avLst/>
          </a:prstGeom>
          <a:noFill/>
          <a:ln>
            <a:noFill/>
          </a:ln>
        </p:spPr>
      </p:pic>
      <p:pic>
        <p:nvPicPr>
          <p:cNvPr id="2050" name="Picture 2">
            <a:extLst>
              <a:ext uri="{FF2B5EF4-FFF2-40B4-BE49-F238E27FC236}">
                <a16:creationId xmlns:a16="http://schemas.microsoft.com/office/drawing/2014/main" id="{B5EF15FE-333D-4F2F-B66B-FCF1EC159E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5245" y="3452601"/>
            <a:ext cx="1510961" cy="151096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B201C42-2D87-4517-BD0A-EA6588BEFA51}"/>
              </a:ext>
            </a:extLst>
          </p:cNvPr>
          <p:cNvPicPr>
            <a:picLocks noChangeAspect="1"/>
          </p:cNvPicPr>
          <p:nvPr/>
        </p:nvPicPr>
        <p:blipFill>
          <a:blip r:embed="rId4"/>
          <a:stretch>
            <a:fillRect/>
          </a:stretch>
        </p:blipFill>
        <p:spPr>
          <a:xfrm>
            <a:off x="665822" y="3845119"/>
            <a:ext cx="2546556" cy="1018623"/>
          </a:xfrm>
          <a:prstGeom prst="rect">
            <a:avLst/>
          </a:prstGeom>
        </p:spPr>
      </p:pic>
      <p:pic>
        <p:nvPicPr>
          <p:cNvPr id="2052" name="Picture 4" descr="Symbols of NASA | NASA">
            <a:extLst>
              <a:ext uri="{FF2B5EF4-FFF2-40B4-BE49-F238E27FC236}">
                <a16:creationId xmlns:a16="http://schemas.microsoft.com/office/drawing/2014/main" id="{071955EA-EEC3-420E-AD51-8A062C252C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8756" y="2962469"/>
            <a:ext cx="4290060" cy="2145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872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11"/>
          <p:cNvSpPr txBox="1">
            <a:spLocks noGrp="1"/>
          </p:cNvSpPr>
          <p:nvPr>
            <p:ph type="title"/>
          </p:nvPr>
        </p:nvSpPr>
        <p:spPr>
          <a:xfrm>
            <a:off x="158186" y="3039937"/>
            <a:ext cx="8592457" cy="1863300"/>
          </a:xfrm>
          <a:prstGeom prst="rect">
            <a:avLst/>
          </a:prstGeom>
          <a:noFill/>
          <a:ln>
            <a:noFill/>
          </a:ln>
        </p:spPr>
        <p:txBody>
          <a:bodyPr spcFirstLastPara="1" wrap="square" lIns="91425" tIns="91425" rIns="91425" bIns="91425" anchor="ctr" anchorCtr="0">
            <a:noAutofit/>
          </a:bodyPr>
          <a:lstStyle/>
          <a:p>
            <a:pPr algn="l"/>
            <a:r>
              <a:rPr lang="en-US" sz="2000" b="1" dirty="0">
                <a:solidFill>
                  <a:schemeClr val="bg2"/>
                </a:solidFill>
                <a:latin typeface="Proxima Nova" panose="020B0604020202020204" charset="0"/>
              </a:rPr>
              <a:t>Mission: science, service and stewardship</a:t>
            </a:r>
            <a:br>
              <a:rPr lang="en-US" sz="2000" dirty="0">
                <a:latin typeface="Proxima Nova" panose="020B0604020202020204" charset="0"/>
              </a:rPr>
            </a:br>
            <a:r>
              <a:rPr lang="en-US" sz="1800" b="1" dirty="0">
                <a:latin typeface="Proxima Nova" panose="020B0604020202020204" charset="0"/>
              </a:rPr>
              <a:t>1. To understand and predict changes in climate, weather, ocean and coasts</a:t>
            </a:r>
            <a:br>
              <a:rPr lang="en-US" sz="1800" dirty="0">
                <a:latin typeface="Proxima Nova" panose="020B0604020202020204" charset="0"/>
              </a:rPr>
            </a:br>
            <a:r>
              <a:rPr lang="en-US" sz="1800" b="1" dirty="0">
                <a:latin typeface="Proxima Nova" panose="020B0604020202020204" charset="0"/>
              </a:rPr>
              <a:t>2. To share that knowledge and information with others</a:t>
            </a:r>
            <a:br>
              <a:rPr lang="en-US" sz="1800" b="1" dirty="0">
                <a:latin typeface="Proxima Nova" panose="020B0604020202020204" charset="0"/>
              </a:rPr>
            </a:br>
            <a:r>
              <a:rPr lang="en-US" sz="1800" b="1" dirty="0">
                <a:latin typeface="Proxima Nova" panose="020B0604020202020204" charset="0"/>
              </a:rPr>
              <a:t>3. To conserve and manage coastal and marine ecosystems and resources.</a:t>
            </a:r>
            <a:br>
              <a:rPr lang="en-US" sz="1800" b="1" dirty="0">
                <a:latin typeface="Proxima Nova" panose="020B0604020202020204" charset="0"/>
              </a:rPr>
            </a:br>
            <a:br>
              <a:rPr lang="en-US" sz="1800" b="1" dirty="0">
                <a:solidFill>
                  <a:schemeClr val="bg2"/>
                </a:solidFill>
                <a:latin typeface="Proxima Nova" panose="020B0604020202020204" charset="0"/>
              </a:rPr>
            </a:br>
            <a:r>
              <a:rPr lang="en-US" sz="1200" b="1" dirty="0">
                <a:solidFill>
                  <a:schemeClr val="bg2"/>
                </a:solidFill>
                <a:latin typeface="Proxima Nova" panose="020B0604020202020204" charset="0"/>
                <a:hlinkClick r:id="rId3"/>
              </a:rPr>
              <a:t>https://www.noaa.gov/our-mission-and-vision</a:t>
            </a:r>
            <a:r>
              <a:rPr lang="en-US" sz="1200" b="1" dirty="0">
                <a:solidFill>
                  <a:schemeClr val="bg2"/>
                </a:solidFill>
                <a:latin typeface="Proxima Nova" panose="020B0604020202020204" charset="0"/>
              </a:rPr>
              <a:t> </a:t>
            </a:r>
            <a:endParaRPr lang="en-US" sz="1200" dirty="0">
              <a:solidFill>
                <a:schemeClr val="bg2"/>
              </a:solidFill>
              <a:latin typeface="Proxima Nova" panose="020B0604020202020204" charset="0"/>
            </a:endParaRPr>
          </a:p>
        </p:txBody>
      </p:sp>
      <p:sp>
        <p:nvSpPr>
          <p:cNvPr id="9" name="TextBox 8">
            <a:extLst>
              <a:ext uri="{FF2B5EF4-FFF2-40B4-BE49-F238E27FC236}">
                <a16:creationId xmlns:a16="http://schemas.microsoft.com/office/drawing/2014/main" id="{5410F7FE-4193-446F-8A6F-EE526DD8E9C2}"/>
              </a:ext>
            </a:extLst>
          </p:cNvPr>
          <p:cNvSpPr txBox="1"/>
          <p:nvPr/>
        </p:nvSpPr>
        <p:spPr>
          <a:xfrm>
            <a:off x="275771" y="2285745"/>
            <a:ext cx="8360230" cy="707886"/>
          </a:xfrm>
          <a:prstGeom prst="rect">
            <a:avLst/>
          </a:prstGeom>
          <a:noFill/>
        </p:spPr>
        <p:txBody>
          <a:bodyPr wrap="square" rtlCol="0">
            <a:spAutoFit/>
          </a:bodyPr>
          <a:lstStyle/>
          <a:p>
            <a:pPr algn="ctr"/>
            <a:r>
              <a:rPr lang="en-US" sz="2600" b="1" dirty="0">
                <a:solidFill>
                  <a:schemeClr val="accent3"/>
                </a:solidFill>
              </a:rPr>
              <a:t>Help NOAA get the data they are sharing noticed!</a:t>
            </a:r>
          </a:p>
          <a:p>
            <a:pPr algn="ctr"/>
            <a:r>
              <a:rPr lang="en-US" b="1" dirty="0">
                <a:solidFill>
                  <a:schemeClr val="accent3"/>
                </a:solidFill>
              </a:rPr>
              <a:t>National Oceanic and Atmospheric Administration, U.S. Department of Commerce</a:t>
            </a:r>
          </a:p>
        </p:txBody>
      </p:sp>
      <p:pic>
        <p:nvPicPr>
          <p:cNvPr id="11" name="Picture 10">
            <a:extLst>
              <a:ext uri="{FF2B5EF4-FFF2-40B4-BE49-F238E27FC236}">
                <a16:creationId xmlns:a16="http://schemas.microsoft.com/office/drawing/2014/main" id="{8B79ED1A-EF72-4F2C-A716-F22180298941}"/>
              </a:ext>
            </a:extLst>
          </p:cNvPr>
          <p:cNvPicPr>
            <a:picLocks noChangeAspect="1"/>
          </p:cNvPicPr>
          <p:nvPr/>
        </p:nvPicPr>
        <p:blipFill>
          <a:blip r:embed="rId4"/>
          <a:stretch>
            <a:fillRect/>
          </a:stretch>
        </p:blipFill>
        <p:spPr>
          <a:xfrm>
            <a:off x="1837040" y="182881"/>
            <a:ext cx="5234750" cy="193765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9A3C2-B78C-43DC-AD1D-4618F6C7D134}"/>
              </a:ext>
            </a:extLst>
          </p:cNvPr>
          <p:cNvSpPr>
            <a:spLocks noGrp="1"/>
          </p:cNvSpPr>
          <p:nvPr>
            <p:ph type="title"/>
          </p:nvPr>
        </p:nvSpPr>
        <p:spPr>
          <a:xfrm>
            <a:off x="279535" y="1277805"/>
            <a:ext cx="3945222" cy="1081180"/>
          </a:xfrm>
        </p:spPr>
        <p:txBody>
          <a:bodyPr/>
          <a:lstStyle/>
          <a:p>
            <a:r>
              <a:rPr lang="en-US" sz="3200" dirty="0">
                <a:solidFill>
                  <a:schemeClr val="bg2"/>
                </a:solidFill>
                <a:latin typeface="Proxima Nova" panose="020B0604020202020204" charset="0"/>
              </a:rPr>
              <a:t>Data is most useful when you use it to share information in a way that makes people take notice.</a:t>
            </a:r>
            <a:endParaRPr lang="en-US" dirty="0"/>
          </a:p>
        </p:txBody>
      </p:sp>
      <p:sp>
        <p:nvSpPr>
          <p:cNvPr id="3" name="TextBox 2">
            <a:extLst>
              <a:ext uri="{FF2B5EF4-FFF2-40B4-BE49-F238E27FC236}">
                <a16:creationId xmlns:a16="http://schemas.microsoft.com/office/drawing/2014/main" id="{A2FF8597-C793-4B45-A5E2-10554DAE0FF8}"/>
              </a:ext>
            </a:extLst>
          </p:cNvPr>
          <p:cNvSpPr txBox="1"/>
          <p:nvPr/>
        </p:nvSpPr>
        <p:spPr>
          <a:xfrm>
            <a:off x="2639028" y="3845625"/>
            <a:ext cx="3518703" cy="707886"/>
          </a:xfrm>
          <a:prstGeom prst="rect">
            <a:avLst/>
          </a:prstGeom>
          <a:noFill/>
        </p:spPr>
        <p:txBody>
          <a:bodyPr wrap="square" rtlCol="0">
            <a:spAutoFit/>
          </a:bodyPr>
          <a:lstStyle/>
          <a:p>
            <a:r>
              <a:rPr lang="en-US" sz="2000" b="1" dirty="0">
                <a:latin typeface="Proxima Nova" panose="020B0604020202020204" charset="0"/>
              </a:rPr>
              <a:t>Lets combine the sculpture with the NOAA data!</a:t>
            </a:r>
          </a:p>
        </p:txBody>
      </p:sp>
      <p:pic>
        <p:nvPicPr>
          <p:cNvPr id="4" name="Picture 3">
            <a:extLst>
              <a:ext uri="{FF2B5EF4-FFF2-40B4-BE49-F238E27FC236}">
                <a16:creationId xmlns:a16="http://schemas.microsoft.com/office/drawing/2014/main" id="{D068DF42-89BA-4621-AD6D-4791ECC15DE6}"/>
              </a:ext>
            </a:extLst>
          </p:cNvPr>
          <p:cNvPicPr>
            <a:picLocks noChangeAspect="1"/>
          </p:cNvPicPr>
          <p:nvPr/>
        </p:nvPicPr>
        <p:blipFill>
          <a:blip r:embed="rId2"/>
          <a:stretch>
            <a:fillRect/>
          </a:stretch>
        </p:blipFill>
        <p:spPr>
          <a:xfrm>
            <a:off x="5219873" y="1130579"/>
            <a:ext cx="3290919" cy="2526261"/>
          </a:xfrm>
          <a:prstGeom prst="rect">
            <a:avLst/>
          </a:prstGeom>
        </p:spPr>
      </p:pic>
      <p:sp>
        <p:nvSpPr>
          <p:cNvPr id="5" name="Arrow: U-Turn 4">
            <a:extLst>
              <a:ext uri="{FF2B5EF4-FFF2-40B4-BE49-F238E27FC236}">
                <a16:creationId xmlns:a16="http://schemas.microsoft.com/office/drawing/2014/main" id="{6301E763-53EC-4DA0-8D7F-C18E4BDF92EF}"/>
              </a:ext>
            </a:extLst>
          </p:cNvPr>
          <p:cNvSpPr/>
          <p:nvPr/>
        </p:nvSpPr>
        <p:spPr>
          <a:xfrm>
            <a:off x="1678329" y="196766"/>
            <a:ext cx="5463251" cy="108118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Arrow: U-Turn 7">
            <a:extLst>
              <a:ext uri="{FF2B5EF4-FFF2-40B4-BE49-F238E27FC236}">
                <a16:creationId xmlns:a16="http://schemas.microsoft.com/office/drawing/2014/main" id="{85EA1EFF-A3E7-4F79-863A-C887B2984F34}"/>
              </a:ext>
            </a:extLst>
          </p:cNvPr>
          <p:cNvSpPr/>
          <p:nvPr/>
        </p:nvSpPr>
        <p:spPr>
          <a:xfrm rot="10800000">
            <a:off x="1745004" y="3858454"/>
            <a:ext cx="5463250" cy="1081179"/>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extBox 6">
            <a:extLst>
              <a:ext uri="{FF2B5EF4-FFF2-40B4-BE49-F238E27FC236}">
                <a16:creationId xmlns:a16="http://schemas.microsoft.com/office/drawing/2014/main" id="{FD8D755C-CC69-4C60-9265-999A7D927D74}"/>
              </a:ext>
            </a:extLst>
          </p:cNvPr>
          <p:cNvSpPr txBox="1"/>
          <p:nvPr/>
        </p:nvSpPr>
        <p:spPr>
          <a:xfrm>
            <a:off x="2943643" y="589989"/>
            <a:ext cx="5363029" cy="400110"/>
          </a:xfrm>
          <a:prstGeom prst="rect">
            <a:avLst/>
          </a:prstGeom>
          <a:noFill/>
        </p:spPr>
        <p:txBody>
          <a:bodyPr wrap="square" rtlCol="0">
            <a:spAutoFit/>
          </a:bodyPr>
          <a:lstStyle/>
          <a:p>
            <a:r>
              <a:rPr lang="en-US" sz="2000" b="1" dirty="0">
                <a:latin typeface="Proxima Nova" panose="020B0604020202020204" charset="0"/>
              </a:rPr>
              <a:t>People notice sculptures!</a:t>
            </a:r>
          </a:p>
        </p:txBody>
      </p:sp>
      <p:sp>
        <p:nvSpPr>
          <p:cNvPr id="6" name="Rectangle 5">
            <a:extLst>
              <a:ext uri="{FF2B5EF4-FFF2-40B4-BE49-F238E27FC236}">
                <a16:creationId xmlns:a16="http://schemas.microsoft.com/office/drawing/2014/main" id="{D7582343-257E-45DD-B19A-595676CC011E}"/>
              </a:ext>
            </a:extLst>
          </p:cNvPr>
          <p:cNvSpPr/>
          <p:nvPr/>
        </p:nvSpPr>
        <p:spPr>
          <a:xfrm>
            <a:off x="5241644" y="3627280"/>
            <a:ext cx="3290919" cy="246221"/>
          </a:xfrm>
          <a:prstGeom prst="rect">
            <a:avLst/>
          </a:prstGeom>
        </p:spPr>
        <p:txBody>
          <a:bodyPr wrap="square">
            <a:spAutoFit/>
          </a:bodyPr>
          <a:lstStyle/>
          <a:p>
            <a:r>
              <a:rPr lang="en-US" sz="1000" dirty="0"/>
              <a:t>www.oregonzoo.org/where-we-stand/plastic-pollution</a:t>
            </a:r>
          </a:p>
        </p:txBody>
      </p:sp>
      <p:pic>
        <p:nvPicPr>
          <p:cNvPr id="9" name="Picture 2">
            <a:extLst>
              <a:ext uri="{FF2B5EF4-FFF2-40B4-BE49-F238E27FC236}">
                <a16:creationId xmlns:a16="http://schemas.microsoft.com/office/drawing/2014/main" id="{49F251E6-0418-4D61-A5C4-570231322A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117" y="410876"/>
            <a:ext cx="652819" cy="65281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1255892B-8F72-4632-84EF-8D360FC764D6}"/>
              </a:ext>
            </a:extLst>
          </p:cNvPr>
          <p:cNvPicPr>
            <a:picLocks noChangeAspect="1"/>
          </p:cNvPicPr>
          <p:nvPr/>
        </p:nvPicPr>
        <p:blipFill>
          <a:blip r:embed="rId4"/>
          <a:stretch>
            <a:fillRect/>
          </a:stretch>
        </p:blipFill>
        <p:spPr>
          <a:xfrm>
            <a:off x="7670747" y="262274"/>
            <a:ext cx="736147" cy="679520"/>
          </a:xfrm>
          <a:prstGeom prst="rect">
            <a:avLst/>
          </a:prstGeom>
        </p:spPr>
      </p:pic>
    </p:spTree>
    <p:extLst>
      <p:ext uri="{BB962C8B-B14F-4D97-AF65-F5344CB8AC3E}">
        <p14:creationId xmlns:p14="http://schemas.microsoft.com/office/powerpoint/2010/main" val="4141339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13"/>
          <p:cNvSpPr txBox="1">
            <a:spLocks noGrp="1"/>
          </p:cNvSpPr>
          <p:nvPr>
            <p:ph type="title"/>
          </p:nvPr>
        </p:nvSpPr>
        <p:spPr>
          <a:xfrm>
            <a:off x="870678" y="270853"/>
            <a:ext cx="7402643"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3000"/>
              <a:buNone/>
            </a:pPr>
            <a:r>
              <a:rPr lang="en-US" dirty="0"/>
              <a:t>Fact Sheets and Sculpting!</a:t>
            </a:r>
            <a:endParaRPr dirty="0"/>
          </a:p>
        </p:txBody>
      </p:sp>
      <p:sp>
        <p:nvSpPr>
          <p:cNvPr id="5" name="Google Shape;149;p12">
            <a:extLst>
              <a:ext uri="{FF2B5EF4-FFF2-40B4-BE49-F238E27FC236}">
                <a16:creationId xmlns:a16="http://schemas.microsoft.com/office/drawing/2014/main" id="{FDF8558A-F2E0-4A64-AF54-6E6DCB7EF4A7}"/>
              </a:ext>
            </a:extLst>
          </p:cNvPr>
          <p:cNvSpPr txBox="1">
            <a:spLocks noGrp="1"/>
          </p:cNvSpPr>
          <p:nvPr>
            <p:ph type="body" idx="1"/>
          </p:nvPr>
        </p:nvSpPr>
        <p:spPr>
          <a:xfrm>
            <a:off x="443911" y="843553"/>
            <a:ext cx="8442693" cy="2398309"/>
          </a:xfrm>
          <a:prstGeom prst="rect">
            <a:avLst/>
          </a:prstGeom>
          <a:noFill/>
          <a:ln>
            <a:noFill/>
          </a:ln>
        </p:spPr>
        <p:txBody>
          <a:bodyPr spcFirstLastPara="1" wrap="square" lIns="91425" tIns="91425" rIns="91425" bIns="91425" anchor="t" anchorCtr="0">
            <a:noAutofit/>
          </a:bodyPr>
          <a:lstStyle/>
          <a:p>
            <a:pPr marL="114300" lvl="0" indent="0">
              <a:lnSpc>
                <a:spcPct val="100000"/>
              </a:lnSpc>
              <a:buNone/>
            </a:pPr>
            <a:r>
              <a:rPr lang="en-US" sz="2200" b="1" dirty="0"/>
              <a:t>Find the ONE thing</a:t>
            </a:r>
          </a:p>
          <a:p>
            <a:pPr>
              <a:lnSpc>
                <a:spcPct val="100000"/>
              </a:lnSpc>
              <a:buFont typeface="Arial" panose="020B0604020202020204" pitchFamily="34" charset="0"/>
              <a:buChar char="•"/>
            </a:pPr>
            <a:r>
              <a:rPr lang="en-US" sz="2200" dirty="0"/>
              <a:t>Does one piece of data jump out at you? </a:t>
            </a:r>
          </a:p>
          <a:p>
            <a:pPr>
              <a:lnSpc>
                <a:spcPct val="100000"/>
              </a:lnSpc>
              <a:buFont typeface="Arial" panose="020B0604020202020204" pitchFamily="34" charset="0"/>
              <a:buChar char="•"/>
            </a:pPr>
            <a:r>
              <a:rPr lang="en-US" sz="2200" dirty="0"/>
              <a:t>Is there a pattern in the data? </a:t>
            </a:r>
          </a:p>
          <a:p>
            <a:pPr>
              <a:lnSpc>
                <a:spcPct val="100000"/>
              </a:lnSpc>
              <a:buFont typeface="Arial" panose="020B0604020202020204" pitchFamily="34" charset="0"/>
              <a:buChar char="•"/>
            </a:pPr>
            <a:r>
              <a:rPr lang="en-US" sz="2200" dirty="0"/>
              <a:t>Do you see a something when comparing one part of your data to another part of your data?</a:t>
            </a:r>
          </a:p>
          <a:p>
            <a:pPr marL="114300" indent="0">
              <a:lnSpc>
                <a:spcPct val="100000"/>
              </a:lnSpc>
              <a:buNone/>
            </a:pPr>
            <a:r>
              <a:rPr lang="en-US" sz="2200" b="1" dirty="0"/>
              <a:t>Sculpting:</a:t>
            </a:r>
          </a:p>
          <a:p>
            <a:pPr>
              <a:lnSpc>
                <a:spcPct val="100000"/>
              </a:lnSpc>
              <a:buFont typeface="Arial" panose="020B0604020202020204" pitchFamily="34" charset="0"/>
              <a:buChar char="•"/>
            </a:pPr>
            <a:r>
              <a:rPr lang="en-US" sz="2200" dirty="0"/>
              <a:t>How will you present your data to other people?</a:t>
            </a:r>
          </a:p>
          <a:p>
            <a:pPr>
              <a:lnSpc>
                <a:spcPct val="100000"/>
              </a:lnSpc>
              <a:buFont typeface="Arial" panose="020B0604020202020204" pitchFamily="34" charset="0"/>
              <a:buChar char="•"/>
            </a:pPr>
            <a:r>
              <a:rPr lang="en-US" sz="2200" dirty="0"/>
              <a:t>What symbols can you build to represent your data? </a:t>
            </a:r>
          </a:p>
          <a:p>
            <a:pPr>
              <a:lnSpc>
                <a:spcPct val="100000"/>
              </a:lnSpc>
              <a:buFont typeface="Arial" panose="020B0604020202020204" pitchFamily="34" charset="0"/>
              <a:buChar char="•"/>
            </a:pPr>
            <a:r>
              <a:rPr lang="en-US" sz="2200" dirty="0"/>
              <a:t>How can you attract attention to what you are sharing?</a:t>
            </a:r>
          </a:p>
          <a:p>
            <a:pPr>
              <a:lnSpc>
                <a:spcPct val="100000"/>
              </a:lnSpc>
              <a:buFont typeface="Arial" panose="020B0604020202020204" pitchFamily="34" charset="0"/>
              <a:buChar char="•"/>
            </a:pPr>
            <a:r>
              <a:rPr lang="en-US" sz="2200" dirty="0"/>
              <a:t>What do you want people to learn, think, feel, or do after seeing your sculpture?  </a:t>
            </a:r>
          </a:p>
          <a:p>
            <a:pPr marL="114300" indent="0">
              <a:lnSpc>
                <a:spcPct val="100000"/>
              </a:lnSpc>
              <a:buNone/>
            </a:pPr>
            <a:r>
              <a:rPr lang="en-US" b="1" dirty="0">
                <a:solidFill>
                  <a:schemeClr val="bg2"/>
                </a:solidFill>
                <a:latin typeface="Proxima Nova" panose="020B0604020202020204" charset="0"/>
              </a:rPr>
              <a:t>Must fit on a 8.5x11 sheet of paper, use 3x5 card to name your sculpture</a:t>
            </a:r>
          </a:p>
          <a:p>
            <a:pPr marL="114300" indent="0">
              <a:lnSpc>
                <a:spcPct val="100000"/>
              </a:lnSpc>
              <a:buNone/>
            </a:pPr>
            <a:endParaRPr lang="en-US" sz="2200" dirty="0"/>
          </a:p>
          <a:p>
            <a:pPr marL="114300" lvl="0" indent="0" algn="l" rtl="0">
              <a:lnSpc>
                <a:spcPct val="115000"/>
              </a:lnSpc>
              <a:spcBef>
                <a:spcPts val="0"/>
              </a:spcBef>
              <a:spcAft>
                <a:spcPts val="0"/>
              </a:spcAft>
              <a:buSzPts val="1800"/>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11"/>
          <p:cNvSpPr txBox="1">
            <a:spLocks noGrp="1"/>
          </p:cNvSpPr>
          <p:nvPr>
            <p:ph type="title"/>
          </p:nvPr>
        </p:nvSpPr>
        <p:spPr>
          <a:xfrm>
            <a:off x="246744" y="185337"/>
            <a:ext cx="6770914" cy="1004834"/>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1000"/>
              <a:buNone/>
            </a:pPr>
            <a:r>
              <a:rPr lang="en-US" sz="4800" dirty="0">
                <a:solidFill>
                  <a:schemeClr val="accent3"/>
                </a:solidFill>
              </a:rPr>
              <a:t>Sculpture share!</a:t>
            </a:r>
            <a:endParaRPr sz="2000" dirty="0">
              <a:solidFill>
                <a:schemeClr val="bg2"/>
              </a:solidFill>
            </a:endParaRPr>
          </a:p>
        </p:txBody>
      </p:sp>
      <p:sp>
        <p:nvSpPr>
          <p:cNvPr id="2" name="TextBox 1">
            <a:extLst>
              <a:ext uri="{FF2B5EF4-FFF2-40B4-BE49-F238E27FC236}">
                <a16:creationId xmlns:a16="http://schemas.microsoft.com/office/drawing/2014/main" id="{C93110DB-A085-4C0E-9989-3DEB536BA2FF}"/>
              </a:ext>
            </a:extLst>
          </p:cNvPr>
          <p:cNvSpPr txBox="1"/>
          <p:nvPr/>
        </p:nvSpPr>
        <p:spPr>
          <a:xfrm>
            <a:off x="907142" y="1372344"/>
            <a:ext cx="7789817" cy="4031873"/>
          </a:xfrm>
          <a:prstGeom prst="rect">
            <a:avLst/>
          </a:prstGeom>
          <a:noFill/>
        </p:spPr>
        <p:txBody>
          <a:bodyPr wrap="square" rtlCol="0">
            <a:spAutoFit/>
          </a:bodyPr>
          <a:lstStyle/>
          <a:p>
            <a:r>
              <a:rPr lang="en-US" sz="2400" dirty="0">
                <a:solidFill>
                  <a:schemeClr val="bg2"/>
                </a:solidFill>
                <a:latin typeface="Proxima Nova" panose="020B0604020202020204" charset="0"/>
              </a:rPr>
              <a:t>*Name of the Art Piece*</a:t>
            </a:r>
          </a:p>
          <a:p>
            <a:endParaRPr lang="en-US" sz="1800" dirty="0">
              <a:solidFill>
                <a:schemeClr val="bg2"/>
              </a:solidFill>
              <a:latin typeface="Proxima Nova" panose="020B0604020202020204" charset="0"/>
            </a:endParaRPr>
          </a:p>
          <a:p>
            <a:r>
              <a:rPr lang="en-US" sz="1800" dirty="0">
                <a:solidFill>
                  <a:schemeClr val="bg2"/>
                </a:solidFill>
                <a:latin typeface="Proxima Nova" panose="020B0604020202020204" charset="0"/>
              </a:rPr>
              <a:t>1. What fact(s) did you use?</a:t>
            </a:r>
          </a:p>
          <a:p>
            <a:r>
              <a:rPr lang="en-US" sz="1800" dirty="0">
                <a:solidFill>
                  <a:schemeClr val="bg2"/>
                </a:solidFill>
                <a:latin typeface="Proxima Nova" panose="020B0604020202020204" charset="0"/>
              </a:rPr>
              <a:t>2. How did you make your sculpture?</a:t>
            </a:r>
          </a:p>
          <a:p>
            <a:r>
              <a:rPr lang="en-US" sz="1800" dirty="0">
                <a:solidFill>
                  <a:schemeClr val="bg2"/>
                </a:solidFill>
                <a:latin typeface="Proxima Nova" panose="020B0604020202020204" charset="0"/>
              </a:rPr>
              <a:t>3. What are you trying to get people to notice?</a:t>
            </a:r>
          </a:p>
          <a:p>
            <a:r>
              <a:rPr lang="en-US" sz="1800" dirty="0">
                <a:solidFill>
                  <a:schemeClr val="bg2"/>
                </a:solidFill>
                <a:latin typeface="Proxima Nova" panose="020B0604020202020204" charset="0"/>
              </a:rPr>
              <a:t>4. Where does your sculpture fit in NOAA’s mission? </a:t>
            </a:r>
          </a:p>
          <a:p>
            <a:pPr lvl="2"/>
            <a:r>
              <a:rPr lang="en-US" sz="1800" dirty="0">
                <a:solidFill>
                  <a:schemeClr val="bg2"/>
                </a:solidFill>
                <a:latin typeface="Proxima Nova" panose="020B0604020202020204" charset="0"/>
              </a:rPr>
              <a:t>	a) science (tides, weather, ecosystems, data collection) </a:t>
            </a:r>
          </a:p>
          <a:p>
            <a:pPr lvl="2"/>
            <a:r>
              <a:rPr lang="en-US" sz="1800" dirty="0">
                <a:solidFill>
                  <a:schemeClr val="bg2"/>
                </a:solidFill>
                <a:latin typeface="Proxima Nova" panose="020B0604020202020204" charset="0"/>
              </a:rPr>
              <a:t>	b) service (people, industry, resources)  </a:t>
            </a:r>
          </a:p>
          <a:p>
            <a:pPr lvl="2"/>
            <a:r>
              <a:rPr lang="en-US" sz="1800" dirty="0">
                <a:solidFill>
                  <a:schemeClr val="bg2"/>
                </a:solidFill>
                <a:latin typeface="Proxima Nova" panose="020B0604020202020204" charset="0"/>
              </a:rPr>
              <a:t>	c) stewardship (how people should take care of the ocean)</a:t>
            </a:r>
          </a:p>
          <a:p>
            <a:pPr lvl="2"/>
            <a:endParaRPr lang="en-US" sz="1800" dirty="0">
              <a:solidFill>
                <a:schemeClr val="bg2"/>
              </a:solidFill>
              <a:latin typeface="Proxima Nova" panose="020B0604020202020204" charset="0"/>
            </a:endParaRPr>
          </a:p>
          <a:p>
            <a:pPr lvl="2"/>
            <a:endParaRPr lang="en-US" sz="1800" dirty="0">
              <a:solidFill>
                <a:schemeClr val="bg2"/>
              </a:solidFill>
              <a:latin typeface="Proxima Nova" panose="020B0604020202020204" charset="0"/>
            </a:endParaRPr>
          </a:p>
          <a:p>
            <a:pPr lvl="2"/>
            <a:r>
              <a:rPr lang="en-US" sz="1800" dirty="0">
                <a:solidFill>
                  <a:schemeClr val="bg2"/>
                </a:solidFill>
                <a:latin typeface="Proxima Nova" panose="020B0604020202020204" charset="0"/>
              </a:rPr>
              <a:t>Must fit on a 8.5x11 sheet of paper, use 3x5 card to name your sculpture</a:t>
            </a:r>
          </a:p>
          <a:p>
            <a:endParaRPr lang="en-US" sz="2000" dirty="0"/>
          </a:p>
          <a:p>
            <a:pPr marL="285750" indent="-285750">
              <a:buFontTx/>
              <a:buChar char="-"/>
            </a:pPr>
            <a:endParaRPr lang="en-US" dirty="0"/>
          </a:p>
        </p:txBody>
      </p:sp>
    </p:spTree>
    <p:extLst>
      <p:ext uri="{BB962C8B-B14F-4D97-AF65-F5344CB8AC3E}">
        <p14:creationId xmlns:p14="http://schemas.microsoft.com/office/powerpoint/2010/main" val="1254373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5" name="Google Shape;149;p12">
            <a:extLst>
              <a:ext uri="{FF2B5EF4-FFF2-40B4-BE49-F238E27FC236}">
                <a16:creationId xmlns:a16="http://schemas.microsoft.com/office/drawing/2014/main" id="{FDF8558A-F2E0-4A64-AF54-6E6DCB7EF4A7}"/>
              </a:ext>
            </a:extLst>
          </p:cNvPr>
          <p:cNvSpPr txBox="1">
            <a:spLocks noGrp="1"/>
          </p:cNvSpPr>
          <p:nvPr>
            <p:ph type="body" idx="1"/>
          </p:nvPr>
        </p:nvSpPr>
        <p:spPr>
          <a:xfrm>
            <a:off x="158359" y="173441"/>
            <a:ext cx="3477470" cy="2398309"/>
          </a:xfrm>
          <a:prstGeom prst="rect">
            <a:avLst/>
          </a:prstGeom>
          <a:noFill/>
          <a:ln>
            <a:noFill/>
          </a:ln>
        </p:spPr>
        <p:txBody>
          <a:bodyPr spcFirstLastPara="1" wrap="square" lIns="91425" tIns="91425" rIns="91425" bIns="91425" anchor="t" anchorCtr="0">
            <a:noAutofit/>
          </a:bodyPr>
          <a:lstStyle/>
          <a:p>
            <a:pPr marL="114300" lvl="0" indent="0">
              <a:lnSpc>
                <a:spcPct val="100000"/>
              </a:lnSpc>
              <a:buNone/>
            </a:pPr>
            <a:r>
              <a:rPr lang="en-US" sz="1600" b="1" dirty="0"/>
              <a:t>Find the ONE thing</a:t>
            </a:r>
          </a:p>
          <a:p>
            <a:pPr>
              <a:lnSpc>
                <a:spcPct val="100000"/>
              </a:lnSpc>
              <a:buFont typeface="Arial" panose="020B0604020202020204" pitchFamily="34" charset="0"/>
              <a:buChar char="•"/>
            </a:pPr>
            <a:r>
              <a:rPr lang="en-US" sz="1600" dirty="0"/>
              <a:t>Does one piece of data jump out at you? </a:t>
            </a:r>
          </a:p>
          <a:p>
            <a:pPr>
              <a:lnSpc>
                <a:spcPct val="100000"/>
              </a:lnSpc>
              <a:buFont typeface="Arial" panose="020B0604020202020204" pitchFamily="34" charset="0"/>
              <a:buChar char="•"/>
            </a:pPr>
            <a:r>
              <a:rPr lang="en-US" sz="1600" dirty="0"/>
              <a:t>Is there a pattern in the data? </a:t>
            </a:r>
          </a:p>
          <a:p>
            <a:pPr>
              <a:lnSpc>
                <a:spcPct val="100000"/>
              </a:lnSpc>
              <a:buFont typeface="Arial" panose="020B0604020202020204" pitchFamily="34" charset="0"/>
              <a:buChar char="•"/>
            </a:pPr>
            <a:r>
              <a:rPr lang="en-US" sz="1600" dirty="0"/>
              <a:t>Do you see a something when comparing one part of your data to another part of your data?</a:t>
            </a:r>
          </a:p>
          <a:p>
            <a:pPr marL="114300" indent="0">
              <a:lnSpc>
                <a:spcPct val="100000"/>
              </a:lnSpc>
              <a:buNone/>
            </a:pPr>
            <a:r>
              <a:rPr lang="en-US" sz="1600" b="1" dirty="0"/>
              <a:t>Sculpting:</a:t>
            </a:r>
          </a:p>
          <a:p>
            <a:pPr>
              <a:lnSpc>
                <a:spcPct val="100000"/>
              </a:lnSpc>
              <a:buFont typeface="Arial" panose="020B0604020202020204" pitchFamily="34" charset="0"/>
              <a:buChar char="•"/>
            </a:pPr>
            <a:r>
              <a:rPr lang="en-US" sz="1600" dirty="0"/>
              <a:t>How will you present your data to other people?</a:t>
            </a:r>
          </a:p>
          <a:p>
            <a:pPr>
              <a:lnSpc>
                <a:spcPct val="100000"/>
              </a:lnSpc>
              <a:buFont typeface="Arial" panose="020B0604020202020204" pitchFamily="34" charset="0"/>
              <a:buChar char="•"/>
            </a:pPr>
            <a:r>
              <a:rPr lang="en-US" sz="1600" dirty="0"/>
              <a:t>What symbols can you build to represent your data? </a:t>
            </a:r>
          </a:p>
          <a:p>
            <a:pPr>
              <a:lnSpc>
                <a:spcPct val="100000"/>
              </a:lnSpc>
              <a:buFont typeface="Arial" panose="020B0604020202020204" pitchFamily="34" charset="0"/>
              <a:buChar char="•"/>
            </a:pPr>
            <a:r>
              <a:rPr lang="en-US" sz="1600" dirty="0"/>
              <a:t>How can you attract attention to what you are sharing?</a:t>
            </a:r>
          </a:p>
          <a:p>
            <a:pPr>
              <a:lnSpc>
                <a:spcPct val="100000"/>
              </a:lnSpc>
              <a:buFont typeface="Arial" panose="020B0604020202020204" pitchFamily="34" charset="0"/>
              <a:buChar char="•"/>
            </a:pPr>
            <a:r>
              <a:rPr lang="en-US" sz="1600" dirty="0"/>
              <a:t>What do you want people to learn, think, feel, or do after seeing your sculpture?  </a:t>
            </a:r>
          </a:p>
          <a:p>
            <a:pPr marL="114300" lvl="0" indent="0" algn="l" rtl="0">
              <a:lnSpc>
                <a:spcPct val="115000"/>
              </a:lnSpc>
              <a:spcBef>
                <a:spcPts val="0"/>
              </a:spcBef>
              <a:spcAft>
                <a:spcPts val="0"/>
              </a:spcAft>
              <a:buSzPts val="1800"/>
              <a:buNone/>
            </a:pPr>
            <a:endParaRPr dirty="0"/>
          </a:p>
        </p:txBody>
      </p:sp>
      <p:pic>
        <p:nvPicPr>
          <p:cNvPr id="4" name="Picture 3">
            <a:extLst>
              <a:ext uri="{FF2B5EF4-FFF2-40B4-BE49-F238E27FC236}">
                <a16:creationId xmlns:a16="http://schemas.microsoft.com/office/drawing/2014/main" id="{951C2A04-876B-45B4-8A73-A13E6C0B37C9}"/>
              </a:ext>
            </a:extLst>
          </p:cNvPr>
          <p:cNvPicPr>
            <a:picLocks noChangeAspect="1"/>
          </p:cNvPicPr>
          <p:nvPr/>
        </p:nvPicPr>
        <p:blipFill>
          <a:blip r:embed="rId3"/>
          <a:stretch>
            <a:fillRect/>
          </a:stretch>
        </p:blipFill>
        <p:spPr>
          <a:xfrm>
            <a:off x="3904343" y="192560"/>
            <a:ext cx="4642322" cy="4758380"/>
          </a:xfrm>
          <a:prstGeom prst="rect">
            <a:avLst/>
          </a:prstGeom>
        </p:spPr>
      </p:pic>
      <p:pic>
        <p:nvPicPr>
          <p:cNvPr id="4098" name="Picture 2" descr="Office of Oceanic and Atmospheric Research - Wikipedia">
            <a:extLst>
              <a:ext uri="{FF2B5EF4-FFF2-40B4-BE49-F238E27FC236}">
                <a16:creationId xmlns:a16="http://schemas.microsoft.com/office/drawing/2014/main" id="{50BB7AF1-7DA7-4A86-9BA5-F14EBC6297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9704" y="1857829"/>
            <a:ext cx="713921" cy="713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812194"/>
      </p:ext>
    </p:extLst>
  </p:cSld>
  <p:clrMapOvr>
    <a:masterClrMapping/>
  </p:clrMapOvr>
</p:sld>
</file>

<file path=ppt/theme/theme1.xml><?xml version="1.0" encoding="utf-8"?>
<a:theme xmlns:a="http://schemas.openxmlformats.org/drawingml/2006/main" name="Gameday">
  <a:themeElements>
    <a:clrScheme name="Gameday">
      <a:dk1>
        <a:srgbClr val="4285F4"/>
      </a:dk1>
      <a:lt1>
        <a:srgbClr val="FFFFFF"/>
      </a:lt1>
      <a:dk2>
        <a:srgbClr val="666666"/>
      </a:dk2>
      <a:lt2>
        <a:srgbClr val="D9D9D9"/>
      </a:lt2>
      <a:accent1>
        <a:srgbClr val="455A64"/>
      </a:accent1>
      <a:accent2>
        <a:srgbClr val="607D8B"/>
      </a:accent2>
      <a:accent3>
        <a:srgbClr val="FF5722"/>
      </a:accent3>
      <a:accent4>
        <a:srgbClr val="D84315"/>
      </a:accent4>
      <a:accent5>
        <a:srgbClr val="1C3AA9"/>
      </a:accent5>
      <a:accent6>
        <a:srgbClr val="FFAB40"/>
      </a:accent6>
      <a:hlink>
        <a:srgbClr val="1C3AA9"/>
      </a:hlink>
      <a:folHlink>
        <a:srgbClr val="1C3A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TotalTime>
  <Words>2043</Words>
  <Application>Microsoft Office PowerPoint</Application>
  <PresentationFormat>On-screen Show (16:9)</PresentationFormat>
  <Paragraphs>186</Paragraphs>
  <Slides>20</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Alfa Slab One</vt:lpstr>
      <vt:lpstr>Proxima Nova</vt:lpstr>
      <vt:lpstr>Gameday</vt:lpstr>
      <vt:lpstr>PowerPoint Presentation</vt:lpstr>
      <vt:lpstr>Make People Notice ONE Thing!</vt:lpstr>
      <vt:lpstr>PowerPoint Presentation</vt:lpstr>
      <vt:lpstr>Scientific data is useful when you share it in a way that helps people take informed action.</vt:lpstr>
      <vt:lpstr>Mission: science, service and stewardship 1. To understand and predict changes in climate, weather, ocean and coasts 2. To share that knowledge and information with others 3. To conserve and manage coastal and marine ecosystems and resources.  https://www.noaa.gov/our-mission-and-vision </vt:lpstr>
      <vt:lpstr>Data is most useful when you use it to share information in a way that makes people take notice.</vt:lpstr>
      <vt:lpstr>Fact Sheets and Sculpting!</vt:lpstr>
      <vt:lpstr>Sculpture share!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RCRV: Building Data Literacy By Adam Talamantes</dc:title>
  <dc:creator>Talamantes, Adam</dc:creator>
  <cp:lastModifiedBy>Talamantes, Adam</cp:lastModifiedBy>
  <cp:revision>30</cp:revision>
  <dcterms:modified xsi:type="dcterms:W3CDTF">2022-07-29T02:34:41Z</dcterms:modified>
</cp:coreProperties>
</file>