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3"/>
  </p:notesMasterIdLst>
  <p:sldIdLst>
    <p:sldId id="260" r:id="rId2"/>
    <p:sldId id="259" r:id="rId3"/>
    <p:sldId id="258" r:id="rId4"/>
    <p:sldId id="270" r:id="rId5"/>
    <p:sldId id="266" r:id="rId6"/>
    <p:sldId id="268" r:id="rId7"/>
    <p:sldId id="285" r:id="rId8"/>
    <p:sldId id="281" r:id="rId9"/>
    <p:sldId id="286" r:id="rId10"/>
    <p:sldId id="287" r:id="rId11"/>
    <p:sldId id="282" r:id="rId12"/>
  </p:sldIdLst>
  <p:sldSz cx="9144000" cy="5143500" type="screen16x9"/>
  <p:notesSz cx="6858000" cy="9144000"/>
  <p:embeddedFontLst>
    <p:embeddedFont>
      <p:font typeface="Alfa Slab One" panose="020B0604020202020204" charset="0"/>
      <p:regular r:id="rId14"/>
    </p:embeddedFont>
    <p:embeddedFont>
      <p:font typeface="Proxima Nova" panose="020B0604020202020204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3" roundtripDataSignature="AMtx7mgNkSBQOuQkzMKM8HWYbMkGSUvR1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4969" autoAdjust="0"/>
  </p:normalViewPr>
  <p:slideViewPr>
    <p:cSldViewPr snapToGrid="0">
      <p:cViewPr varScale="1">
        <p:scale>
          <a:sx n="82" d="100"/>
          <a:sy n="82" d="100"/>
        </p:scale>
        <p:origin x="1402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43" Type="http://customschemas.google.com/relationships/presentationmetadata" Target="meta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Strategy to manage resources to meet 2030 Sustainable Agenda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8FD-4DD6-88DD-A5B3470BA245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C09-41B9-B9DF-CDDEFB961525}"/>
              </c:ext>
            </c:extLst>
          </c:dPt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09-41B9-B9DF-CDDEFB9615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9106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" name="Google Shape;15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US"/>
              <a:t>How to video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95986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" name="Google Shape;7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Example project is mapping the seafloor - https://www.smithsonianmag.com/science-nature/can-scientists-map-entire-seafloor-2030-180978004/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496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1" name="Google Shape;14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" name="Google Shape;15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US"/>
              <a:t>How to video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" name="Google Shape;15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US"/>
              <a:t>How to video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13445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1" name="Google Shape;14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40712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1" name="Google Shape;14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4977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" name="Google Shape;12;p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0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83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1"/>
          <p:cNvSpPr txBox="1">
            <a:spLocks noGrp="1"/>
          </p:cNvSpPr>
          <p:nvPr>
            <p:ph type="title" hasCustomPrompt="1"/>
          </p:nvPr>
        </p:nvSpPr>
        <p:spPr>
          <a:xfrm>
            <a:off x="311700" y="1167925"/>
            <a:ext cx="8520600" cy="19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" name="Google Shape;21;p31"/>
          <p:cNvSpPr txBox="1">
            <a:spLocks noGrp="1"/>
          </p:cNvSpPr>
          <p:nvPr>
            <p:ph type="body" idx="1"/>
          </p:nvPr>
        </p:nvSpPr>
        <p:spPr>
          <a:xfrm>
            <a:off x="311700" y="3224250"/>
            <a:ext cx="8520600" cy="10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4"/>
          <p:cNvSpPr txBox="1">
            <a:spLocks noGrp="1"/>
          </p:cNvSpPr>
          <p:nvPr>
            <p:ph type="title"/>
          </p:nvPr>
        </p:nvSpPr>
        <p:spPr>
          <a:xfrm>
            <a:off x="311700" y="2480550"/>
            <a:ext cx="8114400" cy="244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5"/>
          <p:cNvSpPr txBox="1">
            <a:spLocks noGrp="1"/>
          </p:cNvSpPr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9" name="Google Shape;39;p35"/>
          <p:cNvSpPr txBox="1">
            <a:spLocks noGrp="1"/>
          </p:cNvSpPr>
          <p:nvPr>
            <p:ph type="body" idx="1"/>
          </p:nvPr>
        </p:nvSpPr>
        <p:spPr>
          <a:xfrm>
            <a:off x="311700" y="1490875"/>
            <a:ext cx="2808000" cy="30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0" name="Google Shape;40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6"/>
          <p:cNvSpPr/>
          <p:nvPr/>
        </p:nvSpPr>
        <p:spPr>
          <a:xfrm>
            <a:off x="4572000" y="10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3" name="Google Shape;43;p36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4" name="Google Shape;44;p36"/>
          <p:cNvSpPr txBox="1">
            <a:spLocks noGrp="1"/>
          </p:cNvSpPr>
          <p:nvPr>
            <p:ph type="title"/>
          </p:nvPr>
        </p:nvSpPr>
        <p:spPr>
          <a:xfrm>
            <a:off x="265500" y="1375599"/>
            <a:ext cx="4045200" cy="155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45" name="Google Shape;45;p36"/>
          <p:cNvSpPr txBox="1">
            <a:spLocks noGrp="1"/>
          </p:cNvSpPr>
          <p:nvPr>
            <p:ph type="subTitle" idx="1"/>
          </p:nvPr>
        </p:nvSpPr>
        <p:spPr>
          <a:xfrm>
            <a:off x="265500" y="2981125"/>
            <a:ext cx="4045200" cy="13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6" name="Google Shape;46;p36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7"/>
          <p:cNvSpPr txBox="1">
            <a:spLocks noGrp="1"/>
          </p:cNvSpPr>
          <p:nvPr>
            <p:ph type="body" idx="1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>
            <a:endParaRPr/>
          </a:p>
        </p:txBody>
      </p:sp>
      <p:sp>
        <p:nvSpPr>
          <p:cNvPr id="50" name="Google Shape;50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ameday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 b="0" i="0" u="none" strike="noStrike" cap="none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7" name="Google Shape;7;p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roxima Nova"/>
              <a:buChar char="●"/>
              <a:defRPr sz="18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 sz="1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 sz="1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youtu.be/y9z7z78_68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s://ceoas.oregonstate.edu/regional-class-research-vessel-outreach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eoas.oregonstate.edu/regional-class-research-vessel-rcr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fp.us/programme/mappag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DGthXfxo8lA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4" Type="http://schemas.openxmlformats.org/officeDocument/2006/relationships/hyperlink" Target="https://youtu.be/4mouWf9S_T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17771" y="262169"/>
            <a:ext cx="2029351" cy="1969312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5"/>
          <p:cNvSpPr txBox="1">
            <a:spLocks noGrp="1"/>
          </p:cNvSpPr>
          <p:nvPr>
            <p:ph type="title"/>
          </p:nvPr>
        </p:nvSpPr>
        <p:spPr>
          <a:xfrm>
            <a:off x="181071" y="0"/>
            <a:ext cx="6335843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dirty="0"/>
              <a:t>Regional Class Research </a:t>
            </a:r>
            <a:br>
              <a:rPr lang="en-US" dirty="0"/>
            </a:br>
            <a:r>
              <a:rPr lang="en-US" dirty="0"/>
              <a:t>Vessels Ready for Science </a:t>
            </a:r>
            <a:br>
              <a:rPr lang="en-US" dirty="0"/>
            </a:br>
            <a:r>
              <a:rPr lang="en-US" dirty="0"/>
              <a:t>in 2025</a:t>
            </a:r>
            <a:endParaRPr dirty="0"/>
          </a:p>
        </p:txBody>
      </p:sp>
      <p:sp>
        <p:nvSpPr>
          <p:cNvPr id="90" name="Google Shape;90;p5"/>
          <p:cNvSpPr txBox="1">
            <a:spLocks noGrp="1"/>
          </p:cNvSpPr>
          <p:nvPr>
            <p:ph type="body" idx="1"/>
          </p:nvPr>
        </p:nvSpPr>
        <p:spPr>
          <a:xfrm>
            <a:off x="651269" y="158458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en-US" dirty="0"/>
              <a:t>RV </a:t>
            </a:r>
            <a:r>
              <a:rPr lang="en-US" dirty="0" err="1"/>
              <a:t>Taani</a:t>
            </a:r>
            <a:endParaRPr lang="en-US" dirty="0"/>
          </a:p>
          <a:p>
            <a:pPr>
              <a:buFont typeface="Arial"/>
              <a:buAutoNum type="arabicPeriod"/>
            </a:pPr>
            <a:r>
              <a:rPr lang="en-US" dirty="0"/>
              <a:t>RV Gilbert R. Mason</a:t>
            </a:r>
          </a:p>
          <a:p>
            <a:pPr lvl="0">
              <a:buFont typeface="Arial"/>
              <a:buAutoNum type="arabicPeriod"/>
            </a:pPr>
            <a:r>
              <a:rPr lang="en-US" dirty="0"/>
              <a:t>RV Narragansett Dawn </a:t>
            </a:r>
          </a:p>
          <a:p>
            <a:pPr marL="45720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endParaRPr dirty="0"/>
          </a:p>
        </p:txBody>
      </p:sp>
      <p:pic>
        <p:nvPicPr>
          <p:cNvPr id="8194" name="Picture 2" descr="The Gilbert R. Mason research vessel: Honoring a civil rights hero | Beta  site for NSF - National Science Foundation">
            <a:extLst>
              <a:ext uri="{FF2B5EF4-FFF2-40B4-BE49-F238E27FC236}">
                <a16:creationId xmlns:a16="http://schemas.microsoft.com/office/drawing/2014/main" id="{2BE7D80A-4BFD-48D5-A333-0F41D06B8D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713" y="2645265"/>
            <a:ext cx="3326148" cy="2236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www.uri.edu/news/wp-content/uploads/news/sites/16/2021/06/Dawn_Back_View.jpg">
            <a:extLst>
              <a:ext uri="{FF2B5EF4-FFF2-40B4-BE49-F238E27FC236}">
                <a16:creationId xmlns:a16="http://schemas.microsoft.com/office/drawing/2014/main" id="{928586C3-CFB4-4CB2-9423-9A3D0572D8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52" y="2940362"/>
            <a:ext cx="3326148" cy="1871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C122522-735E-42DC-831E-5A6C2A994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62" y="379804"/>
            <a:ext cx="4164883" cy="44025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B21EE4-C169-468F-9328-FA3668FC8B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1086" y="155561"/>
            <a:ext cx="4687910" cy="472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4472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CF70C1-A7F4-4B30-8814-EC1F637B2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891" y="2035891"/>
            <a:ext cx="2169543" cy="293416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D18AD6A-4466-43EB-AC29-CB175CEECA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0989" y="2035891"/>
            <a:ext cx="1851750" cy="31119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41D362-9E58-4CDB-8107-73C9452FC4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099" y="99099"/>
            <a:ext cx="7923801" cy="1820889"/>
          </a:xfrm>
          <a:prstGeom prst="rect">
            <a:avLst/>
          </a:prstGeom>
        </p:spPr>
      </p:pic>
      <p:pic>
        <p:nvPicPr>
          <p:cNvPr id="10" name="Google Shape;75;p3">
            <a:extLst>
              <a:ext uri="{FF2B5EF4-FFF2-40B4-BE49-F238E27FC236}">
                <a16:creationId xmlns:a16="http://schemas.microsoft.com/office/drawing/2014/main" id="{69862407-63AE-4B60-983A-E4A96A7D35D5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45149" y="2694197"/>
            <a:ext cx="1851750" cy="19298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9829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"/>
          <p:cNvSpPr/>
          <p:nvPr/>
        </p:nvSpPr>
        <p:spPr>
          <a:xfrm>
            <a:off x="1675648" y="981777"/>
            <a:ext cx="580794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i="0" u="none" strike="noStrike" cap="none" dirty="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Project Update!</a:t>
            </a:r>
            <a:endParaRPr dirty="0"/>
          </a:p>
        </p:txBody>
      </p:sp>
      <p:pic>
        <p:nvPicPr>
          <p:cNvPr id="5" name="Google Shape;73;p3">
            <a:extLst>
              <a:ext uri="{FF2B5EF4-FFF2-40B4-BE49-F238E27FC236}">
                <a16:creationId xmlns:a16="http://schemas.microsoft.com/office/drawing/2014/main" id="{09205F78-9AFF-4CC6-AF17-3C5AFE1434A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26391" y="235688"/>
            <a:ext cx="5958114" cy="392603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4D3BF3-04C2-47BB-9A63-34180C7ECF7D}"/>
              </a:ext>
            </a:extLst>
          </p:cNvPr>
          <p:cNvSpPr txBox="1"/>
          <p:nvPr/>
        </p:nvSpPr>
        <p:spPr>
          <a:xfrm>
            <a:off x="2962585" y="4426126"/>
            <a:ext cx="288572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hlinkClick r:id="rId4"/>
              </a:rPr>
              <a:t>Project Update 2022</a:t>
            </a:r>
            <a:endParaRPr lang="en-US" sz="22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"/>
          <p:cNvSpPr txBox="1">
            <a:spLocks noGrp="1"/>
          </p:cNvSpPr>
          <p:nvPr>
            <p:ph type="title"/>
          </p:nvPr>
        </p:nvSpPr>
        <p:spPr>
          <a:xfrm>
            <a:off x="346201" y="402505"/>
            <a:ext cx="3950792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dirty="0"/>
              <a:t>RCRV: Battle for Ship Time</a:t>
            </a:r>
            <a:endParaRPr sz="1200" dirty="0"/>
          </a:p>
        </p:txBody>
      </p:sp>
      <p:pic>
        <p:nvPicPr>
          <p:cNvPr id="73" name="Google Shape;73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8325" y="2294300"/>
            <a:ext cx="4048748" cy="261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97850" y="237500"/>
            <a:ext cx="1937951" cy="193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35800" y="199700"/>
            <a:ext cx="1851750" cy="1862451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3"/>
          <p:cNvSpPr txBox="1"/>
          <p:nvPr/>
        </p:nvSpPr>
        <p:spPr>
          <a:xfrm>
            <a:off x="348418" y="1746502"/>
            <a:ext cx="3744536" cy="2462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This material is based upon work supported by the National Science Foundation under Cooperative Agreement No. 1333564 Award: OCE-1748726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Project information here!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More RCRV Activities here!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3"/>
          <p:cNvSpPr txBox="1"/>
          <p:nvPr/>
        </p:nvSpPr>
        <p:spPr>
          <a:xfrm>
            <a:off x="346201" y="4109771"/>
            <a:ext cx="353384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Any opinions, findings and conclusions or recommendations expressed in this material are those of the author(s) and do not necessarily reflect the views of the National Science Foundation.</a:t>
            </a: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F7EBCC3-7C41-431A-A199-5CB8883C9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699" y="140225"/>
            <a:ext cx="8520600" cy="572700"/>
          </a:xfrm>
        </p:spPr>
        <p:txBody>
          <a:bodyPr/>
          <a:lstStyle/>
          <a:p>
            <a:r>
              <a:rPr lang="en-US" dirty="0"/>
              <a:t>How would you tell a research fleet what work to do?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D6EB97-E175-470A-91FB-250C312AA5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888" y="1342102"/>
            <a:ext cx="4752198" cy="292548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209B9E1-EFAA-4430-B012-CB848A7C2087}"/>
              </a:ext>
            </a:extLst>
          </p:cNvPr>
          <p:cNvSpPr/>
          <p:nvPr/>
        </p:nvSpPr>
        <p:spPr>
          <a:xfrm>
            <a:off x="1611777" y="4630389"/>
            <a:ext cx="59204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Proxima Nova" panose="020B0604020202020204" charset="0"/>
              </a:rPr>
              <a:t>More than a third of this global research fleet is maintained by the USA. 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564FAEC3-CD3D-4F5F-92FF-B5526A9B10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730012"/>
              </p:ext>
            </p:extLst>
          </p:nvPr>
        </p:nvGraphicFramePr>
        <p:xfrm>
          <a:off x="4790602" y="1417264"/>
          <a:ext cx="3781502" cy="2775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42872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1"/>
          <p:cNvSpPr txBox="1">
            <a:spLocks noGrp="1"/>
          </p:cNvSpPr>
          <p:nvPr>
            <p:ph type="title"/>
          </p:nvPr>
        </p:nvSpPr>
        <p:spPr>
          <a:xfrm>
            <a:off x="209574" y="533492"/>
            <a:ext cx="7581411" cy="618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2000" dirty="0"/>
              <a:t>What does UNOLS do?</a:t>
            </a:r>
            <a:br>
              <a:rPr lang="en-US" sz="2000" dirty="0"/>
            </a:br>
            <a:endParaRPr sz="2000" dirty="0">
              <a:solidFill>
                <a:schemeClr val="bg2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3110DB-A085-4C0E-9989-3DEB536BA2FF}"/>
              </a:ext>
            </a:extLst>
          </p:cNvPr>
          <p:cNvSpPr txBox="1"/>
          <p:nvPr/>
        </p:nvSpPr>
        <p:spPr>
          <a:xfrm>
            <a:off x="2526666" y="1956447"/>
            <a:ext cx="30831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Proxima Nova" panose="020B0604020202020204" charset="0"/>
              </a:rPr>
              <a:t>U.S. Academic Fleet</a:t>
            </a:r>
          </a:p>
          <a:p>
            <a:r>
              <a:rPr lang="en-US" sz="2000" dirty="0">
                <a:solidFill>
                  <a:schemeClr val="accent1"/>
                </a:solidFill>
                <a:latin typeface="Proxima Nova" panose="020B0604020202020204" charset="0"/>
              </a:rPr>
              <a:t>58 partnering institutions</a:t>
            </a:r>
          </a:p>
          <a:p>
            <a:r>
              <a:rPr lang="en-US" sz="2000" dirty="0">
                <a:solidFill>
                  <a:schemeClr val="accent1"/>
                </a:solidFill>
                <a:latin typeface="Proxima Nova" panose="020B0604020202020204" charset="0"/>
              </a:rPr>
              <a:t>18 Research vessels </a:t>
            </a:r>
          </a:p>
          <a:p>
            <a:r>
              <a:rPr lang="en-US" sz="2000" dirty="0">
                <a:solidFill>
                  <a:schemeClr val="accent1"/>
                </a:solidFill>
                <a:latin typeface="Proxima Nova" panose="020B0604020202020204" charset="0"/>
              </a:rPr>
              <a:t>See Vessel handout</a:t>
            </a:r>
          </a:p>
          <a:p>
            <a:r>
              <a:rPr lang="en-US" sz="2000" dirty="0">
                <a:solidFill>
                  <a:schemeClr val="accent1"/>
                </a:solidFill>
                <a:latin typeface="Proxima Nova" panose="020B0604020202020204" charset="0"/>
              </a:rPr>
              <a:t>Search:</a:t>
            </a:r>
          </a:p>
          <a:p>
            <a:r>
              <a:rPr lang="en-US" sz="2000" dirty="0">
                <a:solidFill>
                  <a:schemeClr val="tx1"/>
                </a:solidFill>
              </a:rPr>
              <a:t>#UNOLS</a:t>
            </a:r>
          </a:p>
          <a:p>
            <a:r>
              <a:rPr lang="en-US" sz="2000" dirty="0">
                <a:solidFill>
                  <a:schemeClr val="tx1"/>
                </a:solidFill>
              </a:rPr>
              <a:t>#NSF</a:t>
            </a:r>
          </a:p>
          <a:p>
            <a:r>
              <a:rPr lang="en-US" sz="2000" dirty="0">
                <a:solidFill>
                  <a:schemeClr val="tx1"/>
                </a:solidFill>
              </a:rPr>
              <a:t>#NOAA</a:t>
            </a:r>
            <a:endParaRPr lang="en-US" sz="2000" dirty="0">
              <a:solidFill>
                <a:schemeClr val="accent1"/>
              </a:solidFill>
              <a:latin typeface="Proxima Nova" panose="020B0604020202020204" charset="0"/>
            </a:endParaRPr>
          </a:p>
          <a:p>
            <a:pPr marL="285750" indent="-285750">
              <a:buFontTx/>
              <a:buChar char="-"/>
            </a:pPr>
            <a:endParaRPr lang="en-US" sz="20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C1E90D8-119F-4FBF-8605-A5D23C6D78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21" y="2091594"/>
            <a:ext cx="2235315" cy="223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6017D-5A18-47D9-A953-CF057AC8EAC2}"/>
              </a:ext>
            </a:extLst>
          </p:cNvPr>
          <p:cNvSpPr txBox="1"/>
          <p:nvPr/>
        </p:nvSpPr>
        <p:spPr>
          <a:xfrm>
            <a:off x="1246078" y="876789"/>
            <a:ext cx="68515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sz="2400" dirty="0">
                <a:solidFill>
                  <a:schemeClr val="accent1"/>
                </a:solidFill>
                <a:latin typeface="Proxima Nova" panose="020B0604020202020204" charset="0"/>
              </a:rPr>
              <a:t>University Oceanographic Laboratory Systems</a:t>
            </a:r>
          </a:p>
          <a:p>
            <a:endParaRPr lang="en-US" dirty="0"/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Google Shape;73;p3">
            <a:extLst>
              <a:ext uri="{FF2B5EF4-FFF2-40B4-BE49-F238E27FC236}">
                <a16:creationId xmlns:a16="http://schemas.microsoft.com/office/drawing/2014/main" id="{B567FC8E-F89F-4857-A229-B67DFF6B9DC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55497" y="2016645"/>
            <a:ext cx="3083106" cy="225006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DC0EA25-E53D-4676-B638-268368521DA2}"/>
              </a:ext>
            </a:extLst>
          </p:cNvPr>
          <p:cNvSpPr/>
          <p:nvPr/>
        </p:nvSpPr>
        <p:spPr>
          <a:xfrm>
            <a:off x="5508126" y="4542852"/>
            <a:ext cx="33778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Proxima Nova" panose="020B0604020202020204" charset="0"/>
              </a:rPr>
              <a:t>How would you mange a research fleet?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3"/>
          <p:cNvSpPr txBox="1">
            <a:spLocks noGrp="1"/>
          </p:cNvSpPr>
          <p:nvPr>
            <p:ph type="title"/>
          </p:nvPr>
        </p:nvSpPr>
        <p:spPr>
          <a:xfrm>
            <a:off x="197446" y="214854"/>
            <a:ext cx="8749107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US" dirty="0"/>
              <a:t>One strategy for making sense of a ton of resources, like research vessels, is to look at their connections in a Network </a:t>
            </a:r>
            <a:endParaRPr dirty="0"/>
          </a:p>
        </p:txBody>
      </p:sp>
      <p:pic>
        <p:nvPicPr>
          <p:cNvPr id="6" name="Google Shape;99;p18">
            <a:extLst>
              <a:ext uri="{FF2B5EF4-FFF2-40B4-BE49-F238E27FC236}">
                <a16:creationId xmlns:a16="http://schemas.microsoft.com/office/drawing/2014/main" id="{38007547-4B81-4E40-B49A-C16CAC9D052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r="13905"/>
          <a:stretch/>
        </p:blipFill>
        <p:spPr>
          <a:xfrm>
            <a:off x="5708123" y="2605435"/>
            <a:ext cx="2879616" cy="211176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ECD6C14-5A0B-4D4D-8266-924FC62A4482}"/>
              </a:ext>
            </a:extLst>
          </p:cNvPr>
          <p:cNvSpPr txBox="1"/>
          <p:nvPr/>
        </p:nvSpPr>
        <p:spPr>
          <a:xfrm>
            <a:off x="706245" y="2465844"/>
            <a:ext cx="257964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Community</a:t>
            </a:r>
          </a:p>
          <a:p>
            <a:r>
              <a:rPr lang="en-US" dirty="0"/>
              <a:t>Research Vessels (18)</a:t>
            </a:r>
          </a:p>
          <a:p>
            <a:endParaRPr lang="en-US" dirty="0"/>
          </a:p>
          <a:p>
            <a:r>
              <a:rPr lang="en-US" dirty="0"/>
              <a:t>Attributes</a:t>
            </a:r>
          </a:p>
          <a:p>
            <a:r>
              <a:rPr lang="en-US" dirty="0"/>
              <a:t>Class</a:t>
            </a:r>
          </a:p>
          <a:p>
            <a:r>
              <a:rPr lang="en-US" dirty="0"/>
              <a:t>Operator</a:t>
            </a:r>
          </a:p>
          <a:p>
            <a:r>
              <a:rPr lang="en-US" dirty="0"/>
              <a:t>Owner</a:t>
            </a:r>
          </a:p>
          <a:p>
            <a:r>
              <a:rPr lang="en-US" dirty="0"/>
              <a:t>Location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F8561F-C3EC-4E6B-8960-FA7347E32625}"/>
              </a:ext>
            </a:extLst>
          </p:cNvPr>
          <p:cNvSpPr txBox="1"/>
          <p:nvPr/>
        </p:nvSpPr>
        <p:spPr>
          <a:xfrm>
            <a:off x="2834201" y="2409857"/>
            <a:ext cx="27202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Name</a:t>
            </a:r>
          </a:p>
          <a:p>
            <a:r>
              <a:rPr lang="en-US" dirty="0"/>
              <a:t>RV </a:t>
            </a:r>
            <a:r>
              <a:rPr lang="en-US" dirty="0" err="1"/>
              <a:t>Taani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Attributes</a:t>
            </a:r>
          </a:p>
          <a:p>
            <a:r>
              <a:rPr lang="en-US" dirty="0"/>
              <a:t>Regional</a:t>
            </a:r>
          </a:p>
          <a:p>
            <a:r>
              <a:rPr lang="en-US" dirty="0"/>
              <a:t>Oregon State University</a:t>
            </a:r>
          </a:p>
          <a:p>
            <a:r>
              <a:rPr lang="en-US" dirty="0"/>
              <a:t>National Science Foundation</a:t>
            </a:r>
          </a:p>
          <a:p>
            <a:r>
              <a:rPr lang="en-US" dirty="0"/>
              <a:t>Pacific Coast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75422CA-75FF-44FD-B3A4-F94D094DFC8D}"/>
              </a:ext>
            </a:extLst>
          </p:cNvPr>
          <p:cNvSpPr/>
          <p:nvPr/>
        </p:nvSpPr>
        <p:spPr>
          <a:xfrm>
            <a:off x="1996069" y="3315628"/>
            <a:ext cx="386576" cy="2304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F3719B2E-E9DC-4997-B87B-871E3E057985}"/>
              </a:ext>
            </a:extLst>
          </p:cNvPr>
          <p:cNvSpPr/>
          <p:nvPr/>
        </p:nvSpPr>
        <p:spPr>
          <a:xfrm>
            <a:off x="5361136" y="3430857"/>
            <a:ext cx="386576" cy="2304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3"/>
          <p:cNvSpPr txBox="1">
            <a:spLocks noGrp="1"/>
          </p:cNvSpPr>
          <p:nvPr>
            <p:ph type="title"/>
          </p:nvPr>
        </p:nvSpPr>
        <p:spPr>
          <a:xfrm>
            <a:off x="603049" y="367497"/>
            <a:ext cx="7402643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dirty="0"/>
              <a:t>Explore the Network:</a:t>
            </a:r>
            <a:br>
              <a:rPr lang="en-US" dirty="0"/>
            </a:br>
            <a:r>
              <a:rPr lang="en-US" sz="1200" u="sng" dirty="0">
                <a:hlinkClick r:id="rId3"/>
              </a:rPr>
              <a:t>https://www.mfp.us/programme/mappage</a:t>
            </a:r>
            <a:r>
              <a:rPr lang="en-US" sz="1200" dirty="0"/>
              <a:t> </a:t>
            </a:r>
            <a:br>
              <a:rPr lang="en-US" dirty="0"/>
            </a:br>
            <a:endParaRPr dirty="0"/>
          </a:p>
        </p:txBody>
      </p:sp>
      <p:sp>
        <p:nvSpPr>
          <p:cNvPr id="5" name="Google Shape;149;p12">
            <a:extLst>
              <a:ext uri="{FF2B5EF4-FFF2-40B4-BE49-F238E27FC236}">
                <a16:creationId xmlns:a16="http://schemas.microsoft.com/office/drawing/2014/main" id="{FDF8558A-F2E0-4A64-AF54-6E6DCB7EF4A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61551" y="1372595"/>
            <a:ext cx="8442693" cy="2398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>
              <a:lnSpc>
                <a:spcPct val="100000"/>
              </a:lnSpc>
              <a:buNone/>
            </a:pPr>
            <a:r>
              <a:rPr lang="en-US" sz="2200" b="1" dirty="0"/>
              <a:t>Make sense of the Network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Does one piece of data jump out at you? 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Is there a pattern in the data? 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Do you see a something when comparing one part of your data to another part of your data?</a:t>
            </a:r>
          </a:p>
          <a:p>
            <a:pPr marL="114300" indent="0">
              <a:lnSpc>
                <a:spcPct val="100000"/>
              </a:lnSpc>
              <a:buNone/>
            </a:pPr>
            <a:r>
              <a:rPr lang="en-US" sz="2200" b="1" dirty="0"/>
              <a:t>Identify:</a:t>
            </a:r>
            <a:endParaRPr lang="en-US" dirty="0"/>
          </a:p>
          <a:p>
            <a:r>
              <a:rPr lang="en-US" dirty="0"/>
              <a:t>Where are most ships located?</a:t>
            </a:r>
          </a:p>
          <a:p>
            <a:r>
              <a:rPr lang="en-US" dirty="0"/>
              <a:t>Why are some of the organizations you see?</a:t>
            </a:r>
          </a:p>
          <a:p>
            <a:r>
              <a:rPr lang="en-US" dirty="0"/>
              <a:t>What classes do you see?</a:t>
            </a:r>
          </a:p>
          <a:p>
            <a:r>
              <a:rPr lang="en-US" dirty="0"/>
              <a:t>Who owns most of the ships?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179001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1"/>
          <p:cNvSpPr txBox="1">
            <a:spLocks noGrp="1"/>
          </p:cNvSpPr>
          <p:nvPr>
            <p:ph type="title"/>
          </p:nvPr>
        </p:nvSpPr>
        <p:spPr>
          <a:xfrm>
            <a:off x="811384" y="329209"/>
            <a:ext cx="4883172" cy="1004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</a:pPr>
            <a:r>
              <a:rPr lang="en-US" sz="4800" dirty="0">
                <a:solidFill>
                  <a:schemeClr val="accent3"/>
                </a:solidFill>
              </a:rPr>
              <a:t>Checking on the Fleet</a:t>
            </a:r>
            <a:endParaRPr sz="2000" dirty="0">
              <a:solidFill>
                <a:schemeClr val="bg2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3110DB-A085-4C0E-9989-3DEB536BA2FF}"/>
              </a:ext>
            </a:extLst>
          </p:cNvPr>
          <p:cNvSpPr txBox="1"/>
          <p:nvPr/>
        </p:nvSpPr>
        <p:spPr>
          <a:xfrm>
            <a:off x="566057" y="1250424"/>
            <a:ext cx="6451777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dirty="0"/>
          </a:p>
          <a:p>
            <a:endParaRPr lang="en-US" sz="2000" b="1" dirty="0"/>
          </a:p>
          <a:p>
            <a:r>
              <a:rPr lang="en-US" sz="2000" b="1" dirty="0">
                <a:solidFill>
                  <a:schemeClr val="accent1"/>
                </a:solidFill>
                <a:latin typeface="Proxima Nova" panose="020B0604020202020204" charset="0"/>
              </a:rPr>
              <a:t>Lets find a vessel and see what they are doing!</a:t>
            </a:r>
          </a:p>
          <a:p>
            <a:endParaRPr lang="en-US" sz="2000" b="1" dirty="0">
              <a:solidFill>
                <a:schemeClr val="accent1"/>
              </a:solidFill>
              <a:latin typeface="Proxima Nova" panose="020B0604020202020204" charset="0"/>
            </a:endParaRPr>
          </a:p>
          <a:p>
            <a:r>
              <a:rPr lang="en-US" sz="2000" b="1" dirty="0">
                <a:solidFill>
                  <a:schemeClr val="accent1"/>
                </a:solidFill>
                <a:latin typeface="Proxima Nova" panose="020B0604020202020204" charset="0"/>
              </a:rPr>
              <a:t>Find a Ship:</a:t>
            </a:r>
          </a:p>
          <a:p>
            <a:r>
              <a:rPr lang="en-US" sz="2000" dirty="0">
                <a:solidFill>
                  <a:schemeClr val="accent1"/>
                </a:solidFill>
                <a:latin typeface="Proxima Nova" panose="020B0604020202020204" charset="0"/>
              </a:rPr>
              <a:t>See where they are</a:t>
            </a:r>
          </a:p>
          <a:p>
            <a:r>
              <a:rPr lang="en-US" sz="2000" dirty="0">
                <a:solidFill>
                  <a:schemeClr val="accent1"/>
                </a:solidFill>
                <a:latin typeface="Proxima Nova" panose="020B0604020202020204" charset="0"/>
              </a:rPr>
              <a:t>Look at their trip plan</a:t>
            </a:r>
          </a:p>
          <a:p>
            <a:endParaRPr lang="en-US" sz="2000" dirty="0">
              <a:solidFill>
                <a:schemeClr val="accent1"/>
              </a:solidFill>
              <a:latin typeface="Proxima Nova" panose="020B0604020202020204" charset="0"/>
            </a:endParaRPr>
          </a:p>
          <a:p>
            <a:r>
              <a:rPr lang="en-US" sz="2000" b="1" dirty="0">
                <a:solidFill>
                  <a:schemeClr val="accent1"/>
                </a:solidFill>
                <a:latin typeface="Proxima Nova" panose="020B0604020202020204" charset="0"/>
              </a:rPr>
              <a:t>Ask:</a:t>
            </a:r>
          </a:p>
          <a:p>
            <a:r>
              <a:rPr lang="en-US" sz="2000" dirty="0">
                <a:solidFill>
                  <a:schemeClr val="accent1"/>
                </a:solidFill>
                <a:latin typeface="Proxima Nova" panose="020B0604020202020204" charset="0"/>
              </a:rPr>
              <a:t>Would you give them money to go out on a research cruise?</a:t>
            </a:r>
          </a:p>
          <a:p>
            <a:endParaRPr lang="en-US" sz="2000" dirty="0"/>
          </a:p>
          <a:p>
            <a:endParaRPr lang="en-US" sz="2000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87E1261B-B3AD-4CC3-B635-FA3043FE8E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667" y="815310"/>
            <a:ext cx="1729276" cy="172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oogle Shape;75;p3">
            <a:extLst>
              <a:ext uri="{FF2B5EF4-FFF2-40B4-BE49-F238E27FC236}">
                <a16:creationId xmlns:a16="http://schemas.microsoft.com/office/drawing/2014/main" id="{C05EFA1C-ACA2-4747-A29A-F8408A17DEC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32444" y="2961850"/>
            <a:ext cx="1851750" cy="18624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4373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1"/>
          <p:cNvSpPr txBox="1">
            <a:spLocks noGrp="1"/>
          </p:cNvSpPr>
          <p:nvPr>
            <p:ph type="title"/>
          </p:nvPr>
        </p:nvSpPr>
        <p:spPr>
          <a:xfrm>
            <a:off x="811384" y="329209"/>
            <a:ext cx="4883172" cy="1004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</a:pPr>
            <a:r>
              <a:rPr lang="en-US" sz="4800" dirty="0">
                <a:solidFill>
                  <a:schemeClr val="accent3"/>
                </a:solidFill>
              </a:rPr>
              <a:t>Lets Vote!</a:t>
            </a:r>
            <a:endParaRPr sz="2000" dirty="0">
              <a:solidFill>
                <a:schemeClr val="bg2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3110DB-A085-4C0E-9989-3DEB536BA2FF}"/>
              </a:ext>
            </a:extLst>
          </p:cNvPr>
          <p:cNvSpPr txBox="1"/>
          <p:nvPr/>
        </p:nvSpPr>
        <p:spPr>
          <a:xfrm>
            <a:off x="566057" y="1250424"/>
            <a:ext cx="645177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dirty="0"/>
          </a:p>
          <a:p>
            <a:endParaRPr lang="en-US" sz="2000" b="1" dirty="0"/>
          </a:p>
          <a:p>
            <a:r>
              <a:rPr lang="en-US" sz="2000" b="1" dirty="0">
                <a:solidFill>
                  <a:schemeClr val="accent1"/>
                </a:solidFill>
                <a:latin typeface="Proxima Nova" panose="020B0604020202020204" charset="0"/>
              </a:rPr>
              <a:t>Would you approve this research trip if you worked at UNOLS or NSF? (2013)</a:t>
            </a:r>
          </a:p>
          <a:p>
            <a:r>
              <a:rPr lang="en-US" dirty="0">
                <a:hlinkClick r:id="rId3"/>
              </a:rPr>
              <a:t>https://youtu.be/DGthXfxo8lA</a:t>
            </a:r>
            <a:r>
              <a:rPr lang="en-US" dirty="0"/>
              <a:t> </a:t>
            </a:r>
          </a:p>
          <a:p>
            <a:endParaRPr lang="en-US" sz="2000" dirty="0">
              <a:solidFill>
                <a:schemeClr val="accent1"/>
              </a:solidFill>
              <a:latin typeface="Proxima Nova" panose="020B0604020202020204" charset="0"/>
            </a:endParaRPr>
          </a:p>
          <a:p>
            <a:endParaRPr lang="en-US" sz="2000" dirty="0">
              <a:solidFill>
                <a:schemeClr val="accent1"/>
              </a:solidFill>
              <a:latin typeface="Proxima Nova" panose="020B0604020202020204" charset="0"/>
            </a:endParaRPr>
          </a:p>
          <a:p>
            <a:endParaRPr lang="en-US" sz="2000" b="1" dirty="0">
              <a:solidFill>
                <a:schemeClr val="accent1"/>
              </a:solidFill>
              <a:latin typeface="Proxima Nova" panose="020B0604020202020204" charset="0"/>
            </a:endParaRPr>
          </a:p>
          <a:p>
            <a:r>
              <a:rPr lang="en-US" sz="2000" b="1" dirty="0">
                <a:solidFill>
                  <a:schemeClr val="accent1"/>
                </a:solidFill>
                <a:latin typeface="Proxima Nova" panose="020B0604020202020204" charset="0"/>
              </a:rPr>
              <a:t>Results Here! (2015 update)</a:t>
            </a:r>
          </a:p>
          <a:p>
            <a:r>
              <a:rPr lang="en-US" u="sng" dirty="0">
                <a:hlinkClick r:id="rId4"/>
              </a:rPr>
              <a:t>https://youtu.be/4mouWf9S_T0</a:t>
            </a:r>
            <a:r>
              <a:rPr lang="en-US" dirty="0"/>
              <a:t> </a:t>
            </a:r>
          </a:p>
          <a:p>
            <a:endParaRPr lang="en-US" sz="2000" dirty="0"/>
          </a:p>
          <a:p>
            <a:endParaRPr lang="en-US" sz="2000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87E1261B-B3AD-4CC3-B635-FA3043FE8E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667" y="815310"/>
            <a:ext cx="1729276" cy="172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oogle Shape;75;p3">
            <a:extLst>
              <a:ext uri="{FF2B5EF4-FFF2-40B4-BE49-F238E27FC236}">
                <a16:creationId xmlns:a16="http://schemas.microsoft.com/office/drawing/2014/main" id="{C05EFA1C-ACA2-4747-A29A-F8408A17DEC4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932444" y="2961850"/>
            <a:ext cx="1851750" cy="18624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9038449"/>
      </p:ext>
    </p:extLst>
  </p:cSld>
  <p:clrMapOvr>
    <a:masterClrMapping/>
  </p:clrMapOvr>
</p:sld>
</file>

<file path=ppt/theme/theme1.xml><?xml version="1.0" encoding="utf-8"?>
<a:theme xmlns:a="http://schemas.openxmlformats.org/drawingml/2006/main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424</Words>
  <Application>Microsoft Office PowerPoint</Application>
  <PresentationFormat>On-screen Show (16:9)</PresentationFormat>
  <Paragraphs>88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Alfa Slab One</vt:lpstr>
      <vt:lpstr>Arial</vt:lpstr>
      <vt:lpstr>Proxima Nova</vt:lpstr>
      <vt:lpstr>Gameday</vt:lpstr>
      <vt:lpstr>Regional Class Research  Vessels Ready for Science  in 2025</vt:lpstr>
      <vt:lpstr>PowerPoint Presentation</vt:lpstr>
      <vt:lpstr>RCRV: Battle for Ship Time</vt:lpstr>
      <vt:lpstr>How would you tell a research fleet what work to do?</vt:lpstr>
      <vt:lpstr>What does UNOLS do? </vt:lpstr>
      <vt:lpstr>One strategy for making sense of a ton of resources, like research vessels, is to look at their connections in a Network </vt:lpstr>
      <vt:lpstr>Explore the Network: https://www.mfp.us/programme/mappage  </vt:lpstr>
      <vt:lpstr>Checking on the Fleet</vt:lpstr>
      <vt:lpstr>Lets Vote!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RCRV: Building Data Literacy By Adam Talamantes</dc:title>
  <dc:creator>Talamantes, Adam</dc:creator>
  <cp:lastModifiedBy>Talamantes, Adam</cp:lastModifiedBy>
  <cp:revision>28</cp:revision>
  <dcterms:modified xsi:type="dcterms:W3CDTF">2022-07-27T23:05:49Z</dcterms:modified>
</cp:coreProperties>
</file>