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B5A092B0-F5D7-473A-95CF-ECFEEE72979A}">
  <a:tblStyle styleId="{B5A092B0-F5D7-473A-95CF-ECFEEE72979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5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ato-regular.fntdata"/><Relationship Id="rId25" Type="http://schemas.openxmlformats.org/officeDocument/2006/relationships/font" Target="fonts/Montserrat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Lato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5e3376504d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5e3376504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e3376504d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e3376504d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5e3376504d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5e3376504d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5e3376504d_1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5e3376504d_1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5f53aec5a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5f53aec5a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5f53aec5a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5f53aec5a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f53aec5a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f53aec5a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e275954dd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e275954dd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5f53aec5a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5f53aec5a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e275954dd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5e275954dd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e275954dd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5e275954dd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e275954dd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5e275954dd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5e275954dd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5e275954dd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e3376504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5e3376504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nautiluslive.org/expedition/2019" TargetMode="External"/><Relationship Id="rId4" Type="http://schemas.openxmlformats.org/officeDocument/2006/relationships/hyperlink" Target="https://nautiluslive.org/video/2013/11/05/behind-science-exploring-hercules-and-argus" TargetMode="External"/><Relationship Id="rId5" Type="http://schemas.openxmlformats.org/officeDocument/2006/relationships/hyperlink" Target="https://nautiluslive.org/career/rov-pilot" TargetMode="External"/><Relationship Id="rId6" Type="http://schemas.openxmlformats.org/officeDocument/2006/relationships/hyperlink" Target="https://www.youtube.com/watch?v=8P4Q0W9Pgx0" TargetMode="External"/><Relationship Id="rId7" Type="http://schemas.openxmlformats.org/officeDocument/2006/relationships/image" Target="../media/image16.png"/><Relationship Id="rId8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pbskids.org/designsquad/parentseducators/resources/index.html" TargetMode="External"/><Relationship Id="rId4" Type="http://schemas.openxmlformats.org/officeDocument/2006/relationships/hyperlink" Target="http://phet.colorado.edu/sims/html/forces-and-motion-basics/latest/forces-and-motion-basics_en.html" TargetMode="External"/><Relationship Id="rId5" Type="http://schemas.openxmlformats.org/officeDocument/2006/relationships/hyperlink" Target="https://www.google.com/search?rlz=1C1GCEA_enUS780US780&amp;ei=cR9LXZznGsye-gSg5p7IAg&amp;q=timer&amp;oq=timer&amp;gs_l=psy-ab.3..0i67l9j0.1564.1564..2955...0.0..0.62.62.1......0....1..gws-wiz.......0i71.iyFXxyrfFCg&amp;ved=&amp;uact=5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hyperlink" Target="http://drive.google.com/file/d/1fKBGIKO9vvp6jMYfUPmairnEpLE1d0wj/view" TargetMode="External"/><Relationship Id="rId10" Type="http://schemas.openxmlformats.org/officeDocument/2006/relationships/image" Target="../media/image14.png"/><Relationship Id="rId9" Type="http://schemas.openxmlformats.org/officeDocument/2006/relationships/image" Target="../media/image5.png"/><Relationship Id="rId5" Type="http://schemas.openxmlformats.org/officeDocument/2006/relationships/image" Target="../media/image1.jpg"/><Relationship Id="rId6" Type="http://schemas.openxmlformats.org/officeDocument/2006/relationships/image" Target="../media/image3.png"/><Relationship Id="rId7" Type="http://schemas.openxmlformats.org/officeDocument/2006/relationships/image" Target="../media/image2.png"/><Relationship Id="rId8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 Engineering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RCRV and SMILE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Historical Example: Life Vest Challenge</a:t>
            </a:r>
            <a:endParaRPr/>
          </a:p>
        </p:txBody>
      </p:sp>
      <p:sp>
        <p:nvSpPr>
          <p:cNvPr id="200" name="Google Shape;200;p22"/>
          <p:cNvSpPr txBox="1"/>
          <p:nvPr>
            <p:ph idx="1" type="body"/>
          </p:nvPr>
        </p:nvSpPr>
        <p:spPr>
          <a:xfrm>
            <a:off x="1367950" y="1442300"/>
            <a:ext cx="4401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1800s</a:t>
            </a:r>
            <a:r>
              <a:rPr lang="en" sz="1800"/>
              <a:t> invention and called “Personal Flotation Devices” (PFD)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/>
              <a:t>1845 Cork vest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/>
              <a:t>Conscripted</a:t>
            </a:r>
            <a:r>
              <a:rPr lang="en" sz="1800"/>
              <a:t> troops used PFDs to jump overboard and swim to freedom (Napoleonic Battle of Trafalgar)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/>
              <a:t>1942 - UK Goldfish Club (WW2, 9000 members)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3200" y="1257725"/>
            <a:ext cx="2431079" cy="3530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</a:t>
            </a:r>
            <a:r>
              <a:rPr lang="en"/>
              <a:t> Criteria</a:t>
            </a:r>
            <a:endParaRPr/>
          </a:p>
        </p:txBody>
      </p:sp>
      <p:sp>
        <p:nvSpPr>
          <p:cNvPr id="207" name="Google Shape;207;p23"/>
          <p:cNvSpPr txBox="1"/>
          <p:nvPr>
            <p:ph idx="1" type="body"/>
          </p:nvPr>
        </p:nvSpPr>
        <p:spPr>
          <a:xfrm>
            <a:off x="1407100" y="1307850"/>
            <a:ext cx="3478200" cy="11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 The device must be in one attached piece and able to be affixed to the can within a 20 second period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2. Some part of the can itself must be touching the water.</a:t>
            </a:r>
            <a:endParaRPr/>
          </a:p>
        </p:txBody>
      </p:sp>
      <p:graphicFrame>
        <p:nvGraphicFramePr>
          <p:cNvPr id="208" name="Google Shape;208;p23"/>
          <p:cNvGraphicFramePr/>
          <p:nvPr/>
        </p:nvGraphicFramePr>
        <p:xfrm>
          <a:off x="1215800" y="3573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{B5A092B0-F5D7-473A-95CF-ECFEEE72979A}</a:tableStyleId>
              </a:tblPr>
              <a:tblGrid>
                <a:gridCol w="1791450"/>
                <a:gridCol w="2946575"/>
                <a:gridCol w="1974350"/>
              </a:tblGrid>
              <a:tr h="900550">
                <a:tc>
                  <a:txBody>
                    <a:bodyPr/>
                    <a:lstStyle/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PFD on can within 20 seconds? 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Yes 30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 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68575" marL="68575">
                    <a:lnL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Float time: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 minute: 70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45 seconds: 45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30 seconds: 30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15 seconds: 15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Never floats: 0 points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68575" marL="68575">
                    <a:lnL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101600" marR="10160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Total Score?</a:t>
                      </a:r>
                      <a:endParaRPr sz="110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T="91425" marB="91425" marR="68575" marL="68575">
                    <a:lnL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6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09" name="Google Shape;20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9545" y="432575"/>
            <a:ext cx="2238300" cy="298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</a:t>
            </a:r>
            <a:r>
              <a:rPr lang="en"/>
              <a:t> </a:t>
            </a:r>
            <a:r>
              <a:rPr lang="en"/>
              <a:t>Example: ROV Arms</a:t>
            </a:r>
            <a:endParaRPr/>
          </a:p>
        </p:txBody>
      </p:sp>
      <p:sp>
        <p:nvSpPr>
          <p:cNvPr id="215" name="Google Shape;215;p24"/>
          <p:cNvSpPr txBox="1"/>
          <p:nvPr>
            <p:ph idx="1" type="body"/>
          </p:nvPr>
        </p:nvSpPr>
        <p:spPr>
          <a:xfrm>
            <a:off x="1391450" y="1223100"/>
            <a:ext cx="4401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Remotely Operated Underwater Vehicles (ROVs) from the </a:t>
            </a:r>
            <a:r>
              <a:rPr lang="en" sz="1800" u="sng">
                <a:hlinkClick r:id="rId3"/>
              </a:rPr>
              <a:t>Nautilus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/>
              <a:t>Crews of 6-8 paid $50,000-$100,000 while at sea and work in shifts to research goals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u="sng">
                <a:hlinkClick r:id="rId4"/>
              </a:rPr>
              <a:t>What does the ROV Crew Do?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u="sng">
                <a:hlinkClick r:id="rId5"/>
              </a:rPr>
              <a:t>How are they Piloted?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 u="sng">
                <a:hlinkClick r:id="rId6"/>
              </a:rPr>
              <a:t>What is that arm?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24"/>
          <p:cNvPicPr preferRelativeResize="0"/>
          <p:nvPr/>
        </p:nvPicPr>
        <p:blipFill rotWithShape="1">
          <a:blip r:embed="rId7">
            <a:alphaModFix/>
          </a:blip>
          <a:srcRect b="0" l="0" r="48715" t="13547"/>
          <a:stretch/>
        </p:blipFill>
        <p:spPr>
          <a:xfrm>
            <a:off x="6082950" y="2426949"/>
            <a:ext cx="2641925" cy="2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82950" y="449925"/>
            <a:ext cx="2581275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"/>
          <p:cNvSpPr txBox="1"/>
          <p:nvPr>
            <p:ph type="title"/>
          </p:nvPr>
        </p:nvSpPr>
        <p:spPr>
          <a:xfrm>
            <a:off x="1289675" y="34680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Criteria</a:t>
            </a:r>
            <a:endParaRPr/>
          </a:p>
        </p:txBody>
      </p:sp>
      <p:sp>
        <p:nvSpPr>
          <p:cNvPr id="223" name="Google Shape;223;p25"/>
          <p:cNvSpPr txBox="1"/>
          <p:nvPr>
            <p:ph idx="1" type="body"/>
          </p:nvPr>
        </p:nvSpPr>
        <p:spPr>
          <a:xfrm>
            <a:off x="1289675" y="924200"/>
            <a:ext cx="4128000" cy="11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1. Using these materials, what can you build to grab objects that are two feet away from you?</a:t>
            </a:r>
            <a:endParaRPr sz="22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How will your grabbing device open and close so it can grip an object and let it go?</a:t>
            </a:r>
            <a:endParaRPr sz="1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How will you attach your grabber to the end of the stick?</a:t>
            </a:r>
            <a:endParaRPr sz="1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How will you control your grabber when it’s at the end of the stick?</a:t>
            </a:r>
            <a:endParaRPr sz="1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800"/>
          </a:p>
        </p:txBody>
      </p:sp>
      <p:pic>
        <p:nvPicPr>
          <p:cNvPr id="224" name="Google Shape;22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5625" y="166700"/>
            <a:ext cx="261937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5"/>
          <p:cNvPicPr preferRelativeResize="0"/>
          <p:nvPr/>
        </p:nvPicPr>
        <p:blipFill rotWithShape="1">
          <a:blip r:embed="rId4">
            <a:alphaModFix/>
          </a:blip>
          <a:srcRect b="30655" l="32007" r="23904" t="44306"/>
          <a:stretch/>
        </p:blipFill>
        <p:spPr>
          <a:xfrm>
            <a:off x="6006688" y="2114175"/>
            <a:ext cx="2137250" cy="24969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5"/>
          <p:cNvSpPr txBox="1"/>
          <p:nvPr/>
        </p:nvSpPr>
        <p:spPr>
          <a:xfrm>
            <a:off x="5880900" y="4712900"/>
            <a:ext cx="2504100" cy="1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MALE IT A CHALLENGE!</a:t>
            </a:r>
            <a:endParaRPr b="1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https://pbskids.org/designsquad/parentseducators/resources/index.html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http://phet.colorado.edu/sims/html/forces-and-motion-basics/latest/forces-and-motion-basics_en.html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https://www.google.com/search?rlz=1C1GCEA_enUS780US780&amp;ei=cR9LXZznGsye-gSg5p7IAg&amp;q=timer&amp;oq=timer&amp;gs_l=psy-ab.3..0i67l9j0.1564.1564..2955...0.0..0.62.62.1......0....1..gws-wiz.......0i71.iyFXxyrfFCg&amp;ved=&amp;uact=5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Rhode Island</a:t>
            </a:r>
            <a:endParaRPr/>
          </a:p>
        </p:txBody>
      </p:sp>
      <p:pic>
        <p:nvPicPr>
          <p:cNvPr id="141" name="Google Shape;141;p14"/>
          <p:cNvPicPr preferRelativeResize="0"/>
          <p:nvPr/>
        </p:nvPicPr>
        <p:blipFill rotWithShape="1">
          <a:blip r:embed="rId3">
            <a:alphaModFix/>
          </a:blip>
          <a:srcRect b="8443" l="5473" r="8334" t="4600"/>
          <a:stretch/>
        </p:blipFill>
        <p:spPr>
          <a:xfrm>
            <a:off x="4903950" y="1993316"/>
            <a:ext cx="3383050" cy="213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7500" y="1294525"/>
            <a:ext cx="3530851" cy="353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5"/>
          <p:cNvSpPr txBox="1"/>
          <p:nvPr>
            <p:ph type="title"/>
          </p:nvPr>
        </p:nvSpPr>
        <p:spPr>
          <a:xfrm>
            <a:off x="1221300" y="3175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RCRV Program Update from Louisiana’s Gulf Coast Shipyards! </a:t>
            </a:r>
            <a:endParaRPr/>
          </a:p>
        </p:txBody>
      </p:sp>
      <p:pic>
        <p:nvPicPr>
          <p:cNvPr id="148" name="Google Shape;148;p15"/>
          <p:cNvPicPr preferRelativeResize="0"/>
          <p:nvPr/>
        </p:nvPicPr>
        <p:blipFill rotWithShape="1">
          <a:blip r:embed="rId3">
            <a:alphaModFix/>
          </a:blip>
          <a:srcRect b="9650" l="21930" r="22392" t="9730"/>
          <a:stretch/>
        </p:blipFill>
        <p:spPr>
          <a:xfrm>
            <a:off x="4241625" y="1083075"/>
            <a:ext cx="4699627" cy="382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5" title="TaaniTimeLapseJune2019Short.mp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9475" y="1546288"/>
            <a:ext cx="3605675" cy="27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3107" y="4133062"/>
            <a:ext cx="1814893" cy="91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43200" y="4313100"/>
            <a:ext cx="554025" cy="5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 rotWithShape="1">
          <a:blip r:embed="rId8">
            <a:alphaModFix/>
          </a:blip>
          <a:srcRect b="30273" l="15374" r="13114" t="29195"/>
          <a:stretch/>
        </p:blipFill>
        <p:spPr>
          <a:xfrm>
            <a:off x="3115177" y="4334013"/>
            <a:ext cx="903600" cy="512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41751" y="1569800"/>
            <a:ext cx="815610" cy="81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5"/>
          <p:cNvPicPr preferRelativeResize="0"/>
          <p:nvPr/>
        </p:nvPicPr>
        <p:blipFill rotWithShape="1">
          <a:blip r:embed="rId10">
            <a:alphaModFix/>
          </a:blip>
          <a:srcRect b="8443" l="5473" r="8334" t="4600"/>
          <a:stretch/>
        </p:blipFill>
        <p:spPr>
          <a:xfrm>
            <a:off x="7897750" y="2647902"/>
            <a:ext cx="903600" cy="569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Ocean Engineering</a:t>
            </a:r>
            <a:endParaRPr/>
          </a:p>
        </p:txBody>
      </p:sp>
      <p:sp>
        <p:nvSpPr>
          <p:cNvPr id="160" name="Google Shape;160;p16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RCRV and SMILE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</a:t>
            </a:r>
            <a:r>
              <a:rPr lang="en"/>
              <a:t> in the Out of School Time </a:t>
            </a:r>
            <a:endParaRPr/>
          </a:p>
        </p:txBody>
      </p:sp>
      <p:sp>
        <p:nvSpPr>
          <p:cNvPr id="166" name="Google Shape;166;p17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Advantages?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Opportunities</a:t>
            </a:r>
            <a:r>
              <a:rPr lang="en"/>
              <a:t> for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Modeling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Talk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Serious Fun (low-risk)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Content as needed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Math* (Material Costs)</a:t>
            </a:r>
            <a:endParaRPr/>
          </a:p>
        </p:txBody>
      </p:sp>
      <p:sp>
        <p:nvSpPr>
          <p:cNvPr id="167" name="Google Shape;167;p17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Disadvantages?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Scaffolding 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Open ended (just because)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Closed ended (criteria)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Pacing/Cost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Time (fast/slow)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-"/>
            </a:pPr>
            <a:r>
              <a:rPr lang="en"/>
              <a:t>Materials (how many which ones?)</a:t>
            </a:r>
            <a:endParaRPr/>
          </a:p>
        </p:txBody>
      </p:sp>
      <p:sp>
        <p:nvSpPr>
          <p:cNvPr id="168" name="Google Shape;168;p17"/>
          <p:cNvSpPr txBox="1"/>
          <p:nvPr/>
        </p:nvSpPr>
        <p:spPr>
          <a:xfrm>
            <a:off x="2163100" y="4431875"/>
            <a:ext cx="44811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Extensions - Timer, Forces, Simulators, Cost Sheet,</a:t>
            </a:r>
            <a:endParaRPr b="1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</a:t>
            </a:r>
            <a:r>
              <a:rPr lang="en"/>
              <a:t> and Ocean Professionals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8"/>
          <p:cNvSpPr txBox="1"/>
          <p:nvPr>
            <p:ph idx="1" type="body"/>
          </p:nvPr>
        </p:nvSpPr>
        <p:spPr>
          <a:xfrm>
            <a:off x="1297500" y="12627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S</a:t>
            </a: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cience is done by people using a variety of tools/methods to answer questions (NGSS, Appendix A)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Montserrat"/>
                <a:ea typeface="Montserrat"/>
                <a:cs typeface="Montserrat"/>
                <a:sym typeface="Montserrat"/>
              </a:rPr>
              <a:t>Decisions made about STEM Careers (4th Grade, Math Scores) </a:t>
            </a:r>
            <a:endParaRPr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 and Modeling</a:t>
            </a:r>
            <a:endParaRPr/>
          </a:p>
        </p:txBody>
      </p:sp>
      <p:pic>
        <p:nvPicPr>
          <p:cNvPr id="180" name="Google Shape;18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750" y="1933213"/>
            <a:ext cx="2110200" cy="22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4725" y="1965050"/>
            <a:ext cx="2674093" cy="21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9"/>
          <p:cNvSpPr txBox="1"/>
          <p:nvPr/>
        </p:nvSpPr>
        <p:spPr>
          <a:xfrm>
            <a:off x="5769825" y="2137275"/>
            <a:ext cx="3029700" cy="24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Cost Sheets</a:t>
            </a:r>
            <a:endParaRPr sz="2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Check Offs</a:t>
            </a:r>
            <a:endParaRPr sz="2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Got to Have it</a:t>
            </a:r>
            <a:endParaRPr sz="2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Criteria</a:t>
            </a:r>
            <a:endParaRPr sz="2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</a:t>
            </a:r>
            <a:r>
              <a:rPr lang="en"/>
              <a:t> and NGSS</a:t>
            </a:r>
            <a:endParaRPr/>
          </a:p>
        </p:txBody>
      </p:sp>
      <p:sp>
        <p:nvSpPr>
          <p:cNvPr id="188" name="Google Shape;188;p20"/>
          <p:cNvSpPr txBox="1"/>
          <p:nvPr>
            <p:ph idx="1" type="body"/>
          </p:nvPr>
        </p:nvSpPr>
        <p:spPr>
          <a:xfrm>
            <a:off x="1086125" y="1116150"/>
            <a:ext cx="77448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3-5-ETS1-1.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Define a simple design problem reflecting a need or a want that includes specified criteria for success and constraints on materials, time, or cost.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 3-5-ETS1-2.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Generate and compare multiple possible solutions to a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problem based on how well each is likely to meet the criteria and constraints of the problem.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 3-5-ETS1-3.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Plan and carry out fair tests in which variables are controlled and failure points are considered to identify aspects of a model or prototype that can be improved.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NGSS and Engineering</a:t>
            </a:r>
            <a:endParaRPr/>
          </a:p>
        </p:txBody>
      </p:sp>
      <p:sp>
        <p:nvSpPr>
          <p:cNvPr id="194" name="Google Shape;194;p2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 MS-ETS1-1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Define the criteria and constraints of a design problem with sufficient precision to ensure a successful solution, taking into account relevant scientific principles and potential impacts on people and the natural environment that may limit possible solutions.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MS-ETS1-2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 Evaluate competing design solutions using a systematic process to determine how well they meet the criteria and constraints of the problem.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