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5143500" type="screen16x9"/>
  <p:notesSz cx="6858000" cy="9144000"/>
  <p:embeddedFontLst>
    <p:embeddedFont>
      <p:font typeface="Alfa Slab One" pitchFamily="2" charset="77"/>
      <p:regular r:id="rId36"/>
    </p:embeddedFont>
    <p:embeddedFont>
      <p:font typeface="Comic Sans MS" panose="030F0902030302020204" pitchFamily="66" charset="0"/>
      <p:regular r:id="rId37"/>
      <p:bold r:id="rId38"/>
    </p:embeddedFont>
    <p:embeddedFont>
      <p:font typeface="Roboto" panose="02000000000000000000" pitchFamily="2"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jmCrXG7Y3+WqawEfm+msWuOAKBQ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9"/>
    <p:restoredTop sz="94634"/>
  </p:normalViewPr>
  <p:slideViewPr>
    <p:cSldViewPr snapToGrid="0">
      <p:cViewPr varScale="1">
        <p:scale>
          <a:sx n="133" d="100"/>
          <a:sy n="133" d="100"/>
        </p:scale>
        <p:origin x="720" y="1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n.wikipedia.org/wiki/Grand_Banks" TargetMode="External"/><Relationship Id="rId7" Type="http://schemas.openxmlformats.org/officeDocument/2006/relationships/hyperlink" Target="https://en.wikipedia.org/wiki/Morse_code"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en.wikipedia.org/wiki/Sonar#cite_note-9" TargetMode="External"/><Relationship Id="rId5" Type="http://schemas.openxmlformats.org/officeDocument/2006/relationships/hyperlink" Target="https://en.wikipedia.org/wiki/Sonar#cite_note-hilrob-7" TargetMode="External"/><Relationship Id="rId4" Type="http://schemas.openxmlformats.org/officeDocument/2006/relationships/hyperlink" Target="https://en.wikipedia.org/wiki/Newfoundland_(island)"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 name="Google Shape;6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0: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NGSS is the Next Generation Science Standars. Waves and their application to technologies is covered under the Phisical Science 4 standard.  It is introduced in 1st and goes until High School.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 name="Google Shape;14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sz="1300">
                <a:solidFill>
                  <a:schemeClr val="dk1"/>
                </a:solidFill>
              </a:rPr>
              <a:t>Leonardo da Vinci - 1490 - Credited with first use of sonar.  Used a tube ( connected on one end to his ear, and the other end inserted underwater ) to detect approaching ships.</a:t>
            </a:r>
            <a:endParaRPr sz="1300">
              <a:solidFill>
                <a:schemeClr val="dk1"/>
              </a:solidFill>
            </a:endParaRPr>
          </a:p>
          <a:p>
            <a:pPr marL="0" lvl="0" indent="0" algn="l" rtl="0">
              <a:lnSpc>
                <a:spcPct val="100000"/>
              </a:lnSpc>
              <a:spcBef>
                <a:spcPts val="0"/>
              </a:spcBef>
              <a:spcAft>
                <a:spcPts val="0"/>
              </a:spcAft>
              <a:buSzPts val="1400"/>
              <a:buNone/>
            </a:pPr>
            <a:endParaRPr sz="1300">
              <a:solidFill>
                <a:schemeClr val="dk1"/>
              </a:solidFill>
            </a:endParaRPr>
          </a:p>
          <a:p>
            <a:pPr marL="0" lvl="0" indent="0" algn="l" rtl="0">
              <a:lnSpc>
                <a:spcPct val="100000"/>
              </a:lnSpc>
              <a:spcBef>
                <a:spcPts val="0"/>
              </a:spcBef>
              <a:spcAft>
                <a:spcPts val="0"/>
              </a:spcAft>
              <a:buSzPts val="1400"/>
              <a:buNone/>
            </a:pPr>
            <a:r>
              <a:rPr lang="en" sz="1300">
                <a:solidFill>
                  <a:schemeClr val="dk1"/>
                </a:solidFill>
              </a:rPr>
              <a:t>1822, Daniel Colloden used an underwater bell in an attempt to calculate the speed of sound underwater in Lake Geneva, Switzerland as shown in the sketch above. In spite of the crude instruments, their work resulted in figures remarkably close to today's accepted values. </a:t>
            </a:r>
            <a:endParaRPr sz="1300">
              <a:solidFill>
                <a:schemeClr val="dk1"/>
              </a:solidFill>
            </a:endParaRPr>
          </a:p>
          <a:p>
            <a:pPr marL="0" lvl="0" indent="0" algn="l" rtl="0">
              <a:lnSpc>
                <a:spcPct val="100000"/>
              </a:lnSpc>
              <a:spcBef>
                <a:spcPts val="0"/>
              </a:spcBef>
              <a:spcAft>
                <a:spcPts val="0"/>
              </a:spcAft>
              <a:buSzPts val="1400"/>
              <a:buNone/>
            </a:pPr>
            <a:endParaRPr sz="1300">
              <a:solidFill>
                <a:schemeClr val="dk1"/>
              </a:solidFill>
            </a:endParaRPr>
          </a:p>
          <a:p>
            <a:pPr marL="0" lvl="0" indent="0" algn="l" rtl="0">
              <a:lnSpc>
                <a:spcPct val="100000"/>
              </a:lnSpc>
              <a:spcBef>
                <a:spcPts val="0"/>
              </a:spcBef>
              <a:spcAft>
                <a:spcPts val="0"/>
              </a:spcAft>
              <a:buSzPts val="1400"/>
              <a:buNone/>
            </a:pPr>
            <a:r>
              <a:rPr lang="en" sz="1300">
                <a:solidFill>
                  <a:schemeClr val="dk1"/>
                </a:solidFill>
              </a:rPr>
              <a:t>Reginald Fessenden - </a:t>
            </a:r>
            <a:r>
              <a:rPr lang="en">
                <a:solidFill>
                  <a:schemeClr val="dk1"/>
                </a:solidFill>
              </a:rPr>
              <a:t>Built an experimental system beginning in 1912, a system later tested in Boston Harbor, and finally in 1914 from the U.S. Revenue Cutter </a:t>
            </a:r>
            <a:r>
              <a:rPr lang="en" i="1">
                <a:solidFill>
                  <a:schemeClr val="dk1"/>
                </a:solidFill>
              </a:rPr>
              <a:t>Miami</a:t>
            </a:r>
            <a:r>
              <a:rPr lang="en">
                <a:solidFill>
                  <a:schemeClr val="dk1"/>
                </a:solidFill>
              </a:rPr>
              <a:t> on the</a:t>
            </a:r>
            <a:r>
              <a:rPr lang="en">
                <a:solidFill>
                  <a:schemeClr val="dk1"/>
                </a:solidFill>
                <a:uFill>
                  <a:noFill/>
                </a:uFill>
                <a:hlinkClick r:id="rId3">
                  <a:extLst>
                    <a:ext uri="{A12FA001-AC4F-418D-AE19-62706E023703}">
                      <ahyp:hlinkClr xmlns:ahyp="http://schemas.microsoft.com/office/drawing/2018/hyperlinkcolor" val="tx"/>
                    </a:ext>
                  </a:extLst>
                </a:hlinkClick>
              </a:rPr>
              <a:t> </a:t>
            </a:r>
            <a:r>
              <a:rPr lang="en" u="sng">
                <a:solidFill>
                  <a:schemeClr val="hlink"/>
                </a:solidFill>
                <a:hlinkClick r:id="rId3"/>
              </a:rPr>
              <a:t>Grand Banks</a:t>
            </a:r>
            <a:r>
              <a:rPr lang="en">
                <a:solidFill>
                  <a:schemeClr val="dk1"/>
                </a:solidFill>
              </a:rPr>
              <a:t> off</a:t>
            </a:r>
            <a:r>
              <a:rPr lang="en">
                <a:solidFill>
                  <a:schemeClr val="dk1"/>
                </a:solidFill>
                <a:uFill>
                  <a:noFill/>
                </a:uFill>
                <a:hlinkClick r:id="rId4">
                  <a:extLst>
                    <a:ext uri="{A12FA001-AC4F-418D-AE19-62706E023703}">
                      <ahyp:hlinkClr xmlns:ahyp="http://schemas.microsoft.com/office/drawing/2018/hyperlinkcolor" val="tx"/>
                    </a:ext>
                  </a:extLst>
                </a:hlinkClick>
              </a:rPr>
              <a:t> </a:t>
            </a:r>
            <a:r>
              <a:rPr lang="en" u="sng">
                <a:solidFill>
                  <a:schemeClr val="hlink"/>
                </a:solidFill>
                <a:hlinkClick r:id="rId4"/>
              </a:rPr>
              <a:t>Newfoundland</a:t>
            </a:r>
            <a:r>
              <a:rPr lang="en">
                <a:solidFill>
                  <a:schemeClr val="dk1"/>
                </a:solidFill>
              </a:rPr>
              <a:t>.</a:t>
            </a:r>
            <a:r>
              <a:rPr lang="en" u="sng" baseline="30000">
                <a:solidFill>
                  <a:schemeClr val="hlink"/>
                </a:solidFill>
                <a:hlinkClick r:id="rId5"/>
              </a:rPr>
              <a:t>[7]</a:t>
            </a:r>
            <a:r>
              <a:rPr lang="en" u="sng" baseline="30000">
                <a:solidFill>
                  <a:schemeClr val="hlink"/>
                </a:solidFill>
                <a:hlinkClick r:id="rId6"/>
              </a:rPr>
              <a:t>[9]</a:t>
            </a:r>
            <a:r>
              <a:rPr lang="en">
                <a:solidFill>
                  <a:schemeClr val="dk1"/>
                </a:solidFill>
              </a:rPr>
              <a:t> In that test, Fessenden demonstrated depth sounding, underwater communications (</a:t>
            </a:r>
            <a:r>
              <a:rPr lang="en" u="sng">
                <a:solidFill>
                  <a:schemeClr val="hlink"/>
                </a:solidFill>
                <a:hlinkClick r:id="rId7"/>
              </a:rPr>
              <a:t>Morse code</a:t>
            </a:r>
            <a:r>
              <a:rPr lang="en">
                <a:solidFill>
                  <a:schemeClr val="dk1"/>
                </a:solidFill>
              </a:rPr>
              <a:t>) and echo ranging (detecting an iceberg at a 2-mile (3.2 km) range)</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a:p>
            <a:pPr marL="0" lvl="0" indent="0" algn="l" rtl="0">
              <a:lnSpc>
                <a:spcPct val="100000"/>
              </a:lnSpc>
              <a:spcBef>
                <a:spcPts val="0"/>
              </a:spcBef>
              <a:spcAft>
                <a:spcPts val="0"/>
              </a:spcAft>
              <a:buSzPts val="1400"/>
              <a:buNone/>
            </a:pPr>
            <a:r>
              <a:rPr lang="en">
                <a:solidFill>
                  <a:schemeClr val="dk1"/>
                </a:solidFill>
              </a:rPr>
              <a:t>Unfortunately, armed conflicts and defending our merchant and naval vessels from submarine attack has been a major driver of sonar development.</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a:p>
            <a:pPr marL="0" lvl="0" indent="0" algn="l" rtl="0">
              <a:lnSpc>
                <a:spcPct val="100000"/>
              </a:lnSpc>
              <a:spcBef>
                <a:spcPts val="0"/>
              </a:spcBef>
              <a:spcAft>
                <a:spcPts val="0"/>
              </a:spcAft>
              <a:buSzPts val="1400"/>
              <a:buNone/>
            </a:pPr>
            <a:r>
              <a:rPr lang="en">
                <a:solidFill>
                  <a:schemeClr val="dk1"/>
                </a:solidFill>
              </a:rPr>
              <a:t>There are many applications of sonar technologies for industrial (Oil and Gas exploration, Commercial Fishing) as well as Scientific uses.  The RCRV Taani will be equipped with:</a:t>
            </a:r>
            <a:endParaRPr>
              <a:solidFill>
                <a:schemeClr val="dk1"/>
              </a:solidFill>
            </a:endParaRPr>
          </a:p>
          <a:p>
            <a:pPr marL="0" lvl="0" indent="0" algn="l" rtl="0">
              <a:lnSpc>
                <a:spcPct val="100000"/>
              </a:lnSpc>
              <a:spcBef>
                <a:spcPts val="0"/>
              </a:spcBef>
              <a:spcAft>
                <a:spcPts val="0"/>
              </a:spcAft>
              <a:buSzPts val="1400"/>
              <a:buNone/>
            </a:pPr>
            <a:r>
              <a:rPr lang="en">
                <a:solidFill>
                  <a:schemeClr val="dk1"/>
                </a:solidFill>
              </a:rPr>
              <a:t>	2 Depth sounders (single beam sonars)</a:t>
            </a:r>
            <a:endParaRPr>
              <a:solidFill>
                <a:schemeClr val="dk1"/>
              </a:solidFill>
            </a:endParaRPr>
          </a:p>
          <a:p>
            <a:pPr marL="0" lvl="0" indent="0" algn="l" rtl="0">
              <a:lnSpc>
                <a:spcPct val="100000"/>
              </a:lnSpc>
              <a:spcBef>
                <a:spcPts val="0"/>
              </a:spcBef>
              <a:spcAft>
                <a:spcPts val="0"/>
              </a:spcAft>
              <a:buSzPts val="1400"/>
              <a:buNone/>
            </a:pPr>
            <a:r>
              <a:rPr lang="en">
                <a:solidFill>
                  <a:schemeClr val="dk1"/>
                </a:solidFill>
              </a:rPr>
              <a:t>	2 Multibeam sonars (one high frequency for shallow water and one lower frequency for deep water) for swath mapping </a:t>
            </a:r>
            <a:endParaRPr>
              <a:solidFill>
                <a:schemeClr val="dk1"/>
              </a:solidFill>
            </a:endParaRPr>
          </a:p>
          <a:p>
            <a:pPr marL="0" lvl="0" indent="0" algn="l" rtl="0">
              <a:lnSpc>
                <a:spcPct val="100000"/>
              </a:lnSpc>
              <a:spcBef>
                <a:spcPts val="0"/>
              </a:spcBef>
              <a:spcAft>
                <a:spcPts val="0"/>
              </a:spcAft>
              <a:buSzPts val="1400"/>
              <a:buNone/>
            </a:pPr>
            <a:r>
              <a:rPr lang="en">
                <a:solidFill>
                  <a:schemeClr val="dk1"/>
                </a:solidFill>
              </a:rPr>
              <a:t>	1 Fisheries (Midwater) sonar with 5 unique frequencies</a:t>
            </a:r>
            <a:endParaRPr>
              <a:solidFill>
                <a:schemeClr val="dk1"/>
              </a:solidFill>
            </a:endParaRPr>
          </a:p>
          <a:p>
            <a:pPr marL="0" lvl="0" indent="0" algn="l" rtl="0">
              <a:lnSpc>
                <a:spcPct val="100000"/>
              </a:lnSpc>
              <a:spcBef>
                <a:spcPts val="0"/>
              </a:spcBef>
              <a:spcAft>
                <a:spcPts val="0"/>
              </a:spcAft>
              <a:buSzPts val="1400"/>
              <a:buNone/>
            </a:pPr>
            <a:r>
              <a:rPr lang="en">
                <a:solidFill>
                  <a:schemeClr val="dk1"/>
                </a:solidFill>
              </a:rPr>
              <a:t>	1 Acoustic Doppler Current Profiler (to measure ocean currents below th ship)</a:t>
            </a:r>
            <a:endParaRPr>
              <a:solidFill>
                <a:schemeClr val="dk1"/>
              </a:solidFill>
            </a:endParaRPr>
          </a:p>
          <a:p>
            <a:pPr marL="0" lvl="0" indent="0" algn="l" rtl="0">
              <a:lnSpc>
                <a:spcPct val="100000"/>
              </a:lnSpc>
              <a:spcBef>
                <a:spcPts val="0"/>
              </a:spcBef>
              <a:spcAft>
                <a:spcPts val="0"/>
              </a:spcAft>
              <a:buSzPts val="1400"/>
              <a:buNone/>
            </a:pPr>
            <a:r>
              <a:rPr lang="en">
                <a:solidFill>
                  <a:schemeClr val="dk1"/>
                </a:solidFill>
              </a:rPr>
              <a:t>	1 SubBottom Profiling Sonar (very low frequency to image beneath the surface of the sediment)</a:t>
            </a:r>
            <a:endParaRPr>
              <a:solidFill>
                <a:schemeClr val="dk1"/>
              </a:solidFill>
            </a:endParaRPr>
          </a:p>
          <a:p>
            <a:pPr marL="0" lvl="0" indent="457200" algn="l" rtl="0">
              <a:lnSpc>
                <a:spcPct val="100000"/>
              </a:lnSpc>
              <a:spcBef>
                <a:spcPts val="0"/>
              </a:spcBef>
              <a:spcAft>
                <a:spcPts val="0"/>
              </a:spcAft>
              <a:buSzPts val="1400"/>
              <a:buNone/>
            </a:pPr>
            <a:r>
              <a:rPr lang="en">
                <a:solidFill>
                  <a:schemeClr val="dk1"/>
                </a:solidFill>
              </a:rPr>
              <a:t>1 Doppler speedlog (to measure the speed of the boat through the water, which may be different from over land due to currents) </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2: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7" name="Google Shape;17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From Eric Rham - Need to get permission to use.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3: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4: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Use the NOAA ship graphic video, photo to show these properties.</a:t>
            </a:r>
            <a:endParaRPr/>
          </a:p>
          <a:p>
            <a:pPr marL="0" lvl="0" indent="0" algn="l" rtl="0">
              <a:lnSpc>
                <a:spcPct val="100000"/>
              </a:lnSpc>
              <a:spcBef>
                <a:spcPts val="0"/>
              </a:spcBef>
              <a:spcAft>
                <a:spcPts val="0"/>
              </a:spcAft>
              <a:buSzPts val="1400"/>
              <a:buNone/>
            </a:pPr>
            <a:r>
              <a:rPr lang="en"/>
              <a:t>HS Standard - the student must communicate and do with math.</a:t>
            </a:r>
            <a:endParaRPr/>
          </a:p>
          <a:p>
            <a:pPr marL="0" lvl="0" indent="0" algn="l" rtl="0">
              <a:lnSpc>
                <a:spcPct val="100000"/>
              </a:lnSpc>
              <a:spcBef>
                <a:spcPts val="0"/>
              </a:spcBef>
              <a:spcAft>
                <a:spcPts val="0"/>
              </a:spcAft>
              <a:buSzPts val="1400"/>
              <a:buNone/>
            </a:pPr>
            <a:r>
              <a:rPr lang="en"/>
              <a:t>Must be able to explain it.</a:t>
            </a:r>
            <a:endParaRPr/>
          </a:p>
          <a:p>
            <a:pPr marL="0" lvl="0" indent="0" algn="l" rtl="0">
              <a:lnSpc>
                <a:spcPct val="100000"/>
              </a:lnSpc>
              <a:spcBef>
                <a:spcPts val="0"/>
              </a:spcBef>
              <a:spcAft>
                <a:spcPts val="0"/>
              </a:spcAft>
              <a:buSzPts val="1400"/>
              <a:buNone/>
            </a:pPr>
            <a:r>
              <a:rPr lang="en"/>
              <a:t>	Make one problem where they solve for something</a:t>
            </a:r>
            <a:endParaRPr/>
          </a:p>
          <a:p>
            <a:pPr marL="0" lvl="0" indent="0" algn="l" rtl="0">
              <a:lnSpc>
                <a:spcPct val="100000"/>
              </a:lnSpc>
              <a:spcBef>
                <a:spcPts val="0"/>
              </a:spcBef>
              <a:spcAft>
                <a:spcPts val="0"/>
              </a:spcAft>
              <a:buSzPts val="1400"/>
              <a:buNone/>
            </a:pPr>
            <a:r>
              <a:rPr lang="en"/>
              <a:t>	If you change it explain what you expect to happen.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5: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8: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Identify Volunteers for each of the 3 roles.</a:t>
            </a:r>
            <a:endParaRPr/>
          </a:p>
          <a:p>
            <a:pPr marL="0" lvl="0" indent="0" algn="l" rtl="0">
              <a:lnSpc>
                <a:spcPct val="100000"/>
              </a:lnSpc>
              <a:spcBef>
                <a:spcPts val="0"/>
              </a:spcBef>
              <a:spcAft>
                <a:spcPts val="0"/>
              </a:spcAft>
              <a:buSzPts val="1400"/>
              <a:buNone/>
            </a:pPr>
            <a:r>
              <a:rPr lang="en"/>
              <a:t>Brief each volunteer on their job.</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9: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 name="Google Shape;7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0: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Identify Volunteers for each of the 3 roles.</a:t>
            </a:r>
            <a:endParaRPr/>
          </a:p>
          <a:p>
            <a:pPr marL="0" lvl="0" indent="0" algn="l" rtl="0">
              <a:lnSpc>
                <a:spcPct val="100000"/>
              </a:lnSpc>
              <a:spcBef>
                <a:spcPts val="0"/>
              </a:spcBef>
              <a:spcAft>
                <a:spcPts val="0"/>
              </a:spcAft>
              <a:buSzPts val="1400"/>
              <a:buNone/>
            </a:pPr>
            <a:r>
              <a:rPr lang="en"/>
              <a:t>Brief each volunteer on their job.</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1: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3: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8" name="Google Shape;32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4: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5" name="Google Shape;33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25: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Identify Volunteers for each of the 3 roles.</a:t>
            </a:r>
            <a:endParaRPr/>
          </a:p>
          <a:p>
            <a:pPr marL="0" lvl="0" indent="0" algn="l" rtl="0">
              <a:lnSpc>
                <a:spcPct val="100000"/>
              </a:lnSpc>
              <a:spcBef>
                <a:spcPts val="0"/>
              </a:spcBef>
              <a:spcAft>
                <a:spcPts val="0"/>
              </a:spcAft>
              <a:buSzPts val="1400"/>
              <a:buNone/>
            </a:pPr>
            <a:r>
              <a:rPr lang="en"/>
              <a:t>Brief each volunteer on their job.</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1" name="Google Shape;38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7" name="Google Shape;387;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28: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5" name="Google Shape;395;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Identify Volunteers for each of the 3 roles.</a:t>
            </a:r>
            <a:endParaRPr/>
          </a:p>
          <a:p>
            <a:pPr marL="0" lvl="0" indent="0" algn="l" rtl="0">
              <a:lnSpc>
                <a:spcPct val="100000"/>
              </a:lnSpc>
              <a:spcBef>
                <a:spcPts val="0"/>
              </a:spcBef>
              <a:spcAft>
                <a:spcPts val="0"/>
              </a:spcAft>
              <a:buSzPts val="1400"/>
              <a:buNone/>
            </a:pPr>
            <a:r>
              <a:rPr lang="en"/>
              <a:t>Brief each volunteer on their job.</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9: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4" name="Google Shape;424;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Some things are invisible to specific pings.  You can math frequencies to a specific animal, or you can use multiple frequencies. RV Taani has 5 transmitters, for 5 separate frequenicies.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3: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 name="Google Shape;7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0" name="Google Shape;430;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31: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7" name="Google Shape;437;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32: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2" name="Google Shape;442;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33: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9" name="Google Shape;449;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4: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 name="Google Shape;8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NGSS is the Next Generation Science Standars. Waves and their application to technologies is covered under the Phisical Science 4 standard.  It is introduced in 1st and goes until High School.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5: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 name="Google Shape;9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6: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7: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 name="Google Shape;11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a:t>Not covered but easily ties into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8: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 name="Google Shape;12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9: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35"/>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35"/>
          <p:cNvSpPr/>
          <p:nvPr/>
        </p:nvSpPr>
        <p:spPr>
          <a:xfrm flipH="1">
            <a:off x="8246400" y="4245875"/>
            <a:ext cx="897600" cy="897600"/>
          </a:xfrm>
          <a:prstGeom prst="round1Rect">
            <a:avLst>
              <a:gd name="adj" fmla="val 16667"/>
            </a:avLst>
          </a:prstGeom>
          <a:solidFill>
            <a:schemeClr val="lt1">
              <a:alpha val="67843"/>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35"/>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p35"/>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3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4"/>
        <p:cNvGrpSpPr/>
        <p:nvPr/>
      </p:nvGrpSpPr>
      <p:grpSpPr>
        <a:xfrm>
          <a:off x="0" y="0"/>
          <a:ext cx="0" cy="0"/>
          <a:chOff x="0" y="0"/>
          <a:chExt cx="0" cy="0"/>
        </a:xfrm>
      </p:grpSpPr>
      <p:sp>
        <p:nvSpPr>
          <p:cNvPr id="55" name="Google Shape;55;p44"/>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44"/>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44"/>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8" name="Google Shape;58;p4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9"/>
        <p:cNvGrpSpPr/>
        <p:nvPr/>
      </p:nvGrpSpPr>
      <p:grpSpPr>
        <a:xfrm>
          <a:off x="0" y="0"/>
          <a:ext cx="0" cy="0"/>
          <a:chOff x="0" y="0"/>
          <a:chExt cx="0" cy="0"/>
        </a:xfrm>
      </p:grpSpPr>
      <p:sp>
        <p:nvSpPr>
          <p:cNvPr id="60" name="Google Shape;60;p45"/>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61" name="Google Shape;61;p45"/>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p4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6"/>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7" name="Google Shape;17;p3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8"/>
        <p:cNvGrpSpPr/>
        <p:nvPr/>
      </p:nvGrpSpPr>
      <p:grpSpPr>
        <a:xfrm>
          <a:off x="0" y="0"/>
          <a:ext cx="0" cy="0"/>
          <a:chOff x="0" y="0"/>
          <a:chExt cx="0" cy="0"/>
        </a:xfrm>
      </p:grpSpPr>
      <p:sp>
        <p:nvSpPr>
          <p:cNvPr id="19" name="Google Shape;19;p37"/>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 name="Google Shape;20;p37"/>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3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22" name="Google Shape;22;p37"/>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3" name="Google Shape;23;p37"/>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24" name="Google Shape;24;p3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
        <p:cNvGrpSpPr/>
        <p:nvPr/>
      </p:nvGrpSpPr>
      <p:grpSpPr>
        <a:xfrm>
          <a:off x="0" y="0"/>
          <a:ext cx="0" cy="0"/>
          <a:chOff x="0" y="0"/>
          <a:chExt cx="0" cy="0"/>
        </a:xfrm>
      </p:grpSpPr>
      <p:sp>
        <p:nvSpPr>
          <p:cNvPr id="26" name="Google Shape;26;p38"/>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38"/>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3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9" name="Google Shape;29;p38"/>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30" name="Google Shape;30;p3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31"/>
        <p:cNvGrpSpPr/>
        <p:nvPr/>
      </p:nvGrpSpPr>
      <p:grpSpPr>
        <a:xfrm>
          <a:off x="0" y="0"/>
          <a:ext cx="0" cy="0"/>
          <a:chOff x="0" y="0"/>
          <a:chExt cx="0" cy="0"/>
        </a:xfrm>
      </p:grpSpPr>
      <p:sp>
        <p:nvSpPr>
          <p:cNvPr id="32" name="Google Shape;32;p3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4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4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4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p4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41"/>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4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4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42" name="Google Shape;42;p41"/>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43" name="Google Shape;43;p41"/>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44" name="Google Shape;44;p4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5"/>
        <p:cNvGrpSpPr/>
        <p:nvPr/>
      </p:nvGrpSpPr>
      <p:grpSpPr>
        <a:xfrm>
          <a:off x="0" y="0"/>
          <a:ext cx="0" cy="0"/>
          <a:chOff x="0" y="0"/>
          <a:chExt cx="0" cy="0"/>
        </a:xfrm>
      </p:grpSpPr>
      <p:sp>
        <p:nvSpPr>
          <p:cNvPr id="46" name="Google Shape;46;p42"/>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42"/>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42"/>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9" name="Google Shape;49;p42"/>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50" name="Google Shape;50;p4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1"/>
        <p:cNvGrpSpPr/>
        <p:nvPr/>
      </p:nvGrpSpPr>
      <p:grpSpPr>
        <a:xfrm>
          <a:off x="0" y="0"/>
          <a:ext cx="0" cy="0"/>
          <a:chOff x="0" y="0"/>
          <a:chExt cx="0" cy="0"/>
        </a:xfrm>
      </p:grpSpPr>
      <p:sp>
        <p:nvSpPr>
          <p:cNvPr id="52" name="Google Shape;52;p43"/>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53" name="Google Shape;53;p4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5"/>
        <p:cNvGrpSpPr/>
        <p:nvPr/>
      </p:nvGrpSpPr>
      <p:grpSpPr>
        <a:xfrm>
          <a:off x="0" y="0"/>
          <a:ext cx="0" cy="0"/>
          <a:chOff x="0" y="0"/>
          <a:chExt cx="0" cy="0"/>
        </a:xfrm>
      </p:grpSpPr>
      <p:sp>
        <p:nvSpPr>
          <p:cNvPr id="6" name="Google Shape;6;p3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p3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p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oceanservice.noaa.gov/facts/sonar.html"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67" name="Google Shape;67;p1"/>
          <p:cNvPicPr preferRelativeResize="0"/>
          <p:nvPr/>
        </p:nvPicPr>
        <p:blipFill rotWithShape="1">
          <a:blip r:embed="rId3">
            <a:alphaModFix/>
          </a:blip>
          <a:srcRect/>
          <a:stretch/>
        </p:blipFill>
        <p:spPr>
          <a:xfrm>
            <a:off x="152375" y="178050"/>
            <a:ext cx="8839248" cy="4065975"/>
          </a:xfrm>
          <a:prstGeom prst="rect">
            <a:avLst/>
          </a:prstGeom>
          <a:noFill/>
          <a:ln>
            <a:noFill/>
          </a:ln>
        </p:spPr>
      </p:pic>
      <p:sp>
        <p:nvSpPr>
          <p:cNvPr id="68" name="Google Shape;68;p1"/>
          <p:cNvSpPr txBox="1">
            <a:spLocks noGrp="1"/>
          </p:cNvSpPr>
          <p:nvPr>
            <p:ph type="ctrTitle"/>
          </p:nvPr>
        </p:nvSpPr>
        <p:spPr>
          <a:xfrm>
            <a:off x="390525" y="828675"/>
            <a:ext cx="8222100" cy="9336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 sz="4000"/>
              <a:t>Exploring Ocean </a:t>
            </a:r>
            <a:endParaRPr sz="4000"/>
          </a:p>
          <a:p>
            <a:pPr marL="0" lvl="0" indent="0" algn="l" rtl="0">
              <a:lnSpc>
                <a:spcPct val="100000"/>
              </a:lnSpc>
              <a:spcBef>
                <a:spcPts val="0"/>
              </a:spcBef>
              <a:spcAft>
                <a:spcPts val="0"/>
              </a:spcAft>
              <a:buSzPts val="4800"/>
              <a:buNone/>
            </a:pPr>
            <a:r>
              <a:rPr lang="en" sz="4000"/>
              <a:t>Acoustics</a:t>
            </a:r>
            <a:endParaRPr sz="4000"/>
          </a:p>
        </p:txBody>
      </p:sp>
      <p:sp>
        <p:nvSpPr>
          <p:cNvPr id="69" name="Google Shape;69;p1"/>
          <p:cNvSpPr txBox="1">
            <a:spLocks noGrp="1"/>
          </p:cNvSpPr>
          <p:nvPr>
            <p:ph type="subTitle" idx="1"/>
          </p:nvPr>
        </p:nvSpPr>
        <p:spPr>
          <a:xfrm>
            <a:off x="390525" y="1799205"/>
            <a:ext cx="8222100" cy="43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3400"/>
              <a:t>The Human Sonar Simulation</a:t>
            </a:r>
            <a:endParaRPr sz="3400"/>
          </a:p>
          <a:p>
            <a:pPr marL="0" lvl="0" indent="0" algn="l" rtl="0">
              <a:lnSpc>
                <a:spcPct val="100000"/>
              </a:lnSpc>
              <a:spcBef>
                <a:spcPts val="0"/>
              </a:spcBef>
              <a:spcAft>
                <a:spcPts val="0"/>
              </a:spcAft>
              <a:buSzPts val="1800"/>
              <a:buNone/>
            </a:pPr>
            <a:r>
              <a:rPr lang="en" sz="2200"/>
              <a:t>2021 Summer Teacher Workshop</a:t>
            </a:r>
            <a:endParaRPr sz="2200"/>
          </a:p>
          <a:p>
            <a:pPr marL="0" lvl="0" indent="0" algn="l" rtl="0">
              <a:lnSpc>
                <a:spcPct val="100000"/>
              </a:lnSpc>
              <a:spcBef>
                <a:spcPts val="0"/>
              </a:spcBef>
              <a:spcAft>
                <a:spcPts val="0"/>
              </a:spcAft>
              <a:buSzPts val="1800"/>
              <a:buNone/>
            </a:pPr>
            <a:endParaRPr/>
          </a:p>
        </p:txBody>
      </p:sp>
      <p:pic>
        <p:nvPicPr>
          <p:cNvPr id="70" name="Google Shape;70;p1"/>
          <p:cNvPicPr preferRelativeResize="0"/>
          <p:nvPr/>
        </p:nvPicPr>
        <p:blipFill rotWithShape="1">
          <a:blip r:embed="rId4">
            <a:alphaModFix/>
          </a:blip>
          <a:srcRect/>
          <a:stretch/>
        </p:blipFill>
        <p:spPr>
          <a:xfrm>
            <a:off x="7829575" y="178050"/>
            <a:ext cx="1162050" cy="1162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0"/>
          <p:cNvSpPr txBox="1">
            <a:spLocks noGrp="1"/>
          </p:cNvSpPr>
          <p:nvPr>
            <p:ph type="title"/>
          </p:nvPr>
        </p:nvSpPr>
        <p:spPr>
          <a:xfrm>
            <a:off x="265500" y="1718250"/>
            <a:ext cx="4045200" cy="1707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200"/>
              <a:buNone/>
            </a:pPr>
            <a:r>
              <a:rPr lang="en" b="1" u="sng"/>
              <a:t>SONAR</a:t>
            </a:r>
            <a:endParaRPr/>
          </a:p>
        </p:txBody>
      </p:sp>
      <p:sp>
        <p:nvSpPr>
          <p:cNvPr id="139" name="Google Shape;139;p10"/>
          <p:cNvSpPr txBox="1">
            <a:spLocks noGrp="1"/>
          </p:cNvSpPr>
          <p:nvPr>
            <p:ph type="body" idx="2"/>
          </p:nvPr>
        </p:nvSpPr>
        <p:spPr>
          <a:xfrm>
            <a:off x="4863300" y="876600"/>
            <a:ext cx="3837000" cy="3695100"/>
          </a:xfrm>
          <a:prstGeom prst="rect">
            <a:avLst/>
          </a:prstGeom>
          <a:noFill/>
          <a:ln>
            <a:noFill/>
          </a:ln>
        </p:spPr>
        <p:txBody>
          <a:bodyPr spcFirstLastPara="1" wrap="square" lIns="91425" tIns="91425" rIns="91425" bIns="91425" anchor="ctr" anchorCtr="0">
            <a:noAutofit/>
          </a:bodyPr>
          <a:lstStyle/>
          <a:p>
            <a:pPr marL="457200" lvl="0" indent="-457200" algn="l" rtl="0">
              <a:lnSpc>
                <a:spcPct val="100000"/>
              </a:lnSpc>
              <a:spcBef>
                <a:spcPts val="0"/>
              </a:spcBef>
              <a:spcAft>
                <a:spcPts val="0"/>
              </a:spcAft>
              <a:buSzPts val="1800"/>
              <a:buNone/>
            </a:pPr>
            <a:r>
              <a:rPr lang="en">
                <a:latin typeface="Comic Sans MS"/>
                <a:ea typeface="Comic Sans MS"/>
                <a:cs typeface="Comic Sans MS"/>
                <a:sym typeface="Comic Sans MS"/>
              </a:rPr>
              <a:t>Three main uses for sonar:</a:t>
            </a:r>
            <a:endParaRPr>
              <a:latin typeface="Comic Sans MS"/>
              <a:ea typeface="Comic Sans MS"/>
              <a:cs typeface="Comic Sans MS"/>
              <a:sym typeface="Comic Sans MS"/>
            </a:endParaRPr>
          </a:p>
          <a:p>
            <a:pPr marL="457200" lvl="0" indent="-419100" algn="l" rtl="0">
              <a:lnSpc>
                <a:spcPct val="100000"/>
              </a:lnSpc>
              <a:spcBef>
                <a:spcPts val="1200"/>
              </a:spcBef>
              <a:spcAft>
                <a:spcPts val="0"/>
              </a:spcAft>
              <a:buClr>
                <a:schemeClr val="lt1"/>
              </a:buClr>
              <a:buSzPts val="1800"/>
              <a:buFont typeface="Comic Sans MS"/>
              <a:buAutoNum type="arabicParenR"/>
            </a:pPr>
            <a:r>
              <a:rPr lang="en" b="1">
                <a:latin typeface="Comic Sans MS"/>
                <a:ea typeface="Comic Sans MS"/>
                <a:cs typeface="Comic Sans MS"/>
                <a:sym typeface="Comic Sans MS"/>
              </a:rPr>
              <a:t>Detection and mapping of objects</a:t>
            </a:r>
            <a:endParaRPr b="1">
              <a:latin typeface="Comic Sans MS"/>
              <a:ea typeface="Comic Sans MS"/>
              <a:cs typeface="Comic Sans MS"/>
              <a:sym typeface="Comic Sans MS"/>
            </a:endParaRPr>
          </a:p>
          <a:p>
            <a:pPr marL="457200" lvl="0" indent="-457200" algn="l" rtl="0">
              <a:lnSpc>
                <a:spcPct val="100000"/>
              </a:lnSpc>
              <a:spcBef>
                <a:spcPts val="1200"/>
              </a:spcBef>
              <a:spcAft>
                <a:spcPts val="0"/>
              </a:spcAft>
              <a:buSzPts val="1800"/>
              <a:buNone/>
            </a:pPr>
            <a:r>
              <a:rPr lang="en" b="1">
                <a:latin typeface="Comic Sans MS"/>
                <a:ea typeface="Comic Sans MS"/>
                <a:cs typeface="Comic Sans MS"/>
                <a:sym typeface="Comic Sans MS"/>
              </a:rPr>
              <a:t>2) Mapping of the seafloor</a:t>
            </a:r>
            <a:endParaRPr sz="1100">
              <a:latin typeface="Comic Sans MS"/>
              <a:ea typeface="Comic Sans MS"/>
              <a:cs typeface="Comic Sans MS"/>
              <a:sym typeface="Comic Sans MS"/>
            </a:endParaRPr>
          </a:p>
          <a:p>
            <a:pPr marL="457200" lvl="0" indent="-457200" algn="l" rtl="0">
              <a:lnSpc>
                <a:spcPct val="100000"/>
              </a:lnSpc>
              <a:spcBef>
                <a:spcPts val="1200"/>
              </a:spcBef>
              <a:spcAft>
                <a:spcPts val="0"/>
              </a:spcAft>
              <a:buSzPts val="1800"/>
              <a:buNone/>
            </a:pPr>
            <a:r>
              <a:rPr lang="en" b="1">
                <a:latin typeface="Comic Sans MS"/>
                <a:ea typeface="Comic Sans MS"/>
                <a:cs typeface="Comic Sans MS"/>
                <a:sym typeface="Comic Sans MS"/>
              </a:rPr>
              <a:t>3) Imaging below the seafloor</a:t>
            </a:r>
            <a:r>
              <a:rPr lang="en">
                <a:latin typeface="Comic Sans MS"/>
                <a:ea typeface="Comic Sans MS"/>
                <a:cs typeface="Comic Sans MS"/>
                <a:sym typeface="Comic Sans MS"/>
              </a:rPr>
              <a:t>: </a:t>
            </a:r>
            <a:endParaRPr sz="13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11"/>
          <p:cNvPicPr preferRelativeResize="0"/>
          <p:nvPr/>
        </p:nvPicPr>
        <p:blipFill rotWithShape="1">
          <a:blip r:embed="rId3">
            <a:alphaModFix/>
          </a:blip>
          <a:srcRect/>
          <a:stretch/>
        </p:blipFill>
        <p:spPr>
          <a:xfrm>
            <a:off x="5197332" y="755700"/>
            <a:ext cx="2095500" cy="1095375"/>
          </a:xfrm>
          <a:prstGeom prst="rect">
            <a:avLst/>
          </a:prstGeom>
          <a:noFill/>
          <a:ln>
            <a:noFill/>
          </a:ln>
        </p:spPr>
      </p:pic>
      <p:pic>
        <p:nvPicPr>
          <p:cNvPr id="145" name="Google Shape;145;p11"/>
          <p:cNvPicPr preferRelativeResize="0"/>
          <p:nvPr/>
        </p:nvPicPr>
        <p:blipFill rotWithShape="1">
          <a:blip r:embed="rId4">
            <a:alphaModFix/>
          </a:blip>
          <a:srcRect/>
          <a:stretch/>
        </p:blipFill>
        <p:spPr>
          <a:xfrm>
            <a:off x="3620950" y="3302925"/>
            <a:ext cx="1227050" cy="1840575"/>
          </a:xfrm>
          <a:prstGeom prst="rect">
            <a:avLst/>
          </a:prstGeom>
          <a:noFill/>
          <a:ln>
            <a:noFill/>
          </a:ln>
        </p:spPr>
      </p:pic>
      <p:pic>
        <p:nvPicPr>
          <p:cNvPr id="146" name="Google Shape;146;p11"/>
          <p:cNvPicPr preferRelativeResize="0"/>
          <p:nvPr/>
        </p:nvPicPr>
        <p:blipFill rotWithShape="1">
          <a:blip r:embed="rId5">
            <a:alphaModFix/>
          </a:blip>
          <a:srcRect/>
          <a:stretch/>
        </p:blipFill>
        <p:spPr>
          <a:xfrm>
            <a:off x="2072982" y="34100"/>
            <a:ext cx="1894200" cy="1894200"/>
          </a:xfrm>
          <a:prstGeom prst="rect">
            <a:avLst/>
          </a:prstGeom>
          <a:noFill/>
          <a:ln>
            <a:noFill/>
          </a:ln>
        </p:spPr>
      </p:pic>
      <p:sp>
        <p:nvSpPr>
          <p:cNvPr id="147" name="Google Shape;147;p11"/>
          <p:cNvSpPr/>
          <p:nvPr/>
        </p:nvSpPr>
        <p:spPr>
          <a:xfrm>
            <a:off x="340934" y="2199000"/>
            <a:ext cx="1872300" cy="745500"/>
          </a:xfrm>
          <a:prstGeom prst="homePlate">
            <a:avLst>
              <a:gd name="adj" fmla="val 50000"/>
            </a:avLst>
          </a:prstGeom>
          <a:solidFill>
            <a:schemeClr val="dk1"/>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11"/>
          <p:cNvSpPr txBox="1">
            <a:spLocks noGrp="1"/>
          </p:cNvSpPr>
          <p:nvPr>
            <p:ph type="body" idx="4294967295"/>
          </p:nvPr>
        </p:nvSpPr>
        <p:spPr>
          <a:xfrm>
            <a:off x="199025" y="186925"/>
            <a:ext cx="2242800" cy="906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2000"/>
              <a:t>History of </a:t>
            </a:r>
            <a:endParaRPr sz="2000"/>
          </a:p>
          <a:p>
            <a:pPr marL="0" lvl="0" indent="0" algn="l" rtl="0">
              <a:lnSpc>
                <a:spcPct val="100000"/>
              </a:lnSpc>
              <a:spcBef>
                <a:spcPts val="0"/>
              </a:spcBef>
              <a:spcAft>
                <a:spcPts val="0"/>
              </a:spcAft>
              <a:buSzPts val="1800"/>
              <a:buNone/>
            </a:pPr>
            <a:r>
              <a:rPr lang="en" sz="2000"/>
              <a:t>SONAR</a:t>
            </a:r>
            <a:endParaRPr sz="2000"/>
          </a:p>
          <a:p>
            <a:pPr marL="0" lvl="0" indent="0" algn="l" rtl="0">
              <a:lnSpc>
                <a:spcPct val="100000"/>
              </a:lnSpc>
              <a:spcBef>
                <a:spcPts val="0"/>
              </a:spcBef>
              <a:spcAft>
                <a:spcPts val="0"/>
              </a:spcAft>
              <a:buSzPts val="1800"/>
              <a:buNone/>
            </a:pPr>
            <a:endParaRPr sz="2000"/>
          </a:p>
          <a:p>
            <a:pPr marL="0" lvl="0" indent="0" algn="l" rtl="0">
              <a:lnSpc>
                <a:spcPct val="100000"/>
              </a:lnSpc>
              <a:spcBef>
                <a:spcPts val="0"/>
              </a:spcBef>
              <a:spcAft>
                <a:spcPts val="0"/>
              </a:spcAft>
              <a:buSzPts val="1800"/>
              <a:buNone/>
            </a:pPr>
            <a:endParaRPr sz="2000"/>
          </a:p>
        </p:txBody>
      </p:sp>
      <p:sp>
        <p:nvSpPr>
          <p:cNvPr id="149" name="Google Shape;149;p11"/>
          <p:cNvSpPr/>
          <p:nvPr/>
        </p:nvSpPr>
        <p:spPr>
          <a:xfrm>
            <a:off x="1817054" y="2199000"/>
            <a:ext cx="2051100" cy="745500"/>
          </a:xfrm>
          <a:prstGeom prst="chevron">
            <a:avLst>
              <a:gd name="adj" fmla="val 50000"/>
            </a:avLst>
          </a:prstGeom>
          <a:solidFill>
            <a:schemeClr val="dk1"/>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11"/>
          <p:cNvSpPr/>
          <p:nvPr/>
        </p:nvSpPr>
        <p:spPr>
          <a:xfrm>
            <a:off x="3471973" y="2199000"/>
            <a:ext cx="2051100" cy="745500"/>
          </a:xfrm>
          <a:prstGeom prst="chevron">
            <a:avLst>
              <a:gd name="adj" fmla="val 50000"/>
            </a:avLst>
          </a:prstGeom>
          <a:solidFill>
            <a:schemeClr val="dk1"/>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11"/>
          <p:cNvSpPr/>
          <p:nvPr/>
        </p:nvSpPr>
        <p:spPr>
          <a:xfrm>
            <a:off x="5126893" y="2199000"/>
            <a:ext cx="2051100" cy="745500"/>
          </a:xfrm>
          <a:prstGeom prst="chevron">
            <a:avLst>
              <a:gd name="adj" fmla="val 50000"/>
            </a:avLst>
          </a:prstGeom>
          <a:solidFill>
            <a:schemeClr val="dk1"/>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2" name="Google Shape;152;p11"/>
          <p:cNvGrpSpPr/>
          <p:nvPr/>
        </p:nvGrpSpPr>
        <p:grpSpPr>
          <a:xfrm>
            <a:off x="7649470" y="2938958"/>
            <a:ext cx="198900" cy="593656"/>
            <a:chOff x="5958946" y="2938958"/>
            <a:chExt cx="198900" cy="593656"/>
          </a:xfrm>
        </p:grpSpPr>
        <p:cxnSp>
          <p:nvCxnSpPr>
            <p:cNvPr id="153" name="Google Shape;153;p11"/>
            <p:cNvCxnSpPr/>
            <p:nvPr/>
          </p:nvCxnSpPr>
          <p:spPr>
            <a:xfrm rot="10800000">
              <a:off x="6058409" y="2938958"/>
              <a:ext cx="0" cy="554700"/>
            </a:xfrm>
            <a:prstGeom prst="straightConnector1">
              <a:avLst/>
            </a:prstGeom>
            <a:noFill/>
            <a:ln w="9525" cap="flat" cmpd="sng">
              <a:solidFill>
                <a:schemeClr val="dk2"/>
              </a:solidFill>
              <a:prstDash val="solid"/>
              <a:round/>
              <a:headEnd type="none" w="sm" len="sm"/>
              <a:tailEnd type="none" w="sm" len="sm"/>
            </a:ln>
          </p:spPr>
        </p:cxnSp>
        <p:sp>
          <p:nvSpPr>
            <p:cNvPr id="154" name="Google Shape;154;p11"/>
            <p:cNvSpPr/>
            <p:nvPr/>
          </p:nvSpPr>
          <p:spPr>
            <a:xfrm rot="10800000" flipH="1">
              <a:off x="5958946" y="3333714"/>
              <a:ext cx="198900" cy="198900"/>
            </a:xfrm>
            <a:prstGeom prst="ellipse">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5" name="Google Shape;155;p11"/>
          <p:cNvSpPr/>
          <p:nvPr/>
        </p:nvSpPr>
        <p:spPr>
          <a:xfrm>
            <a:off x="6781813" y="2199000"/>
            <a:ext cx="2051100" cy="745500"/>
          </a:xfrm>
          <a:prstGeom prst="chevron">
            <a:avLst>
              <a:gd name="adj" fmla="val 50000"/>
            </a:avLst>
          </a:prstGeom>
          <a:solidFill>
            <a:schemeClr val="dk1"/>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6" name="Google Shape;156;p11"/>
          <p:cNvGrpSpPr/>
          <p:nvPr/>
        </p:nvGrpSpPr>
        <p:grpSpPr>
          <a:xfrm>
            <a:off x="5575882" y="1657615"/>
            <a:ext cx="198900" cy="593656"/>
            <a:chOff x="3918084" y="1610215"/>
            <a:chExt cx="198900" cy="593656"/>
          </a:xfrm>
        </p:grpSpPr>
        <p:cxnSp>
          <p:nvCxnSpPr>
            <p:cNvPr id="157" name="Google Shape;157;p11"/>
            <p:cNvCxnSpPr/>
            <p:nvPr/>
          </p:nvCxnSpPr>
          <p:spPr>
            <a:xfrm>
              <a:off x="4017546" y="1649171"/>
              <a:ext cx="0" cy="554700"/>
            </a:xfrm>
            <a:prstGeom prst="straightConnector1">
              <a:avLst/>
            </a:prstGeom>
            <a:noFill/>
            <a:ln w="9525" cap="flat" cmpd="sng">
              <a:solidFill>
                <a:schemeClr val="dk2"/>
              </a:solidFill>
              <a:prstDash val="solid"/>
              <a:round/>
              <a:headEnd type="none" w="sm" len="sm"/>
              <a:tailEnd type="none" w="sm" len="sm"/>
            </a:ln>
          </p:spPr>
        </p:cxnSp>
        <p:sp>
          <p:nvSpPr>
            <p:cNvPr id="158" name="Google Shape;158;p11"/>
            <p:cNvSpPr/>
            <p:nvPr/>
          </p:nvSpPr>
          <p:spPr>
            <a:xfrm>
              <a:off x="3918084" y="1610215"/>
              <a:ext cx="198900" cy="198900"/>
            </a:xfrm>
            <a:prstGeom prst="ellipse">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59" name="Google Shape;159;p11"/>
          <p:cNvGrpSpPr/>
          <p:nvPr/>
        </p:nvGrpSpPr>
        <p:grpSpPr>
          <a:xfrm>
            <a:off x="2382332" y="1610215"/>
            <a:ext cx="198900" cy="593656"/>
            <a:chOff x="3918084" y="1610215"/>
            <a:chExt cx="198900" cy="593656"/>
          </a:xfrm>
        </p:grpSpPr>
        <p:cxnSp>
          <p:nvCxnSpPr>
            <p:cNvPr id="160" name="Google Shape;160;p11"/>
            <p:cNvCxnSpPr/>
            <p:nvPr/>
          </p:nvCxnSpPr>
          <p:spPr>
            <a:xfrm>
              <a:off x="4017546" y="1649171"/>
              <a:ext cx="0" cy="554700"/>
            </a:xfrm>
            <a:prstGeom prst="straightConnector1">
              <a:avLst/>
            </a:prstGeom>
            <a:noFill/>
            <a:ln w="9525" cap="flat" cmpd="sng">
              <a:solidFill>
                <a:schemeClr val="dk2"/>
              </a:solidFill>
              <a:prstDash val="solid"/>
              <a:round/>
              <a:headEnd type="none" w="sm" len="sm"/>
              <a:tailEnd type="none" w="sm" len="sm"/>
            </a:ln>
          </p:spPr>
        </p:cxnSp>
        <p:sp>
          <p:nvSpPr>
            <p:cNvPr id="161" name="Google Shape;161;p11"/>
            <p:cNvSpPr/>
            <p:nvPr/>
          </p:nvSpPr>
          <p:spPr>
            <a:xfrm>
              <a:off x="3918084" y="1610215"/>
              <a:ext cx="198900" cy="198900"/>
            </a:xfrm>
            <a:prstGeom prst="ellipse">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62" name="Google Shape;162;p11"/>
          <p:cNvGrpSpPr/>
          <p:nvPr/>
        </p:nvGrpSpPr>
        <p:grpSpPr>
          <a:xfrm>
            <a:off x="3714082" y="2938958"/>
            <a:ext cx="198900" cy="593656"/>
            <a:chOff x="2223534" y="2938958"/>
            <a:chExt cx="198900" cy="593656"/>
          </a:xfrm>
        </p:grpSpPr>
        <p:cxnSp>
          <p:nvCxnSpPr>
            <p:cNvPr id="163" name="Google Shape;163;p11"/>
            <p:cNvCxnSpPr/>
            <p:nvPr/>
          </p:nvCxnSpPr>
          <p:spPr>
            <a:xfrm rot="10800000">
              <a:off x="2322997" y="2938958"/>
              <a:ext cx="0" cy="554700"/>
            </a:xfrm>
            <a:prstGeom prst="straightConnector1">
              <a:avLst/>
            </a:prstGeom>
            <a:noFill/>
            <a:ln w="9525" cap="flat" cmpd="sng">
              <a:solidFill>
                <a:schemeClr val="dk2"/>
              </a:solidFill>
              <a:prstDash val="solid"/>
              <a:round/>
              <a:headEnd type="none" w="sm" len="sm"/>
              <a:tailEnd type="none" w="sm" len="sm"/>
            </a:ln>
          </p:spPr>
        </p:cxnSp>
        <p:sp>
          <p:nvSpPr>
            <p:cNvPr id="164" name="Google Shape;164;p11"/>
            <p:cNvSpPr/>
            <p:nvPr/>
          </p:nvSpPr>
          <p:spPr>
            <a:xfrm rot="10800000" flipH="1">
              <a:off x="2223534" y="3333714"/>
              <a:ext cx="198900" cy="198900"/>
            </a:xfrm>
            <a:prstGeom prst="ellipse">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5" name="Google Shape;165;p11"/>
          <p:cNvSpPr txBox="1"/>
          <p:nvPr/>
        </p:nvSpPr>
        <p:spPr>
          <a:xfrm>
            <a:off x="2441825" y="1851075"/>
            <a:ext cx="2755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Lake Geneva, Switzerland, 1826</a:t>
            </a:r>
            <a:endParaRPr sz="1400" b="0" i="0" u="none" strike="noStrike" cap="none">
              <a:solidFill>
                <a:srgbClr val="000000"/>
              </a:solidFill>
              <a:latin typeface="Roboto"/>
              <a:ea typeface="Roboto"/>
              <a:cs typeface="Roboto"/>
              <a:sym typeface="Roboto"/>
            </a:endParaRPr>
          </a:p>
        </p:txBody>
      </p:sp>
      <p:sp>
        <p:nvSpPr>
          <p:cNvPr id="166" name="Google Shape;166;p11"/>
          <p:cNvSpPr txBox="1"/>
          <p:nvPr/>
        </p:nvSpPr>
        <p:spPr>
          <a:xfrm>
            <a:off x="577825" y="2944500"/>
            <a:ext cx="2172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Leonardo da Vinci, 1490</a:t>
            </a:r>
            <a:endParaRPr sz="1400" b="0" i="0" u="none" strike="noStrike" cap="none">
              <a:solidFill>
                <a:srgbClr val="000000"/>
              </a:solidFill>
              <a:latin typeface="Roboto"/>
              <a:ea typeface="Roboto"/>
              <a:cs typeface="Roboto"/>
              <a:sym typeface="Roboto"/>
            </a:endParaRPr>
          </a:p>
        </p:txBody>
      </p:sp>
      <p:pic>
        <p:nvPicPr>
          <p:cNvPr id="167" name="Google Shape;167;p11"/>
          <p:cNvPicPr preferRelativeResize="0"/>
          <p:nvPr/>
        </p:nvPicPr>
        <p:blipFill rotWithShape="1">
          <a:blip r:embed="rId6">
            <a:alphaModFix/>
          </a:blip>
          <a:srcRect/>
          <a:stretch/>
        </p:blipFill>
        <p:spPr>
          <a:xfrm>
            <a:off x="340917" y="3302925"/>
            <a:ext cx="1499384" cy="1798799"/>
          </a:xfrm>
          <a:prstGeom prst="rect">
            <a:avLst/>
          </a:prstGeom>
          <a:noFill/>
          <a:ln>
            <a:noFill/>
          </a:ln>
        </p:spPr>
      </p:pic>
      <p:grpSp>
        <p:nvGrpSpPr>
          <p:cNvPr id="168" name="Google Shape;168;p11"/>
          <p:cNvGrpSpPr/>
          <p:nvPr/>
        </p:nvGrpSpPr>
        <p:grpSpPr>
          <a:xfrm>
            <a:off x="460220" y="2938958"/>
            <a:ext cx="198900" cy="593656"/>
            <a:chOff x="5958946" y="2938958"/>
            <a:chExt cx="198900" cy="593656"/>
          </a:xfrm>
        </p:grpSpPr>
        <p:cxnSp>
          <p:nvCxnSpPr>
            <p:cNvPr id="169" name="Google Shape;169;p11"/>
            <p:cNvCxnSpPr/>
            <p:nvPr/>
          </p:nvCxnSpPr>
          <p:spPr>
            <a:xfrm rot="10800000">
              <a:off x="6058409" y="2938958"/>
              <a:ext cx="0" cy="554700"/>
            </a:xfrm>
            <a:prstGeom prst="straightConnector1">
              <a:avLst/>
            </a:prstGeom>
            <a:noFill/>
            <a:ln w="9525" cap="flat" cmpd="sng">
              <a:solidFill>
                <a:schemeClr val="dk2"/>
              </a:solidFill>
              <a:prstDash val="solid"/>
              <a:round/>
              <a:headEnd type="none" w="sm" len="sm"/>
              <a:tailEnd type="none" w="sm" len="sm"/>
            </a:ln>
          </p:spPr>
        </p:cxnSp>
        <p:sp>
          <p:nvSpPr>
            <p:cNvPr id="170" name="Google Shape;170;p11"/>
            <p:cNvSpPr/>
            <p:nvPr/>
          </p:nvSpPr>
          <p:spPr>
            <a:xfrm rot="10800000" flipH="1">
              <a:off x="5958946" y="3333714"/>
              <a:ext cx="198900" cy="198900"/>
            </a:xfrm>
            <a:prstGeom prst="ellipse">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1" name="Google Shape;171;p11"/>
          <p:cNvSpPr txBox="1"/>
          <p:nvPr/>
        </p:nvSpPr>
        <p:spPr>
          <a:xfrm>
            <a:off x="3796650" y="2959500"/>
            <a:ext cx="23568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Reginald Fessenden, 1912</a:t>
            </a:r>
            <a:endParaRPr sz="1400" b="0" i="0" u="none" strike="noStrike" cap="none">
              <a:solidFill>
                <a:srgbClr val="000000"/>
              </a:solidFill>
              <a:latin typeface="Roboto"/>
              <a:ea typeface="Roboto"/>
              <a:cs typeface="Roboto"/>
              <a:sym typeface="Roboto"/>
            </a:endParaRPr>
          </a:p>
        </p:txBody>
      </p:sp>
      <p:sp>
        <p:nvSpPr>
          <p:cNvPr id="172" name="Google Shape;172;p11"/>
          <p:cNvSpPr txBox="1"/>
          <p:nvPr/>
        </p:nvSpPr>
        <p:spPr>
          <a:xfrm>
            <a:off x="5522775" y="1851075"/>
            <a:ext cx="1698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World War II, 1939</a:t>
            </a:r>
            <a:endParaRPr sz="1400" b="0" i="0" u="none" strike="noStrike" cap="none">
              <a:solidFill>
                <a:srgbClr val="000000"/>
              </a:solidFill>
              <a:latin typeface="Roboto"/>
              <a:ea typeface="Roboto"/>
              <a:cs typeface="Roboto"/>
              <a:sym typeface="Roboto"/>
            </a:endParaRPr>
          </a:p>
        </p:txBody>
      </p:sp>
      <p:pic>
        <p:nvPicPr>
          <p:cNvPr id="173" name="Google Shape;173;p11"/>
          <p:cNvPicPr preferRelativeResize="0"/>
          <p:nvPr/>
        </p:nvPicPr>
        <p:blipFill rotWithShape="1">
          <a:blip r:embed="rId7">
            <a:alphaModFix/>
          </a:blip>
          <a:srcRect/>
          <a:stretch/>
        </p:blipFill>
        <p:spPr>
          <a:xfrm>
            <a:off x="6532263" y="3796775"/>
            <a:ext cx="2433324" cy="811100"/>
          </a:xfrm>
          <a:prstGeom prst="rect">
            <a:avLst/>
          </a:prstGeom>
          <a:noFill/>
          <a:ln>
            <a:noFill/>
          </a:ln>
        </p:spPr>
      </p:pic>
      <p:sp>
        <p:nvSpPr>
          <p:cNvPr id="174" name="Google Shape;174;p11"/>
          <p:cNvSpPr txBox="1"/>
          <p:nvPr/>
        </p:nvSpPr>
        <p:spPr>
          <a:xfrm>
            <a:off x="6722925" y="4701525"/>
            <a:ext cx="23568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 </a:t>
            </a:r>
            <a:r>
              <a:rPr lang="en" sz="1400" b="0" i="1" u="none" strike="noStrike" cap="none">
                <a:solidFill>
                  <a:srgbClr val="000000"/>
                </a:solidFill>
                <a:latin typeface="Roboto"/>
                <a:ea typeface="Roboto"/>
                <a:cs typeface="Roboto"/>
                <a:sym typeface="Roboto"/>
              </a:rPr>
              <a:t>in progress</a:t>
            </a:r>
            <a:endParaRPr sz="1400" b="0" i="1" u="none" strike="noStrike" cap="none">
              <a:solidFill>
                <a:srgbClr val="000000"/>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12"/>
          <p:cNvSpPr txBox="1">
            <a:spLocks noGrp="1"/>
          </p:cNvSpPr>
          <p:nvPr>
            <p:ph type="title"/>
          </p:nvPr>
        </p:nvSpPr>
        <p:spPr>
          <a:xfrm>
            <a:off x="93375" y="63300"/>
            <a:ext cx="9050700" cy="1012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200"/>
              <a:buNone/>
            </a:pPr>
            <a:r>
              <a:rPr lang="en" sz="3600"/>
              <a:t>Acoustical observation tools and modes</a:t>
            </a:r>
            <a:endParaRPr sz="3600"/>
          </a:p>
        </p:txBody>
      </p:sp>
      <p:pic>
        <p:nvPicPr>
          <p:cNvPr id="180" name="Google Shape;180;p12"/>
          <p:cNvPicPr preferRelativeResize="0"/>
          <p:nvPr/>
        </p:nvPicPr>
        <p:blipFill rotWithShape="1">
          <a:blip r:embed="rId3">
            <a:alphaModFix/>
          </a:blip>
          <a:srcRect/>
          <a:stretch/>
        </p:blipFill>
        <p:spPr>
          <a:xfrm>
            <a:off x="815600" y="934300"/>
            <a:ext cx="7606252" cy="3875626"/>
          </a:xfrm>
          <a:prstGeom prst="rect">
            <a:avLst/>
          </a:prstGeom>
          <a:noFill/>
          <a:ln>
            <a:noFill/>
          </a:ln>
        </p:spPr>
      </p:pic>
      <p:sp>
        <p:nvSpPr>
          <p:cNvPr id="181" name="Google Shape;181;p12"/>
          <p:cNvSpPr txBox="1"/>
          <p:nvPr/>
        </p:nvSpPr>
        <p:spPr>
          <a:xfrm>
            <a:off x="17150" y="4643750"/>
            <a:ext cx="9050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0" i="0" u="none" strike="noStrike" cap="none">
                <a:solidFill>
                  <a:srgbClr val="000000"/>
                </a:solidFill>
                <a:latin typeface="Roboto"/>
                <a:ea typeface="Roboto"/>
                <a:cs typeface="Roboto"/>
                <a:sym typeface="Roboto"/>
              </a:rPr>
              <a:t>Image From:</a:t>
            </a:r>
            <a:endParaRPr sz="9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900"/>
              <a:buFont typeface="Arial"/>
              <a:buNone/>
            </a:pPr>
            <a:r>
              <a:rPr lang="en" sz="900" b="0" i="0" u="none" strike="noStrike" cap="none">
                <a:solidFill>
                  <a:srgbClr val="000000"/>
                </a:solidFill>
                <a:latin typeface="Roboto"/>
                <a:ea typeface="Roboto"/>
                <a:cs typeface="Roboto"/>
                <a:sym typeface="Roboto"/>
              </a:rPr>
              <a:t>Howe, Miskis-Olds, Rehm, Sagen, Worcester, and Haralabus, 2019, Observing the Oceans Acoustically, Frontiers in Marine Science V6, DOI=10.3389/fmars.2019.00426</a:t>
            </a:r>
            <a:endParaRPr sz="900" b="0" i="0" u="none" strike="noStrike" cap="none">
              <a:solidFill>
                <a:srgbClr val="000000"/>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3"/>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200"/>
              <a:buNone/>
            </a:pPr>
            <a:r>
              <a:rPr lang="en"/>
              <a:t>What is SONAR?</a:t>
            </a:r>
            <a:endParaRPr/>
          </a:p>
          <a:p>
            <a:pPr marL="0" lvl="0" indent="0" algn="l" rtl="0">
              <a:lnSpc>
                <a:spcPct val="100000"/>
              </a:lnSpc>
              <a:spcBef>
                <a:spcPts val="0"/>
              </a:spcBef>
              <a:spcAft>
                <a:spcPts val="0"/>
              </a:spcAft>
              <a:buSzPts val="4200"/>
              <a:buNone/>
            </a:pPr>
            <a:endParaRPr/>
          </a:p>
          <a:p>
            <a:pPr marL="0" lvl="0" indent="0" algn="l" rtl="0">
              <a:lnSpc>
                <a:spcPct val="100000"/>
              </a:lnSpc>
              <a:spcBef>
                <a:spcPts val="0"/>
              </a:spcBef>
              <a:spcAft>
                <a:spcPts val="0"/>
              </a:spcAft>
              <a:buSzPts val="4200"/>
              <a:buNone/>
            </a:pPr>
            <a:r>
              <a:rPr lang="en" u="sng">
                <a:solidFill>
                  <a:schemeClr val="hlink"/>
                </a:solidFill>
                <a:hlinkClick r:id="rId3"/>
              </a:rPr>
              <a:t>https://oceanservice.noaa.gov/facts/sonar.html</a:t>
            </a:r>
            <a:r>
              <a:rPr lang="en"/>
              <a: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4"/>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a:t>Properties and Application of Sound in SONAR</a:t>
            </a:r>
            <a:endParaRPr/>
          </a:p>
        </p:txBody>
      </p:sp>
      <p:sp>
        <p:nvSpPr>
          <p:cNvPr id="192" name="Google Shape;192;p14"/>
          <p:cNvSpPr txBox="1">
            <a:spLocks noGrp="1"/>
          </p:cNvSpPr>
          <p:nvPr>
            <p:ph type="body" idx="4294967295"/>
          </p:nvPr>
        </p:nvSpPr>
        <p:spPr>
          <a:xfrm>
            <a:off x="-191925" y="590750"/>
            <a:ext cx="2998200" cy="3152700"/>
          </a:xfrm>
          <a:prstGeom prst="rect">
            <a:avLst/>
          </a:prstGeom>
          <a:noFill/>
          <a:ln>
            <a:noFill/>
          </a:ln>
        </p:spPr>
        <p:txBody>
          <a:bodyPr spcFirstLastPara="1" wrap="square" lIns="91425" tIns="91425" rIns="91425" bIns="91425" anchor="t" anchorCtr="0">
            <a:noAutofit/>
          </a:bodyPr>
          <a:lstStyle/>
          <a:p>
            <a:pPr marL="457200" lvl="0" indent="-304800" algn="l" rtl="0">
              <a:lnSpc>
                <a:spcPct val="115000"/>
              </a:lnSpc>
              <a:spcBef>
                <a:spcPts val="0"/>
              </a:spcBef>
              <a:spcAft>
                <a:spcPts val="0"/>
              </a:spcAft>
              <a:buClr>
                <a:schemeClr val="dk2"/>
              </a:buClr>
              <a:buSzPts val="1200"/>
              <a:buChar char="●"/>
            </a:pPr>
            <a:r>
              <a:rPr lang="en" sz="1200" b="1">
                <a:solidFill>
                  <a:schemeClr val="dk2"/>
                </a:solidFill>
              </a:rPr>
              <a:t>Transmitter</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Reciever</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Ping</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Transmission Medium (water)</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Pressure Wave</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Amplitude (db)</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Frequency (kHz)</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Absorbed (by water, by seabed)</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Vibrates (pressure waves)</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Refracts (thermocline)</a:t>
            </a:r>
            <a:endParaRPr sz="1200" b="1">
              <a:solidFill>
                <a:schemeClr val="dk2"/>
              </a:solidFill>
            </a:endParaRPr>
          </a:p>
          <a:p>
            <a:pPr marL="457200" lvl="0" indent="-304800" algn="l" rtl="0">
              <a:lnSpc>
                <a:spcPct val="115000"/>
              </a:lnSpc>
              <a:spcBef>
                <a:spcPts val="1600"/>
              </a:spcBef>
              <a:spcAft>
                <a:spcPts val="1600"/>
              </a:spcAft>
              <a:buClr>
                <a:schemeClr val="dk2"/>
              </a:buClr>
              <a:buSzPts val="1200"/>
              <a:buChar char="●"/>
            </a:pPr>
            <a:r>
              <a:rPr lang="en" sz="1200" b="1">
                <a:solidFill>
                  <a:schemeClr val="dk2"/>
                </a:solidFill>
              </a:rPr>
              <a:t>Reflects (bottom)</a:t>
            </a:r>
            <a:endParaRPr sz="1200" b="1">
              <a:solidFill>
                <a:schemeClr val="dk2"/>
              </a:solidFill>
            </a:endParaRPr>
          </a:p>
        </p:txBody>
      </p:sp>
      <p:pic>
        <p:nvPicPr>
          <p:cNvPr id="193" name="Google Shape;193;p14"/>
          <p:cNvPicPr preferRelativeResize="0"/>
          <p:nvPr/>
        </p:nvPicPr>
        <p:blipFill rotWithShape="1">
          <a:blip r:embed="rId3">
            <a:alphaModFix/>
          </a:blip>
          <a:srcRect/>
          <a:stretch/>
        </p:blipFill>
        <p:spPr>
          <a:xfrm>
            <a:off x="550662" y="619050"/>
            <a:ext cx="8517136" cy="45244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5"/>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
              <a:t>Human Sonar Simulation</a:t>
            </a:r>
            <a:endParaRPr/>
          </a:p>
        </p:txBody>
      </p:sp>
      <p:sp>
        <p:nvSpPr>
          <p:cNvPr id="199" name="Google Shape;199;p15"/>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a:t>Lets go!</a:t>
            </a:r>
            <a:endParaRPr/>
          </a:p>
        </p:txBody>
      </p:sp>
      <p:sp>
        <p:nvSpPr>
          <p:cNvPr id="200" name="Google Shape;200;p15"/>
          <p:cNvSpPr txBox="1">
            <a:spLocks noGrp="1"/>
          </p:cNvSpPr>
          <p:nvPr>
            <p:ph type="subTitle" idx="1"/>
          </p:nvPr>
        </p:nvSpPr>
        <p:spPr>
          <a:xfrm>
            <a:off x="460950" y="4031055"/>
            <a:ext cx="8222100" cy="43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a:t>How can we apply the properties of sound to make inferences about the seafloor and the marine life?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cxnSp>
        <p:nvCxnSpPr>
          <p:cNvPr id="205" name="Google Shape;205;p16"/>
          <p:cNvCxnSpPr/>
          <p:nvPr/>
        </p:nvCxnSpPr>
        <p:spPr>
          <a:xfrm rot="10800000" flipH="1">
            <a:off x="3616138" y="2122363"/>
            <a:ext cx="25200" cy="2204400"/>
          </a:xfrm>
          <a:prstGeom prst="straightConnector1">
            <a:avLst/>
          </a:prstGeom>
          <a:noFill/>
          <a:ln w="28575" cap="flat" cmpd="sng">
            <a:solidFill>
              <a:schemeClr val="dk2"/>
            </a:solidFill>
            <a:prstDash val="dash"/>
            <a:round/>
            <a:headEnd type="none" w="sm" len="sm"/>
            <a:tailEnd type="triangle" w="med" len="med"/>
          </a:ln>
        </p:spPr>
      </p:cxnSp>
      <p:sp>
        <p:nvSpPr>
          <p:cNvPr id="206" name="Google Shape;206;p16"/>
          <p:cNvSpPr/>
          <p:nvPr/>
        </p:nvSpPr>
        <p:spPr>
          <a:xfrm>
            <a:off x="4810958" y="1495275"/>
            <a:ext cx="4108600" cy="3458575"/>
          </a:xfrm>
          <a:custGeom>
            <a:avLst/>
            <a:gdLst/>
            <a:ahLst/>
            <a:cxnLst/>
            <a:rect l="l" t="t" r="r" b="b"/>
            <a:pathLst>
              <a:path w="164344" h="138343" extrusionOk="0">
                <a:moveTo>
                  <a:pt x="1647" y="138343"/>
                </a:moveTo>
                <a:cubicBezTo>
                  <a:pt x="28758" y="136147"/>
                  <a:pt x="164566" y="129052"/>
                  <a:pt x="164313" y="125167"/>
                </a:cubicBezTo>
                <a:cubicBezTo>
                  <a:pt x="164060" y="121282"/>
                  <a:pt x="1141" y="117904"/>
                  <a:pt x="127" y="115032"/>
                </a:cubicBezTo>
                <a:cubicBezTo>
                  <a:pt x="-886" y="112161"/>
                  <a:pt x="157556" y="110810"/>
                  <a:pt x="158232" y="107938"/>
                </a:cubicBezTo>
                <a:cubicBezTo>
                  <a:pt x="158908" y="105067"/>
                  <a:pt x="4519" y="100590"/>
                  <a:pt x="4181" y="97803"/>
                </a:cubicBezTo>
                <a:cubicBezTo>
                  <a:pt x="3843" y="95016"/>
                  <a:pt x="156205" y="94002"/>
                  <a:pt x="156205" y="91215"/>
                </a:cubicBezTo>
                <a:cubicBezTo>
                  <a:pt x="156205" y="88428"/>
                  <a:pt x="4519" y="83107"/>
                  <a:pt x="4181" y="81080"/>
                </a:cubicBezTo>
                <a:cubicBezTo>
                  <a:pt x="3843" y="79053"/>
                  <a:pt x="153756" y="80742"/>
                  <a:pt x="154178" y="79053"/>
                </a:cubicBezTo>
                <a:cubicBezTo>
                  <a:pt x="154600" y="77364"/>
                  <a:pt x="6630" y="72634"/>
                  <a:pt x="6714" y="70945"/>
                </a:cubicBezTo>
                <a:cubicBezTo>
                  <a:pt x="6799" y="69256"/>
                  <a:pt x="154432" y="71283"/>
                  <a:pt x="154685" y="68918"/>
                </a:cubicBezTo>
                <a:cubicBezTo>
                  <a:pt x="154939" y="66553"/>
                  <a:pt x="8320" y="58783"/>
                  <a:pt x="8235" y="56756"/>
                </a:cubicBezTo>
                <a:cubicBezTo>
                  <a:pt x="8151" y="54729"/>
                  <a:pt x="152405" y="58699"/>
                  <a:pt x="154178" y="56756"/>
                </a:cubicBezTo>
                <a:cubicBezTo>
                  <a:pt x="155952" y="54814"/>
                  <a:pt x="19552" y="47044"/>
                  <a:pt x="18876" y="45101"/>
                </a:cubicBezTo>
                <a:cubicBezTo>
                  <a:pt x="18200" y="43159"/>
                  <a:pt x="152742" y="48057"/>
                  <a:pt x="150124" y="45101"/>
                </a:cubicBezTo>
                <a:cubicBezTo>
                  <a:pt x="147506" y="42145"/>
                  <a:pt x="1985" y="30490"/>
                  <a:pt x="3167" y="27365"/>
                </a:cubicBezTo>
                <a:cubicBezTo>
                  <a:pt x="4350" y="24240"/>
                  <a:pt x="156966" y="28885"/>
                  <a:pt x="157219" y="26351"/>
                </a:cubicBezTo>
                <a:cubicBezTo>
                  <a:pt x="157472" y="23817"/>
                  <a:pt x="5109" y="14696"/>
                  <a:pt x="4687" y="12162"/>
                </a:cubicBezTo>
                <a:cubicBezTo>
                  <a:pt x="4265" y="9628"/>
                  <a:pt x="154854" y="13176"/>
                  <a:pt x="154685" y="11149"/>
                </a:cubicBezTo>
                <a:cubicBezTo>
                  <a:pt x="154516" y="9122"/>
                  <a:pt x="28843" y="1858"/>
                  <a:pt x="3674" y="0"/>
                </a:cubicBezTo>
              </a:path>
            </a:pathLst>
          </a:custGeom>
          <a:noFill/>
          <a:ln w="28575"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6"/>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a:t>Team Roles and Locations</a:t>
            </a:r>
            <a:endParaRPr/>
          </a:p>
        </p:txBody>
      </p:sp>
      <p:sp>
        <p:nvSpPr>
          <p:cNvPr id="208" name="Google Shape;208;p16"/>
          <p:cNvSpPr/>
          <p:nvPr/>
        </p:nvSpPr>
        <p:spPr>
          <a:xfrm>
            <a:off x="3876625" y="1393925"/>
            <a:ext cx="5169000" cy="38133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16"/>
          <p:cNvSpPr/>
          <p:nvPr/>
        </p:nvSpPr>
        <p:spPr>
          <a:xfrm>
            <a:off x="316725" y="1394125"/>
            <a:ext cx="2685900" cy="38133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16"/>
          <p:cNvSpPr/>
          <p:nvPr/>
        </p:nvSpPr>
        <p:spPr>
          <a:xfrm>
            <a:off x="2597100" y="621150"/>
            <a:ext cx="1608900" cy="1507500"/>
          </a:xfrm>
          <a:prstGeom prst="blockArc">
            <a:avLst>
              <a:gd name="adj1" fmla="val 10800000"/>
              <a:gd name="adj2" fmla="val 0"/>
              <a:gd name="adj3" fmla="val 25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 name="Google Shape;211;p16"/>
          <p:cNvSpPr/>
          <p:nvPr/>
        </p:nvSpPr>
        <p:spPr>
          <a:xfrm>
            <a:off x="430725" y="2645938"/>
            <a:ext cx="709500" cy="7476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16"/>
          <p:cNvSpPr/>
          <p:nvPr/>
        </p:nvSpPr>
        <p:spPr>
          <a:xfrm>
            <a:off x="3965675" y="4345875"/>
            <a:ext cx="709500" cy="7476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p16"/>
          <p:cNvSpPr/>
          <p:nvPr/>
        </p:nvSpPr>
        <p:spPr>
          <a:xfrm>
            <a:off x="3965675" y="1546350"/>
            <a:ext cx="709500" cy="7476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14" name="Google Shape;214;p16"/>
          <p:cNvCxnSpPr>
            <a:endCxn id="213" idx="4"/>
          </p:cNvCxnSpPr>
          <p:nvPr/>
        </p:nvCxnSpPr>
        <p:spPr>
          <a:xfrm rot="10800000">
            <a:off x="4320425" y="2293950"/>
            <a:ext cx="0" cy="2052000"/>
          </a:xfrm>
          <a:prstGeom prst="straightConnector1">
            <a:avLst/>
          </a:prstGeom>
          <a:noFill/>
          <a:ln w="28575" cap="flat" cmpd="sng">
            <a:solidFill>
              <a:schemeClr val="dk2"/>
            </a:solidFill>
            <a:prstDash val="dash"/>
            <a:round/>
            <a:headEnd type="none" w="sm" len="sm"/>
            <a:tailEnd type="triangle" w="med" len="med"/>
          </a:ln>
        </p:spPr>
      </p:cxnSp>
      <p:sp>
        <p:nvSpPr>
          <p:cNvPr id="215" name="Google Shape;215;p16"/>
          <p:cNvSpPr txBox="1"/>
          <p:nvPr/>
        </p:nvSpPr>
        <p:spPr>
          <a:xfrm>
            <a:off x="671475" y="3367950"/>
            <a:ext cx="1976400" cy="1046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Roboto"/>
                <a:ea typeface="Roboto"/>
                <a:cs typeface="Roboto"/>
                <a:sym typeface="Roboto"/>
              </a:rPr>
              <a:t>Seafloor Mapper:</a:t>
            </a:r>
            <a:endParaRPr sz="1400" b="1"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Fills out map, cannot see the other room</a:t>
            </a: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216" name="Google Shape;216;p16"/>
          <p:cNvSpPr txBox="1"/>
          <p:nvPr/>
        </p:nvSpPr>
        <p:spPr>
          <a:xfrm>
            <a:off x="4890125" y="1546350"/>
            <a:ext cx="1976400" cy="12621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Roboto"/>
                <a:ea typeface="Roboto"/>
                <a:cs typeface="Roboto"/>
                <a:sym typeface="Roboto"/>
              </a:rPr>
              <a:t>Receiver/Timer:</a:t>
            </a:r>
            <a:endParaRPr sz="1400" b="1"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Walks to other room and passes information (time, steps)</a:t>
            </a:r>
            <a:endParaRPr sz="1400" b="0" i="0" u="none" strike="noStrike" cap="none">
              <a:solidFill>
                <a:schemeClr val="lt1"/>
              </a:solidFill>
              <a:latin typeface="Roboto"/>
              <a:ea typeface="Roboto"/>
              <a:cs typeface="Roboto"/>
              <a:sym typeface="Roboto"/>
            </a:endParaRPr>
          </a:p>
        </p:txBody>
      </p:sp>
      <p:sp>
        <p:nvSpPr>
          <p:cNvPr id="217" name="Google Shape;217;p16"/>
          <p:cNvSpPr txBox="1"/>
          <p:nvPr/>
        </p:nvSpPr>
        <p:spPr>
          <a:xfrm>
            <a:off x="4776500" y="3063150"/>
            <a:ext cx="1976400" cy="21240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Roboto"/>
                <a:ea typeface="Roboto"/>
                <a:cs typeface="Roboto"/>
                <a:sym typeface="Roboto"/>
              </a:rPr>
              <a:t>Transmitter and Sound wave:</a:t>
            </a:r>
            <a:endParaRPr sz="1400" b="1"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Counts steps or time as they act like a wave traveling to the seafloor and back from transmitter to the receiver</a:t>
            </a:r>
            <a:endParaRPr sz="1400" b="0"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(Can make 2 roles)*</a:t>
            </a:r>
            <a:endParaRPr sz="1400" b="0" i="0" u="none" strike="noStrike" cap="none">
              <a:solidFill>
                <a:srgbClr val="000000"/>
              </a:solidFill>
              <a:latin typeface="Roboto"/>
              <a:ea typeface="Roboto"/>
              <a:cs typeface="Roboto"/>
              <a:sym typeface="Roboto"/>
            </a:endParaRPr>
          </a:p>
        </p:txBody>
      </p:sp>
      <p:sp>
        <p:nvSpPr>
          <p:cNvPr id="218" name="Google Shape;218;p16"/>
          <p:cNvSpPr txBox="1"/>
          <p:nvPr/>
        </p:nvSpPr>
        <p:spPr>
          <a:xfrm>
            <a:off x="516225" y="4477875"/>
            <a:ext cx="2286900" cy="6156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SONAR Ping is constant (Hz, db, Amp, </a:t>
            </a:r>
            <a:r>
              <a:rPr lang="en" sz="1400" b="0" i="1" u="none" strike="noStrike" cap="none">
                <a:solidFill>
                  <a:schemeClr val="lt1"/>
                </a:solidFill>
                <a:latin typeface="Times New Roman"/>
                <a:ea typeface="Times New Roman"/>
                <a:cs typeface="Times New Roman"/>
                <a:sym typeface="Times New Roman"/>
              </a:rPr>
              <a:t>f</a:t>
            </a:r>
            <a:r>
              <a:rPr lang="en" sz="1400" b="0" i="0" u="none" strike="noStrike" cap="none">
                <a:solidFill>
                  <a:schemeClr val="lt1"/>
                </a:solidFill>
                <a:latin typeface="Roboto"/>
                <a:ea typeface="Roboto"/>
                <a:cs typeface="Roboto"/>
                <a:sym typeface="Roboto"/>
              </a:rPr>
              <a:t>)</a:t>
            </a:r>
            <a:endParaRPr sz="1400" b="0" i="0" u="none" strike="noStrike" cap="none">
              <a:solidFill>
                <a:schemeClr val="lt1"/>
              </a:solidFill>
              <a:latin typeface="Roboto"/>
              <a:ea typeface="Roboto"/>
              <a:cs typeface="Roboto"/>
              <a:sym typeface="Roboto"/>
            </a:endParaRPr>
          </a:p>
        </p:txBody>
      </p:sp>
      <p:sp>
        <p:nvSpPr>
          <p:cNvPr id="219" name="Google Shape;219;p16"/>
          <p:cNvSpPr/>
          <p:nvPr/>
        </p:nvSpPr>
        <p:spPr>
          <a:xfrm>
            <a:off x="2154425" y="1458025"/>
            <a:ext cx="709500" cy="7476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6"/>
          <p:cNvSpPr txBox="1"/>
          <p:nvPr/>
        </p:nvSpPr>
        <p:spPr>
          <a:xfrm>
            <a:off x="430725" y="1504500"/>
            <a:ext cx="2017800" cy="1262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Roboto"/>
                <a:ea typeface="Roboto"/>
                <a:cs typeface="Roboto"/>
                <a:sym typeface="Roboto"/>
              </a:rPr>
              <a:t>Hydrographer:</a:t>
            </a:r>
            <a:endParaRPr sz="1400" b="1"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Recording output (Helps convert Speed of Human, needs calculator)</a:t>
            </a:r>
            <a:endParaRPr sz="1400" b="0" i="0" u="none" strike="noStrike" cap="none">
              <a:solidFill>
                <a:srgbClr val="000000"/>
              </a:solidFill>
              <a:latin typeface="Roboto"/>
              <a:ea typeface="Roboto"/>
              <a:cs typeface="Roboto"/>
              <a:sym typeface="Roboto"/>
            </a:endParaRPr>
          </a:p>
        </p:txBody>
      </p:sp>
      <p:sp>
        <p:nvSpPr>
          <p:cNvPr id="221" name="Google Shape;221;p16"/>
          <p:cNvSpPr/>
          <p:nvPr/>
        </p:nvSpPr>
        <p:spPr>
          <a:xfrm>
            <a:off x="2736450" y="734886"/>
            <a:ext cx="1342875" cy="735075"/>
          </a:xfrm>
          <a:custGeom>
            <a:avLst/>
            <a:gdLst/>
            <a:ahLst/>
            <a:cxnLst/>
            <a:rect l="l" t="t" r="r" b="b"/>
            <a:pathLst>
              <a:path w="53715" h="29403" extrusionOk="0">
                <a:moveTo>
                  <a:pt x="53715" y="28896"/>
                </a:moveTo>
                <a:cubicBezTo>
                  <a:pt x="49154" y="24082"/>
                  <a:pt x="35304" y="-73"/>
                  <a:pt x="26351" y="11"/>
                </a:cubicBezTo>
                <a:cubicBezTo>
                  <a:pt x="17399" y="96"/>
                  <a:pt x="4392" y="24504"/>
                  <a:pt x="0" y="29403"/>
                </a:cubicBezTo>
              </a:path>
            </a:pathLst>
          </a:cu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2" name="Google Shape;222;p16"/>
          <p:cNvCxnSpPr/>
          <p:nvPr/>
        </p:nvCxnSpPr>
        <p:spPr>
          <a:xfrm flipH="1">
            <a:off x="1418825" y="2306075"/>
            <a:ext cx="760200" cy="519300"/>
          </a:xfrm>
          <a:prstGeom prst="straightConnector1">
            <a:avLst/>
          </a:prstGeom>
          <a:noFill/>
          <a:ln w="28575" cap="flat" cmpd="sng">
            <a:solidFill>
              <a:schemeClr val="dk2"/>
            </a:solidFill>
            <a:prstDash val="solid"/>
            <a:round/>
            <a:headEnd type="triangle" w="med" len="med"/>
            <a:tailEnd type="triangle" w="med" len="med"/>
          </a:ln>
        </p:spPr>
      </p:cxnSp>
      <p:sp>
        <p:nvSpPr>
          <p:cNvPr id="223" name="Google Shape;223;p16"/>
          <p:cNvSpPr txBox="1"/>
          <p:nvPr/>
        </p:nvSpPr>
        <p:spPr>
          <a:xfrm rot="-5400000">
            <a:off x="2765788" y="3297725"/>
            <a:ext cx="10872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a:t>
            </a:r>
            <a:endParaRPr sz="1400" b="0" i="0" u="none" strike="noStrike" cap="none">
              <a:solidFill>
                <a:srgbClr val="000000"/>
              </a:solidFill>
              <a:latin typeface="Roboto"/>
              <a:ea typeface="Roboto"/>
              <a:cs typeface="Roboto"/>
              <a:sym typeface="Roboto"/>
            </a:endParaRPr>
          </a:p>
        </p:txBody>
      </p:sp>
      <p:sp>
        <p:nvSpPr>
          <p:cNvPr id="224" name="Google Shape;224;p16"/>
          <p:cNvSpPr txBox="1"/>
          <p:nvPr/>
        </p:nvSpPr>
        <p:spPr>
          <a:xfrm rot="-5400000">
            <a:off x="2924288" y="2743450"/>
            <a:ext cx="25464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Water Surface</a:t>
            </a:r>
            <a:endParaRPr sz="1400" b="0" i="0" u="none" strike="noStrike" cap="none">
              <a:solidFill>
                <a:srgbClr val="000000"/>
              </a:solidFill>
              <a:latin typeface="Roboto"/>
              <a:ea typeface="Roboto"/>
              <a:cs typeface="Roboto"/>
              <a:sym typeface="Roboto"/>
            </a:endParaRPr>
          </a:p>
        </p:txBody>
      </p:sp>
      <p:sp>
        <p:nvSpPr>
          <p:cNvPr id="225" name="Google Shape;225;p16"/>
          <p:cNvSpPr txBox="1"/>
          <p:nvPr/>
        </p:nvSpPr>
        <p:spPr>
          <a:xfrm rot="-5400000">
            <a:off x="8443975" y="2988773"/>
            <a:ext cx="955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Seafloor</a:t>
            </a:r>
            <a:endParaRPr sz="1400" b="0" i="0" u="none" strike="noStrike" cap="none">
              <a:solidFill>
                <a:srgbClr val="000000"/>
              </a:solidFill>
              <a:latin typeface="Roboto"/>
              <a:ea typeface="Roboto"/>
              <a:cs typeface="Roboto"/>
              <a:sym typeface="Roboto"/>
            </a:endParaRPr>
          </a:p>
        </p:txBody>
      </p:sp>
      <p:sp>
        <p:nvSpPr>
          <p:cNvPr id="226" name="Google Shape;226;p16"/>
          <p:cNvSpPr/>
          <p:nvPr/>
        </p:nvSpPr>
        <p:spPr>
          <a:xfrm>
            <a:off x="8624655" y="1520625"/>
            <a:ext cx="311100" cy="3661250"/>
          </a:xfrm>
          <a:custGeom>
            <a:avLst/>
            <a:gdLst/>
            <a:ahLst/>
            <a:cxnLst/>
            <a:rect l="l" t="t" r="r" b="b"/>
            <a:pathLst>
              <a:path w="12444" h="146450" extrusionOk="0">
                <a:moveTo>
                  <a:pt x="2644" y="0"/>
                </a:moveTo>
                <a:cubicBezTo>
                  <a:pt x="8264" y="11246"/>
                  <a:pt x="9749" y="25302"/>
                  <a:pt x="6698" y="37499"/>
                </a:cubicBezTo>
                <a:cubicBezTo>
                  <a:pt x="5873" y="40797"/>
                  <a:pt x="2962" y="43323"/>
                  <a:pt x="2137" y="46621"/>
                </a:cubicBezTo>
                <a:cubicBezTo>
                  <a:pt x="493" y="53194"/>
                  <a:pt x="2260" y="60317"/>
                  <a:pt x="617" y="66891"/>
                </a:cubicBezTo>
                <a:cubicBezTo>
                  <a:pt x="-2283" y="78498"/>
                  <a:pt x="6378" y="90124"/>
                  <a:pt x="8725" y="101856"/>
                </a:cubicBezTo>
                <a:cubicBezTo>
                  <a:pt x="9490" y="105680"/>
                  <a:pt x="8792" y="109729"/>
                  <a:pt x="9738" y="113512"/>
                </a:cubicBezTo>
                <a:cubicBezTo>
                  <a:pt x="10425" y="116259"/>
                  <a:pt x="12959" y="118873"/>
                  <a:pt x="12272" y="121620"/>
                </a:cubicBezTo>
                <a:cubicBezTo>
                  <a:pt x="10230" y="129784"/>
                  <a:pt x="7711" y="138035"/>
                  <a:pt x="7711" y="146450"/>
                </a:cubicBezTo>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6"/>
          <p:cNvSpPr txBox="1"/>
          <p:nvPr/>
        </p:nvSpPr>
        <p:spPr>
          <a:xfrm>
            <a:off x="392725" y="963200"/>
            <a:ext cx="17862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 (Shipside)</a:t>
            </a:r>
            <a:endParaRPr sz="1400" b="0" i="0" u="none" strike="noStrike" cap="none">
              <a:solidFill>
                <a:srgbClr val="000000"/>
              </a:solidFill>
              <a:latin typeface="Roboto"/>
              <a:ea typeface="Roboto"/>
              <a:cs typeface="Roboto"/>
              <a:sym typeface="Roboto"/>
            </a:endParaRPr>
          </a:p>
        </p:txBody>
      </p:sp>
      <p:sp>
        <p:nvSpPr>
          <p:cNvPr id="228" name="Google Shape;228;p16"/>
          <p:cNvSpPr txBox="1"/>
          <p:nvPr/>
        </p:nvSpPr>
        <p:spPr>
          <a:xfrm>
            <a:off x="4320425" y="958800"/>
            <a:ext cx="4304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Underwater (Depth, Water Column, Seafloor)</a:t>
            </a:r>
            <a:endParaRPr sz="1400" b="0" i="0" u="none" strike="noStrike" cap="none">
              <a:solidFill>
                <a:srgbClr val="000000"/>
              </a:solidFill>
              <a:latin typeface="Roboto"/>
              <a:ea typeface="Roboto"/>
              <a:cs typeface="Roboto"/>
              <a:sym typeface="Roboto"/>
            </a:endParaRPr>
          </a:p>
        </p:txBody>
      </p:sp>
      <p:pic>
        <p:nvPicPr>
          <p:cNvPr id="229" name="Google Shape;229;p16"/>
          <p:cNvPicPr preferRelativeResize="0"/>
          <p:nvPr/>
        </p:nvPicPr>
        <p:blipFill rotWithShape="1">
          <a:blip r:embed="rId3">
            <a:alphaModFix/>
          </a:blip>
          <a:srcRect l="22519" r="25991" b="62420"/>
          <a:stretch/>
        </p:blipFill>
        <p:spPr>
          <a:xfrm rot="-5400000">
            <a:off x="3033889" y="4356137"/>
            <a:ext cx="1051699" cy="422275"/>
          </a:xfrm>
          <a:prstGeom prst="rect">
            <a:avLst/>
          </a:prstGeom>
          <a:noFill/>
          <a:ln>
            <a:noFill/>
          </a:ln>
        </p:spPr>
      </p:pic>
      <p:sp>
        <p:nvSpPr>
          <p:cNvPr id="230" name="Google Shape;230;p16"/>
          <p:cNvSpPr/>
          <p:nvPr/>
        </p:nvSpPr>
        <p:spPr>
          <a:xfrm>
            <a:off x="4118075" y="4422075"/>
            <a:ext cx="709500" cy="7476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17"/>
          <p:cNvSpPr/>
          <p:nvPr/>
        </p:nvSpPr>
        <p:spPr>
          <a:xfrm>
            <a:off x="7879950" y="1279550"/>
            <a:ext cx="1044900" cy="3750000"/>
          </a:xfrm>
          <a:prstGeom prst="rect">
            <a:avLst/>
          </a:prstGeom>
          <a:gradFill>
            <a:gsLst>
              <a:gs pos="0">
                <a:srgbClr val="F48208"/>
              </a:gs>
              <a:gs pos="100000">
                <a:srgbClr val="703E08"/>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7"/>
          <p:cNvSpPr/>
          <p:nvPr/>
        </p:nvSpPr>
        <p:spPr>
          <a:xfrm>
            <a:off x="2571750" y="1279550"/>
            <a:ext cx="3762600" cy="3788100"/>
          </a:xfrm>
          <a:prstGeom prst="rect">
            <a:avLst/>
          </a:prstGeom>
          <a:gradFill>
            <a:gsLst>
              <a:gs pos="0">
                <a:srgbClr val="8ED8FA"/>
              </a:gs>
              <a:gs pos="100000">
                <a:srgbClr val="19AAED"/>
              </a:gs>
            </a:gsLst>
            <a:path path="circle">
              <a:fillToRect l="50000" t="50000" r="50000" b="50000"/>
            </a:path>
            <a:tileRect/>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7"/>
          <p:cNvSpPr/>
          <p:nvPr/>
        </p:nvSpPr>
        <p:spPr>
          <a:xfrm>
            <a:off x="6511725" y="1279550"/>
            <a:ext cx="1216200" cy="3750000"/>
          </a:xfrm>
          <a:prstGeom prst="rect">
            <a:avLst/>
          </a:prstGeom>
          <a:gradFill>
            <a:gsLst>
              <a:gs pos="0">
                <a:srgbClr val="F9F9F9"/>
              </a:gs>
              <a:gs pos="36000">
                <a:srgbClr val="F9F9F9"/>
              </a:gs>
              <a:gs pos="80000">
                <a:srgbClr val="DEDEDE"/>
              </a:gs>
              <a:gs pos="100000">
                <a:srgbClr val="999999"/>
              </a:gs>
            </a:gsLst>
            <a:lin ang="1619866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7"/>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a:t>Where are we sampling each round to create our seafloor map? </a:t>
            </a:r>
            <a:endParaRPr/>
          </a:p>
        </p:txBody>
      </p:sp>
      <p:cxnSp>
        <p:nvCxnSpPr>
          <p:cNvPr id="239" name="Google Shape;239;p17"/>
          <p:cNvCxnSpPr/>
          <p:nvPr/>
        </p:nvCxnSpPr>
        <p:spPr>
          <a:xfrm rot="10800000" flipH="1">
            <a:off x="646198" y="1512763"/>
            <a:ext cx="36900" cy="2204400"/>
          </a:xfrm>
          <a:prstGeom prst="straightConnector1">
            <a:avLst/>
          </a:prstGeom>
          <a:noFill/>
          <a:ln w="28575" cap="flat" cmpd="sng">
            <a:solidFill>
              <a:schemeClr val="dk2"/>
            </a:solidFill>
            <a:prstDash val="dash"/>
            <a:round/>
            <a:headEnd type="none" w="sm" len="sm"/>
            <a:tailEnd type="triangle" w="med" len="med"/>
          </a:ln>
        </p:spPr>
      </p:cxnSp>
      <p:sp>
        <p:nvSpPr>
          <p:cNvPr id="240" name="Google Shape;240;p17"/>
          <p:cNvSpPr/>
          <p:nvPr/>
        </p:nvSpPr>
        <p:spPr>
          <a:xfrm>
            <a:off x="1465926" y="1342875"/>
            <a:ext cx="6014169" cy="3458575"/>
          </a:xfrm>
          <a:custGeom>
            <a:avLst/>
            <a:gdLst/>
            <a:ahLst/>
            <a:cxnLst/>
            <a:rect l="l" t="t" r="r" b="b"/>
            <a:pathLst>
              <a:path w="164344" h="138343" extrusionOk="0">
                <a:moveTo>
                  <a:pt x="1647" y="138343"/>
                </a:moveTo>
                <a:cubicBezTo>
                  <a:pt x="28758" y="136147"/>
                  <a:pt x="164566" y="129052"/>
                  <a:pt x="164313" y="125167"/>
                </a:cubicBezTo>
                <a:cubicBezTo>
                  <a:pt x="164060" y="121282"/>
                  <a:pt x="1141" y="117904"/>
                  <a:pt x="127" y="115032"/>
                </a:cubicBezTo>
                <a:cubicBezTo>
                  <a:pt x="-886" y="112161"/>
                  <a:pt x="157556" y="110810"/>
                  <a:pt x="158232" y="107938"/>
                </a:cubicBezTo>
                <a:cubicBezTo>
                  <a:pt x="158908" y="105067"/>
                  <a:pt x="4519" y="100590"/>
                  <a:pt x="4181" y="97803"/>
                </a:cubicBezTo>
                <a:cubicBezTo>
                  <a:pt x="3843" y="95016"/>
                  <a:pt x="156205" y="94002"/>
                  <a:pt x="156205" y="91215"/>
                </a:cubicBezTo>
                <a:cubicBezTo>
                  <a:pt x="156205" y="88428"/>
                  <a:pt x="4519" y="83107"/>
                  <a:pt x="4181" y="81080"/>
                </a:cubicBezTo>
                <a:cubicBezTo>
                  <a:pt x="3843" y="79053"/>
                  <a:pt x="153756" y="80742"/>
                  <a:pt x="154178" y="79053"/>
                </a:cubicBezTo>
                <a:cubicBezTo>
                  <a:pt x="154600" y="77364"/>
                  <a:pt x="6630" y="72634"/>
                  <a:pt x="6714" y="70945"/>
                </a:cubicBezTo>
                <a:cubicBezTo>
                  <a:pt x="6799" y="69256"/>
                  <a:pt x="154432" y="71283"/>
                  <a:pt x="154685" y="68918"/>
                </a:cubicBezTo>
                <a:cubicBezTo>
                  <a:pt x="154939" y="66553"/>
                  <a:pt x="8320" y="58783"/>
                  <a:pt x="8235" y="56756"/>
                </a:cubicBezTo>
                <a:cubicBezTo>
                  <a:pt x="8151" y="54729"/>
                  <a:pt x="152405" y="58699"/>
                  <a:pt x="154178" y="56756"/>
                </a:cubicBezTo>
                <a:cubicBezTo>
                  <a:pt x="155952" y="54814"/>
                  <a:pt x="19552" y="47044"/>
                  <a:pt x="18876" y="45101"/>
                </a:cubicBezTo>
                <a:cubicBezTo>
                  <a:pt x="18200" y="43159"/>
                  <a:pt x="152742" y="48057"/>
                  <a:pt x="150124" y="45101"/>
                </a:cubicBezTo>
                <a:cubicBezTo>
                  <a:pt x="147506" y="42145"/>
                  <a:pt x="1985" y="30490"/>
                  <a:pt x="3167" y="27365"/>
                </a:cubicBezTo>
                <a:cubicBezTo>
                  <a:pt x="4350" y="24240"/>
                  <a:pt x="156966" y="28885"/>
                  <a:pt x="157219" y="26351"/>
                </a:cubicBezTo>
                <a:cubicBezTo>
                  <a:pt x="157472" y="23817"/>
                  <a:pt x="5109" y="14696"/>
                  <a:pt x="4687" y="12162"/>
                </a:cubicBezTo>
                <a:cubicBezTo>
                  <a:pt x="4265" y="9628"/>
                  <a:pt x="154854" y="13176"/>
                  <a:pt x="154685" y="11149"/>
                </a:cubicBezTo>
                <a:cubicBezTo>
                  <a:pt x="154516" y="9122"/>
                  <a:pt x="28843" y="1858"/>
                  <a:pt x="3674" y="0"/>
                </a:cubicBezTo>
              </a:path>
            </a:pathLst>
          </a:custGeom>
          <a:noFill/>
          <a:ln w="28575"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1" name="Google Shape;241;p17"/>
          <p:cNvCxnSpPr/>
          <p:nvPr/>
        </p:nvCxnSpPr>
        <p:spPr>
          <a:xfrm rot="10800000">
            <a:off x="1246051" y="1317400"/>
            <a:ext cx="28200" cy="3623400"/>
          </a:xfrm>
          <a:prstGeom prst="straightConnector1">
            <a:avLst/>
          </a:prstGeom>
          <a:noFill/>
          <a:ln w="28575" cap="flat" cmpd="sng">
            <a:solidFill>
              <a:schemeClr val="dk2"/>
            </a:solidFill>
            <a:prstDash val="dash"/>
            <a:round/>
            <a:headEnd type="none" w="sm" len="sm"/>
            <a:tailEnd type="none" w="sm" len="sm"/>
          </a:ln>
        </p:spPr>
      </p:cxnSp>
      <p:sp>
        <p:nvSpPr>
          <p:cNvPr id="242" name="Google Shape;242;p17"/>
          <p:cNvSpPr txBox="1"/>
          <p:nvPr/>
        </p:nvSpPr>
        <p:spPr>
          <a:xfrm rot="-5400000">
            <a:off x="-101320" y="2840525"/>
            <a:ext cx="10872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a:t>
            </a:r>
            <a:endParaRPr sz="1400" b="0" i="0" u="none" strike="noStrike" cap="none">
              <a:solidFill>
                <a:srgbClr val="000000"/>
              </a:solidFill>
              <a:latin typeface="Roboto"/>
              <a:ea typeface="Roboto"/>
              <a:cs typeface="Roboto"/>
              <a:sym typeface="Roboto"/>
            </a:endParaRPr>
          </a:p>
        </p:txBody>
      </p:sp>
      <p:sp>
        <p:nvSpPr>
          <p:cNvPr id="243" name="Google Shape;243;p17"/>
          <p:cNvSpPr txBox="1"/>
          <p:nvPr/>
        </p:nvSpPr>
        <p:spPr>
          <a:xfrm rot="-5400000">
            <a:off x="-261282" y="2929000"/>
            <a:ext cx="25464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Water Surface</a:t>
            </a:r>
            <a:endParaRPr sz="1400" b="0" i="0" u="none" strike="noStrike" cap="none">
              <a:solidFill>
                <a:srgbClr val="000000"/>
              </a:solidFill>
              <a:latin typeface="Roboto"/>
              <a:ea typeface="Roboto"/>
              <a:cs typeface="Roboto"/>
              <a:sym typeface="Roboto"/>
            </a:endParaRPr>
          </a:p>
        </p:txBody>
      </p:sp>
      <p:sp>
        <p:nvSpPr>
          <p:cNvPr id="244" name="Google Shape;244;p17"/>
          <p:cNvSpPr txBox="1"/>
          <p:nvPr/>
        </p:nvSpPr>
        <p:spPr>
          <a:xfrm rot="-5400000">
            <a:off x="6912709" y="2836373"/>
            <a:ext cx="955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Seafloor</a:t>
            </a:r>
            <a:endParaRPr sz="1400" b="0" i="0" u="none" strike="noStrike" cap="none">
              <a:solidFill>
                <a:srgbClr val="000000"/>
              </a:solidFill>
              <a:latin typeface="Roboto"/>
              <a:ea typeface="Roboto"/>
              <a:cs typeface="Roboto"/>
              <a:sym typeface="Roboto"/>
            </a:endParaRPr>
          </a:p>
        </p:txBody>
      </p:sp>
      <p:sp>
        <p:nvSpPr>
          <p:cNvPr id="245" name="Google Shape;245;p17"/>
          <p:cNvSpPr/>
          <p:nvPr/>
        </p:nvSpPr>
        <p:spPr>
          <a:xfrm>
            <a:off x="7048415" y="1368225"/>
            <a:ext cx="455388" cy="3661250"/>
          </a:xfrm>
          <a:custGeom>
            <a:avLst/>
            <a:gdLst/>
            <a:ahLst/>
            <a:cxnLst/>
            <a:rect l="l" t="t" r="r" b="b"/>
            <a:pathLst>
              <a:path w="12444" h="146450" extrusionOk="0">
                <a:moveTo>
                  <a:pt x="2644" y="0"/>
                </a:moveTo>
                <a:cubicBezTo>
                  <a:pt x="8264" y="11246"/>
                  <a:pt x="9749" y="25302"/>
                  <a:pt x="6698" y="37499"/>
                </a:cubicBezTo>
                <a:cubicBezTo>
                  <a:pt x="5873" y="40797"/>
                  <a:pt x="2962" y="43323"/>
                  <a:pt x="2137" y="46621"/>
                </a:cubicBezTo>
                <a:cubicBezTo>
                  <a:pt x="493" y="53194"/>
                  <a:pt x="2260" y="60317"/>
                  <a:pt x="617" y="66891"/>
                </a:cubicBezTo>
                <a:cubicBezTo>
                  <a:pt x="-2283" y="78498"/>
                  <a:pt x="6378" y="90124"/>
                  <a:pt x="8725" y="101856"/>
                </a:cubicBezTo>
                <a:cubicBezTo>
                  <a:pt x="9490" y="105680"/>
                  <a:pt x="8792" y="109729"/>
                  <a:pt x="9738" y="113512"/>
                </a:cubicBezTo>
                <a:cubicBezTo>
                  <a:pt x="10425" y="116259"/>
                  <a:pt x="12959" y="118873"/>
                  <a:pt x="12272" y="121620"/>
                </a:cubicBezTo>
                <a:cubicBezTo>
                  <a:pt x="10230" y="129784"/>
                  <a:pt x="7711" y="138035"/>
                  <a:pt x="7711" y="146450"/>
                </a:cubicBezTo>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7"/>
          <p:cNvSpPr txBox="1"/>
          <p:nvPr/>
        </p:nvSpPr>
        <p:spPr>
          <a:xfrm>
            <a:off x="1322872" y="4730825"/>
            <a:ext cx="63003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Underwater (Depth, Water Column, Seafloor)</a:t>
            </a:r>
            <a:endParaRPr sz="1400" b="0" i="0" u="none" strike="noStrike" cap="none">
              <a:solidFill>
                <a:srgbClr val="000000"/>
              </a:solidFill>
              <a:latin typeface="Roboto"/>
              <a:ea typeface="Roboto"/>
              <a:cs typeface="Roboto"/>
              <a:sym typeface="Roboto"/>
            </a:endParaRPr>
          </a:p>
        </p:txBody>
      </p:sp>
      <p:pic>
        <p:nvPicPr>
          <p:cNvPr id="247" name="Google Shape;247;p17"/>
          <p:cNvPicPr preferRelativeResize="0"/>
          <p:nvPr/>
        </p:nvPicPr>
        <p:blipFill rotWithShape="1">
          <a:blip r:embed="rId3">
            <a:alphaModFix/>
          </a:blip>
          <a:srcRect l="22519" r="25991" b="62420"/>
          <a:stretch/>
        </p:blipFill>
        <p:spPr>
          <a:xfrm rot="-5400000">
            <a:off x="37791" y="3953412"/>
            <a:ext cx="1051699" cy="618126"/>
          </a:xfrm>
          <a:prstGeom prst="rect">
            <a:avLst/>
          </a:prstGeom>
          <a:noFill/>
          <a:ln>
            <a:noFill/>
          </a:ln>
        </p:spPr>
      </p:pic>
      <p:sp>
        <p:nvSpPr>
          <p:cNvPr id="248" name="Google Shape;248;p17"/>
          <p:cNvSpPr txBox="1"/>
          <p:nvPr/>
        </p:nvSpPr>
        <p:spPr>
          <a:xfrm>
            <a:off x="7048413" y="1241550"/>
            <a:ext cx="455400" cy="585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 sz="2600" b="0" i="0" u="none" strike="noStrike" cap="none">
                <a:solidFill>
                  <a:srgbClr val="000000"/>
                </a:solidFill>
                <a:latin typeface="Alfa Slab One"/>
                <a:ea typeface="Alfa Slab One"/>
                <a:cs typeface="Alfa Slab One"/>
                <a:sym typeface="Alfa Slab One"/>
              </a:rPr>
              <a:t>1</a:t>
            </a:r>
            <a:endParaRPr sz="2600" b="0" i="0" u="none" strike="noStrike" cap="none">
              <a:solidFill>
                <a:srgbClr val="000000"/>
              </a:solidFill>
              <a:latin typeface="Alfa Slab One"/>
              <a:ea typeface="Alfa Slab One"/>
              <a:cs typeface="Alfa Slab One"/>
              <a:sym typeface="Alfa Slab One"/>
            </a:endParaRPr>
          </a:p>
        </p:txBody>
      </p:sp>
      <p:sp>
        <p:nvSpPr>
          <p:cNvPr id="249" name="Google Shape;249;p17"/>
          <p:cNvSpPr txBox="1"/>
          <p:nvPr/>
        </p:nvSpPr>
        <p:spPr>
          <a:xfrm>
            <a:off x="4349400" y="1241550"/>
            <a:ext cx="455400" cy="585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 sz="2600" b="0" i="0" u="none" strike="noStrike" cap="none">
                <a:solidFill>
                  <a:srgbClr val="000000"/>
                </a:solidFill>
                <a:latin typeface="Alfa Slab One"/>
                <a:ea typeface="Alfa Slab One"/>
                <a:cs typeface="Alfa Slab One"/>
                <a:sym typeface="Alfa Slab One"/>
              </a:rPr>
              <a:t>3</a:t>
            </a:r>
            <a:endParaRPr sz="2600" b="0" i="0" u="none" strike="noStrike" cap="none">
              <a:solidFill>
                <a:srgbClr val="000000"/>
              </a:solidFill>
              <a:latin typeface="Alfa Slab One"/>
              <a:ea typeface="Alfa Slab One"/>
              <a:cs typeface="Alfa Slab One"/>
              <a:sym typeface="Alfa Slab One"/>
            </a:endParaRPr>
          </a:p>
        </p:txBody>
      </p:sp>
      <p:sp>
        <p:nvSpPr>
          <p:cNvPr id="250" name="Google Shape;250;p17"/>
          <p:cNvSpPr txBox="1"/>
          <p:nvPr/>
        </p:nvSpPr>
        <p:spPr>
          <a:xfrm>
            <a:off x="8099750" y="1241550"/>
            <a:ext cx="455400" cy="585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 sz="2600" b="0" i="0" u="none" strike="noStrike" cap="none">
                <a:solidFill>
                  <a:srgbClr val="000000"/>
                </a:solidFill>
                <a:latin typeface="Alfa Slab One"/>
                <a:ea typeface="Alfa Slab One"/>
                <a:cs typeface="Alfa Slab One"/>
                <a:sym typeface="Alfa Slab One"/>
              </a:rPr>
              <a:t>2</a:t>
            </a:r>
            <a:endParaRPr sz="2600" b="0" i="0" u="none" strike="noStrike" cap="none">
              <a:solidFill>
                <a:srgbClr val="000000"/>
              </a:solidFill>
              <a:latin typeface="Alfa Slab One"/>
              <a:ea typeface="Alfa Slab One"/>
              <a:cs typeface="Alfa Slab One"/>
              <a:sym typeface="Alfa Slab One"/>
            </a:endParaRPr>
          </a:p>
        </p:txBody>
      </p:sp>
      <p:sp>
        <p:nvSpPr>
          <p:cNvPr id="251" name="Google Shape;251;p17"/>
          <p:cNvSpPr/>
          <p:nvPr/>
        </p:nvSpPr>
        <p:spPr>
          <a:xfrm>
            <a:off x="98250" y="1241525"/>
            <a:ext cx="8934600" cy="38133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2" name="Google Shape;252;p17"/>
          <p:cNvPicPr preferRelativeResize="0"/>
          <p:nvPr/>
        </p:nvPicPr>
        <p:blipFill rotWithShape="1">
          <a:blip r:embed="rId4">
            <a:alphaModFix/>
          </a:blip>
          <a:srcRect/>
          <a:stretch/>
        </p:blipFill>
        <p:spPr>
          <a:xfrm>
            <a:off x="7092776" y="707219"/>
            <a:ext cx="455400" cy="534306"/>
          </a:xfrm>
          <a:prstGeom prst="rect">
            <a:avLst/>
          </a:prstGeom>
          <a:noFill/>
          <a:ln>
            <a:noFill/>
          </a:ln>
        </p:spPr>
      </p:pic>
      <p:pic>
        <p:nvPicPr>
          <p:cNvPr id="253" name="Google Shape;253;p17"/>
          <p:cNvPicPr preferRelativeResize="0"/>
          <p:nvPr/>
        </p:nvPicPr>
        <p:blipFill rotWithShape="1">
          <a:blip r:embed="rId5">
            <a:alphaModFix/>
          </a:blip>
          <a:srcRect/>
          <a:stretch/>
        </p:blipFill>
        <p:spPr>
          <a:xfrm>
            <a:off x="8059052" y="797249"/>
            <a:ext cx="400200" cy="400200"/>
          </a:xfrm>
          <a:prstGeom prst="rect">
            <a:avLst/>
          </a:prstGeom>
          <a:noFill/>
          <a:ln>
            <a:noFill/>
          </a:ln>
        </p:spPr>
      </p:pic>
      <p:pic>
        <p:nvPicPr>
          <p:cNvPr id="254" name="Google Shape;254;p17"/>
          <p:cNvPicPr preferRelativeResize="0"/>
          <p:nvPr/>
        </p:nvPicPr>
        <p:blipFill rotWithShape="1">
          <a:blip r:embed="rId6">
            <a:alphaModFix/>
          </a:blip>
          <a:srcRect/>
          <a:stretch/>
        </p:blipFill>
        <p:spPr>
          <a:xfrm>
            <a:off x="8446197" y="789073"/>
            <a:ext cx="400200" cy="416564"/>
          </a:xfrm>
          <a:prstGeom prst="rect">
            <a:avLst/>
          </a:prstGeom>
          <a:noFill/>
          <a:ln>
            <a:noFill/>
          </a:ln>
        </p:spPr>
      </p:pic>
      <p:pic>
        <p:nvPicPr>
          <p:cNvPr id="255" name="Google Shape;255;p17"/>
          <p:cNvPicPr preferRelativeResize="0"/>
          <p:nvPr/>
        </p:nvPicPr>
        <p:blipFill rotWithShape="1">
          <a:blip r:embed="rId7">
            <a:alphaModFix/>
          </a:blip>
          <a:srcRect/>
          <a:stretch/>
        </p:blipFill>
        <p:spPr>
          <a:xfrm>
            <a:off x="6511725" y="753275"/>
            <a:ext cx="455375" cy="455375"/>
          </a:xfrm>
          <a:prstGeom prst="rect">
            <a:avLst/>
          </a:prstGeom>
          <a:noFill/>
          <a:ln>
            <a:noFill/>
          </a:ln>
        </p:spPr>
      </p:pic>
      <p:pic>
        <p:nvPicPr>
          <p:cNvPr id="256" name="Google Shape;256;p17"/>
          <p:cNvPicPr preferRelativeResize="0"/>
          <p:nvPr/>
        </p:nvPicPr>
        <p:blipFill rotWithShape="1">
          <a:blip r:embed="rId4">
            <a:alphaModFix/>
          </a:blip>
          <a:srcRect/>
          <a:stretch/>
        </p:blipFill>
        <p:spPr>
          <a:xfrm>
            <a:off x="3968576" y="707219"/>
            <a:ext cx="455400" cy="534306"/>
          </a:xfrm>
          <a:prstGeom prst="rect">
            <a:avLst/>
          </a:prstGeom>
          <a:noFill/>
          <a:ln>
            <a:noFill/>
          </a:ln>
        </p:spPr>
      </p:pic>
      <p:pic>
        <p:nvPicPr>
          <p:cNvPr id="257" name="Google Shape;257;p17"/>
          <p:cNvPicPr preferRelativeResize="0"/>
          <p:nvPr/>
        </p:nvPicPr>
        <p:blipFill rotWithShape="1">
          <a:blip r:embed="rId7">
            <a:alphaModFix/>
          </a:blip>
          <a:srcRect/>
          <a:stretch/>
        </p:blipFill>
        <p:spPr>
          <a:xfrm>
            <a:off x="3387525" y="753275"/>
            <a:ext cx="455375" cy="455375"/>
          </a:xfrm>
          <a:prstGeom prst="rect">
            <a:avLst/>
          </a:prstGeom>
          <a:noFill/>
          <a:ln>
            <a:noFill/>
          </a:ln>
        </p:spPr>
      </p:pic>
      <p:pic>
        <p:nvPicPr>
          <p:cNvPr id="258" name="Google Shape;258;p17"/>
          <p:cNvPicPr preferRelativeResize="0"/>
          <p:nvPr/>
        </p:nvPicPr>
        <p:blipFill rotWithShape="1">
          <a:blip r:embed="rId8">
            <a:alphaModFix/>
          </a:blip>
          <a:srcRect/>
          <a:stretch/>
        </p:blipFill>
        <p:spPr>
          <a:xfrm>
            <a:off x="4479313" y="749200"/>
            <a:ext cx="400201" cy="400201"/>
          </a:xfrm>
          <a:prstGeom prst="rect">
            <a:avLst/>
          </a:prstGeom>
          <a:noFill/>
          <a:ln>
            <a:noFill/>
          </a:ln>
        </p:spPr>
      </p:pic>
      <p:sp>
        <p:nvSpPr>
          <p:cNvPr id="259" name="Google Shape;259;p17"/>
          <p:cNvSpPr txBox="1"/>
          <p:nvPr/>
        </p:nvSpPr>
        <p:spPr>
          <a:xfrm>
            <a:off x="4970624" y="651025"/>
            <a:ext cx="15411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 sz="3300" b="1" i="0" u="none" strike="noStrike" cap="none">
                <a:solidFill>
                  <a:srgbClr val="000000"/>
                </a:solidFill>
                <a:latin typeface="Times New Roman"/>
                <a:ea typeface="Times New Roman"/>
                <a:cs typeface="Times New Roman"/>
                <a:sym typeface="Times New Roman"/>
              </a:rPr>
              <a:t>2xkHz</a:t>
            </a:r>
            <a:endParaRPr sz="3300" b="1" i="0" u="none" strike="noStrike" cap="none">
              <a:solidFill>
                <a:srgbClr val="000000"/>
              </a:solidFill>
              <a:latin typeface="Times New Roman"/>
              <a:ea typeface="Times New Roman"/>
              <a:cs typeface="Times New Roman"/>
              <a:sym typeface="Times New Roman"/>
            </a:endParaRPr>
          </a:p>
        </p:txBody>
      </p:sp>
      <p:sp>
        <p:nvSpPr>
          <p:cNvPr id="260" name="Google Shape;260;p17"/>
          <p:cNvSpPr/>
          <p:nvPr/>
        </p:nvSpPr>
        <p:spPr>
          <a:xfrm>
            <a:off x="4044600" y="4305125"/>
            <a:ext cx="834900" cy="416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Arial"/>
                <a:ea typeface="Arial"/>
                <a:cs typeface="Arial"/>
                <a:sym typeface="Arial"/>
              </a:rPr>
              <a:t>Cards</a:t>
            </a:r>
            <a:endParaRPr sz="1400" b="1" i="0" u="none" strike="noStrike" cap="none">
              <a:solidFill>
                <a:srgbClr val="000000"/>
              </a:solidFill>
              <a:latin typeface="Arial"/>
              <a:ea typeface="Arial"/>
              <a:cs typeface="Arial"/>
              <a:sym typeface="Arial"/>
            </a:endParaRPr>
          </a:p>
        </p:txBody>
      </p:sp>
      <p:sp>
        <p:nvSpPr>
          <p:cNvPr id="261" name="Google Shape;261;p17"/>
          <p:cNvSpPr/>
          <p:nvPr/>
        </p:nvSpPr>
        <p:spPr>
          <a:xfrm>
            <a:off x="7981500" y="4330625"/>
            <a:ext cx="891900" cy="400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Arial"/>
                <a:ea typeface="Arial"/>
                <a:cs typeface="Arial"/>
                <a:sym typeface="Arial"/>
              </a:rPr>
              <a:t>Cards</a:t>
            </a:r>
            <a:endParaRPr sz="1400" b="1" i="0" u="none" strike="noStrike" cap="none">
              <a:solidFill>
                <a:srgbClr val="000000"/>
              </a:solidFill>
              <a:latin typeface="Arial"/>
              <a:ea typeface="Arial"/>
              <a:cs typeface="Arial"/>
              <a:sym typeface="Arial"/>
            </a:endParaRPr>
          </a:p>
        </p:txBody>
      </p:sp>
      <p:sp>
        <p:nvSpPr>
          <p:cNvPr id="262" name="Google Shape;262;p17"/>
          <p:cNvSpPr/>
          <p:nvPr/>
        </p:nvSpPr>
        <p:spPr>
          <a:xfrm>
            <a:off x="6609900" y="4330625"/>
            <a:ext cx="891900" cy="400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Arial"/>
                <a:ea typeface="Arial"/>
                <a:cs typeface="Arial"/>
                <a:sym typeface="Arial"/>
              </a:rPr>
              <a:t>Solve</a:t>
            </a:r>
            <a:endParaRPr sz="1400" b="1"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1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sz="2900"/>
              <a:t>Round 1: Measuring for Depth (19 Pings)</a:t>
            </a:r>
            <a:endParaRPr/>
          </a:p>
        </p:txBody>
      </p:sp>
      <p:sp>
        <p:nvSpPr>
          <p:cNvPr id="268" name="Google Shape;268;p18"/>
          <p:cNvSpPr txBox="1">
            <a:spLocks noGrp="1"/>
          </p:cNvSpPr>
          <p:nvPr>
            <p:ph type="body" idx="1"/>
          </p:nvPr>
        </p:nvSpPr>
        <p:spPr>
          <a:xfrm>
            <a:off x="243300" y="1919075"/>
            <a:ext cx="4429800" cy="271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b="1"/>
              <a:t>Water Depth =</a:t>
            </a:r>
            <a:endParaRPr b="1"/>
          </a:p>
          <a:p>
            <a:pPr marL="0" lvl="0" indent="457200" algn="l" rtl="0">
              <a:lnSpc>
                <a:spcPct val="115000"/>
              </a:lnSpc>
              <a:spcBef>
                <a:spcPts val="1600"/>
              </a:spcBef>
              <a:spcAft>
                <a:spcPts val="0"/>
              </a:spcAft>
              <a:buSzPts val="1400"/>
              <a:buNone/>
            </a:pPr>
            <a:r>
              <a:rPr lang="en" b="1"/>
              <a:t> Speed of Sound x  [(Two Way Travel Time)/2]</a:t>
            </a:r>
            <a:endParaRPr b="1"/>
          </a:p>
          <a:p>
            <a:pPr marL="0" lvl="0" indent="457200" algn="l" rtl="0">
              <a:lnSpc>
                <a:spcPct val="115000"/>
              </a:lnSpc>
              <a:spcBef>
                <a:spcPts val="1600"/>
              </a:spcBef>
              <a:spcAft>
                <a:spcPts val="0"/>
              </a:spcAft>
              <a:buSzPts val="1400"/>
              <a:buNone/>
            </a:pPr>
            <a:r>
              <a:rPr lang="en" b="1"/>
              <a:t>Speed of Human x  [(Two Way Travel Time)/2]</a:t>
            </a:r>
            <a:endParaRPr b="1"/>
          </a:p>
          <a:p>
            <a:pPr marL="0" lvl="0" indent="0" algn="l" rtl="0">
              <a:lnSpc>
                <a:spcPct val="115000"/>
              </a:lnSpc>
              <a:spcBef>
                <a:spcPts val="1600"/>
              </a:spcBef>
              <a:spcAft>
                <a:spcPts val="0"/>
              </a:spcAft>
              <a:buSzPts val="1400"/>
              <a:buNone/>
            </a:pPr>
            <a:r>
              <a:rPr lang="en" b="1"/>
              <a:t>Time students walking a known distance.  And record that as the “Speed of Human” you will use for this simulation </a:t>
            </a:r>
            <a:endParaRPr b="1"/>
          </a:p>
          <a:p>
            <a:pPr marL="0" lvl="0" indent="0" algn="l" rtl="0">
              <a:lnSpc>
                <a:spcPct val="115000"/>
              </a:lnSpc>
              <a:spcBef>
                <a:spcPts val="1600"/>
              </a:spcBef>
              <a:spcAft>
                <a:spcPts val="0"/>
              </a:spcAft>
              <a:buSzPts val="1400"/>
              <a:buNone/>
            </a:pPr>
            <a:r>
              <a:rPr lang="en" b="1"/>
              <a:t>*only measurement you get is two way because cannot stop the clock when sound hits the bottom</a:t>
            </a:r>
            <a:endParaRPr b="1"/>
          </a:p>
          <a:p>
            <a:pPr marL="0" lvl="0" indent="0" algn="l" rtl="0">
              <a:lnSpc>
                <a:spcPct val="115000"/>
              </a:lnSpc>
              <a:spcBef>
                <a:spcPts val="1600"/>
              </a:spcBef>
              <a:spcAft>
                <a:spcPts val="0"/>
              </a:spcAft>
              <a:buSzPts val="1400"/>
              <a:buNone/>
            </a:pPr>
            <a:endParaRPr/>
          </a:p>
          <a:p>
            <a:pPr marL="0" lvl="0" indent="0" algn="l" rtl="0">
              <a:lnSpc>
                <a:spcPct val="115000"/>
              </a:lnSpc>
              <a:spcBef>
                <a:spcPts val="1600"/>
              </a:spcBef>
              <a:spcAft>
                <a:spcPts val="1600"/>
              </a:spcAft>
              <a:buSzPts val="1400"/>
              <a:buNone/>
            </a:pPr>
            <a:endParaRPr/>
          </a:p>
        </p:txBody>
      </p:sp>
      <p:pic>
        <p:nvPicPr>
          <p:cNvPr id="269" name="Google Shape;269;p18"/>
          <p:cNvPicPr preferRelativeResize="0"/>
          <p:nvPr/>
        </p:nvPicPr>
        <p:blipFill rotWithShape="1">
          <a:blip r:embed="rId3">
            <a:alphaModFix/>
          </a:blip>
          <a:srcRect/>
          <a:stretch/>
        </p:blipFill>
        <p:spPr>
          <a:xfrm>
            <a:off x="4749300" y="1804850"/>
            <a:ext cx="4215088" cy="290062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19"/>
          <p:cNvPicPr preferRelativeResize="0"/>
          <p:nvPr/>
        </p:nvPicPr>
        <p:blipFill rotWithShape="1">
          <a:blip r:embed="rId3">
            <a:alphaModFix/>
          </a:blip>
          <a:srcRect/>
          <a:stretch/>
        </p:blipFill>
        <p:spPr>
          <a:xfrm>
            <a:off x="387425" y="692675"/>
            <a:ext cx="8291902" cy="4409100"/>
          </a:xfrm>
          <a:prstGeom prst="rect">
            <a:avLst/>
          </a:prstGeom>
          <a:noFill/>
          <a:ln>
            <a:noFill/>
          </a:ln>
        </p:spPr>
      </p:pic>
      <p:sp>
        <p:nvSpPr>
          <p:cNvPr id="275" name="Google Shape;275;p19"/>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a:t>Round 1: Measuring for Depth (Range)</a:t>
            </a:r>
            <a:endParaRPr/>
          </a:p>
        </p:txBody>
      </p:sp>
      <p:sp>
        <p:nvSpPr>
          <p:cNvPr id="276" name="Google Shape;276;p19"/>
          <p:cNvSpPr txBox="1"/>
          <p:nvPr/>
        </p:nvSpPr>
        <p:spPr>
          <a:xfrm>
            <a:off x="5320850" y="2348550"/>
            <a:ext cx="14190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Transmitter </a:t>
            </a:r>
            <a:endParaRPr sz="1900" b="1" i="0" u="none" strike="noStrike" cap="none">
              <a:solidFill>
                <a:srgbClr val="000000"/>
              </a:solidFill>
              <a:latin typeface="Roboto"/>
              <a:ea typeface="Roboto"/>
              <a:cs typeface="Roboto"/>
              <a:sym typeface="Roboto"/>
            </a:endParaRPr>
          </a:p>
        </p:txBody>
      </p:sp>
      <p:sp>
        <p:nvSpPr>
          <p:cNvPr id="277" name="Google Shape;277;p19"/>
          <p:cNvSpPr txBox="1"/>
          <p:nvPr/>
        </p:nvSpPr>
        <p:spPr>
          <a:xfrm>
            <a:off x="1798975" y="2863125"/>
            <a:ext cx="24072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Ping</a:t>
            </a:r>
            <a:endParaRPr sz="1900" b="1" i="0" u="none" strike="noStrike" cap="none">
              <a:solidFill>
                <a:srgbClr val="000000"/>
              </a:solidFill>
              <a:latin typeface="Roboto"/>
              <a:ea typeface="Roboto"/>
              <a:cs typeface="Roboto"/>
              <a:sym typeface="Roboto"/>
            </a:endParaRPr>
          </a:p>
        </p:txBody>
      </p:sp>
      <p:sp>
        <p:nvSpPr>
          <p:cNvPr id="278" name="Google Shape;278;p19"/>
          <p:cNvSpPr txBox="1"/>
          <p:nvPr/>
        </p:nvSpPr>
        <p:spPr>
          <a:xfrm>
            <a:off x="2432400" y="4539800"/>
            <a:ext cx="22551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Reflect (seafloor)</a:t>
            </a:r>
            <a:endParaRPr sz="1900" b="1" i="0" u="none" strike="noStrike" cap="none">
              <a:solidFill>
                <a:srgbClr val="000000"/>
              </a:solidFill>
              <a:latin typeface="Roboto"/>
              <a:ea typeface="Roboto"/>
              <a:cs typeface="Roboto"/>
              <a:sym typeface="Roboto"/>
            </a:endParaRPr>
          </a:p>
        </p:txBody>
      </p:sp>
      <p:sp>
        <p:nvSpPr>
          <p:cNvPr id="279" name="Google Shape;279;p19"/>
          <p:cNvSpPr txBox="1"/>
          <p:nvPr/>
        </p:nvSpPr>
        <p:spPr>
          <a:xfrm>
            <a:off x="3332075" y="2356225"/>
            <a:ext cx="16722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Receiver</a:t>
            </a:r>
            <a:endParaRPr sz="1900" b="1" i="0" u="none" strike="noStrike" cap="none">
              <a:solidFill>
                <a:srgbClr val="000000"/>
              </a:solidFill>
              <a:latin typeface="Roboto"/>
              <a:ea typeface="Roboto"/>
              <a:cs typeface="Roboto"/>
              <a:sym typeface="Roboto"/>
            </a:endParaRPr>
          </a:p>
        </p:txBody>
      </p:sp>
      <p:cxnSp>
        <p:nvCxnSpPr>
          <p:cNvPr id="280" name="Google Shape;280;p19"/>
          <p:cNvCxnSpPr/>
          <p:nvPr/>
        </p:nvCxnSpPr>
        <p:spPr>
          <a:xfrm rot="10800000" flipH="1">
            <a:off x="2457725" y="3086475"/>
            <a:ext cx="1748400" cy="25800"/>
          </a:xfrm>
          <a:prstGeom prst="straightConnector1">
            <a:avLst/>
          </a:prstGeom>
          <a:noFill/>
          <a:ln w="28575" cap="flat" cmpd="sng">
            <a:solidFill>
              <a:schemeClr val="dk2"/>
            </a:solidFill>
            <a:prstDash val="solid"/>
            <a:round/>
            <a:headEnd type="none" w="sm" len="sm"/>
            <a:tailEnd type="triangle" w="med" len="med"/>
          </a:ln>
        </p:spPr>
      </p:cxnSp>
      <p:sp>
        <p:nvSpPr>
          <p:cNvPr id="281" name="Google Shape;281;p19"/>
          <p:cNvSpPr txBox="1"/>
          <p:nvPr/>
        </p:nvSpPr>
        <p:spPr>
          <a:xfrm>
            <a:off x="899475" y="3547250"/>
            <a:ext cx="1292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pic>
        <p:nvPicPr>
          <p:cNvPr id="282" name="Google Shape;282;p19"/>
          <p:cNvPicPr preferRelativeResize="0"/>
          <p:nvPr/>
        </p:nvPicPr>
        <p:blipFill rotWithShape="1">
          <a:blip r:embed="rId4">
            <a:alphaModFix/>
          </a:blip>
          <a:srcRect/>
          <a:stretch/>
        </p:blipFill>
        <p:spPr>
          <a:xfrm>
            <a:off x="7536176" y="1011269"/>
            <a:ext cx="455400" cy="534306"/>
          </a:xfrm>
          <a:prstGeom prst="rect">
            <a:avLst/>
          </a:prstGeom>
          <a:noFill/>
          <a:ln>
            <a:noFill/>
          </a:ln>
        </p:spPr>
      </p:pic>
      <p:pic>
        <p:nvPicPr>
          <p:cNvPr id="283" name="Google Shape;283;p19"/>
          <p:cNvPicPr preferRelativeResize="0"/>
          <p:nvPr/>
        </p:nvPicPr>
        <p:blipFill rotWithShape="1">
          <a:blip r:embed="rId5">
            <a:alphaModFix/>
          </a:blip>
          <a:srcRect/>
          <a:stretch/>
        </p:blipFill>
        <p:spPr>
          <a:xfrm>
            <a:off x="6955125" y="1057325"/>
            <a:ext cx="455375" cy="4553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2"/>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200"/>
              <a:buNone/>
            </a:pPr>
            <a:endParaRPr/>
          </a:p>
          <a:p>
            <a:pPr marL="0" lvl="0" indent="0" algn="l" rtl="0">
              <a:lnSpc>
                <a:spcPct val="100000"/>
              </a:lnSpc>
              <a:spcBef>
                <a:spcPts val="0"/>
              </a:spcBef>
              <a:spcAft>
                <a:spcPts val="0"/>
              </a:spcAft>
              <a:buSzPts val="4200"/>
              <a:buNone/>
            </a:pPr>
            <a:r>
              <a:rPr lang="en"/>
              <a:t>What have you done in your classroom or club that relates to sound and waves?</a:t>
            </a:r>
            <a:endParaRPr/>
          </a:p>
          <a:p>
            <a:pPr marL="0" lvl="0" indent="0" algn="l" rtl="0">
              <a:lnSpc>
                <a:spcPct val="100000"/>
              </a:lnSpc>
              <a:spcBef>
                <a:spcPts val="0"/>
              </a:spcBef>
              <a:spcAft>
                <a:spcPts val="0"/>
              </a:spcAft>
              <a:buSzPts val="4200"/>
              <a:buNone/>
            </a:pPr>
            <a:endParaRPr/>
          </a:p>
          <a:p>
            <a:pPr marL="0" lvl="0" indent="0" algn="l" rtl="0">
              <a:lnSpc>
                <a:spcPct val="100000"/>
              </a:lnSpc>
              <a:spcBef>
                <a:spcPts val="0"/>
              </a:spcBef>
              <a:spcAft>
                <a:spcPts val="0"/>
              </a:spcAft>
              <a:buSzPts val="4200"/>
              <a:buNone/>
            </a:pPr>
            <a:endParaRPr/>
          </a:p>
          <a:p>
            <a:pPr marL="0" lvl="0" indent="0" algn="l" rtl="0">
              <a:lnSpc>
                <a:spcPct val="100000"/>
              </a:lnSpc>
              <a:spcBef>
                <a:spcPts val="0"/>
              </a:spcBef>
              <a:spcAft>
                <a:spcPts val="0"/>
              </a:spcAft>
              <a:buSzPts val="4200"/>
              <a:buNone/>
            </a:pPr>
            <a:r>
              <a:rPr lang="en" sz="2600"/>
              <a:t>Table Share and </a:t>
            </a:r>
            <a:endParaRPr sz="2600"/>
          </a:p>
          <a:p>
            <a:pPr marL="0" lvl="0" indent="0" algn="l" rtl="0">
              <a:lnSpc>
                <a:spcPct val="100000"/>
              </a:lnSpc>
              <a:spcBef>
                <a:spcPts val="0"/>
              </a:spcBef>
              <a:spcAft>
                <a:spcPts val="0"/>
              </a:spcAft>
              <a:buSzPts val="4200"/>
              <a:buNone/>
            </a:pPr>
            <a:r>
              <a:rPr lang="en" sz="2600"/>
              <a:t>Sticky Notes</a:t>
            </a:r>
            <a:endParaRPr sz="2600"/>
          </a:p>
        </p:txBody>
      </p:sp>
      <p:pic>
        <p:nvPicPr>
          <p:cNvPr id="76" name="Google Shape;76;p2"/>
          <p:cNvPicPr preferRelativeResize="0"/>
          <p:nvPr/>
        </p:nvPicPr>
        <p:blipFill rotWithShape="1">
          <a:blip r:embed="rId3">
            <a:alphaModFix/>
          </a:blip>
          <a:srcRect/>
          <a:stretch/>
        </p:blipFill>
        <p:spPr>
          <a:xfrm>
            <a:off x="3758150" y="3179450"/>
            <a:ext cx="5233476" cy="174450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2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a:t>Round 1 - Roles and Rules (15 Pings)</a:t>
            </a:r>
            <a:endParaRPr/>
          </a:p>
        </p:txBody>
      </p:sp>
      <p:sp>
        <p:nvSpPr>
          <p:cNvPr id="289" name="Google Shape;289;p20"/>
          <p:cNvSpPr txBox="1">
            <a:spLocks noGrp="1"/>
          </p:cNvSpPr>
          <p:nvPr>
            <p:ph type="body" idx="2"/>
          </p:nvPr>
        </p:nvSpPr>
        <p:spPr>
          <a:xfrm>
            <a:off x="244238" y="1947025"/>
            <a:ext cx="2503500" cy="271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a:t>Walk each “Ping”, say ping to start. </a:t>
            </a:r>
            <a:endParaRPr/>
          </a:p>
          <a:p>
            <a:pPr marL="0" lvl="0" indent="0" algn="l" rtl="0">
              <a:lnSpc>
                <a:spcPct val="115000"/>
              </a:lnSpc>
              <a:spcBef>
                <a:spcPts val="0"/>
              </a:spcBef>
              <a:spcAft>
                <a:spcPts val="0"/>
              </a:spcAft>
              <a:buSzPts val="1400"/>
              <a:buNone/>
            </a:pPr>
            <a:r>
              <a:rPr lang="en"/>
              <a:t>Pass off information to reciever</a:t>
            </a:r>
            <a:endParaRPr/>
          </a:p>
          <a:p>
            <a:pPr marL="0" lvl="0" indent="0" algn="l" rtl="0">
              <a:lnSpc>
                <a:spcPct val="115000"/>
              </a:lnSpc>
              <a:spcBef>
                <a:spcPts val="0"/>
              </a:spcBef>
              <a:spcAft>
                <a:spcPts val="0"/>
              </a:spcAft>
              <a:buSzPts val="1400"/>
              <a:buNone/>
            </a:pPr>
            <a:r>
              <a:rPr lang="en"/>
              <a:t>Interpret information</a:t>
            </a:r>
            <a:endParaRPr/>
          </a:p>
          <a:p>
            <a:pPr marL="0" lvl="0" indent="0" algn="l" rtl="0">
              <a:lnSpc>
                <a:spcPct val="115000"/>
              </a:lnSpc>
              <a:spcBef>
                <a:spcPts val="0"/>
              </a:spcBef>
              <a:spcAft>
                <a:spcPts val="0"/>
              </a:spcAft>
              <a:buSzPts val="1400"/>
              <a:buNone/>
            </a:pPr>
            <a:endParaRPr/>
          </a:p>
          <a:p>
            <a:pPr marL="0" lvl="0" indent="0" algn="l" rtl="0">
              <a:lnSpc>
                <a:spcPct val="115000"/>
              </a:lnSpc>
              <a:spcBef>
                <a:spcPts val="0"/>
              </a:spcBef>
              <a:spcAft>
                <a:spcPts val="0"/>
              </a:spcAft>
              <a:buSzPts val="1400"/>
              <a:buNone/>
            </a:pPr>
            <a:r>
              <a:rPr lang="en" b="1"/>
              <a:t>Depth =  Speed of Human x  [(Two Way Travel Time)/2]</a:t>
            </a:r>
            <a:endParaRPr/>
          </a:p>
          <a:p>
            <a:pPr marL="0" lvl="0" indent="0" algn="l" rtl="0">
              <a:lnSpc>
                <a:spcPct val="115000"/>
              </a:lnSpc>
              <a:spcBef>
                <a:spcPts val="1600"/>
              </a:spcBef>
              <a:spcAft>
                <a:spcPts val="0"/>
              </a:spcAft>
              <a:buSzPts val="1400"/>
              <a:buNone/>
            </a:pPr>
            <a:endParaRPr/>
          </a:p>
          <a:p>
            <a:pPr marL="0" lvl="0" indent="0" algn="l" rtl="0">
              <a:lnSpc>
                <a:spcPct val="115000"/>
              </a:lnSpc>
              <a:spcBef>
                <a:spcPts val="1600"/>
              </a:spcBef>
              <a:spcAft>
                <a:spcPts val="1600"/>
              </a:spcAft>
              <a:buSzPts val="1400"/>
              <a:buNone/>
            </a:pPr>
            <a:endParaRPr/>
          </a:p>
        </p:txBody>
      </p:sp>
      <p:cxnSp>
        <p:nvCxnSpPr>
          <p:cNvPr id="290" name="Google Shape;290;p20"/>
          <p:cNvCxnSpPr/>
          <p:nvPr/>
        </p:nvCxnSpPr>
        <p:spPr>
          <a:xfrm rot="10800000" flipH="1">
            <a:off x="5009553" y="2735623"/>
            <a:ext cx="17100" cy="1494000"/>
          </a:xfrm>
          <a:prstGeom prst="straightConnector1">
            <a:avLst/>
          </a:prstGeom>
          <a:noFill/>
          <a:ln w="28575" cap="flat" cmpd="sng">
            <a:solidFill>
              <a:schemeClr val="dk2"/>
            </a:solidFill>
            <a:prstDash val="dash"/>
            <a:round/>
            <a:headEnd type="none" w="sm" len="sm"/>
            <a:tailEnd type="triangle" w="med" len="med"/>
          </a:ln>
        </p:spPr>
      </p:cxnSp>
      <p:sp>
        <p:nvSpPr>
          <p:cNvPr id="291" name="Google Shape;291;p20"/>
          <p:cNvSpPr/>
          <p:nvPr/>
        </p:nvSpPr>
        <p:spPr>
          <a:xfrm>
            <a:off x="5819297" y="2310797"/>
            <a:ext cx="2784398" cy="2343876"/>
          </a:xfrm>
          <a:custGeom>
            <a:avLst/>
            <a:gdLst/>
            <a:ahLst/>
            <a:cxnLst/>
            <a:rect l="l" t="t" r="r" b="b"/>
            <a:pathLst>
              <a:path w="164344" h="138343" extrusionOk="0">
                <a:moveTo>
                  <a:pt x="1647" y="138343"/>
                </a:moveTo>
                <a:cubicBezTo>
                  <a:pt x="28758" y="136147"/>
                  <a:pt x="164566" y="129052"/>
                  <a:pt x="164313" y="125167"/>
                </a:cubicBezTo>
                <a:cubicBezTo>
                  <a:pt x="164060" y="121282"/>
                  <a:pt x="1141" y="117904"/>
                  <a:pt x="127" y="115032"/>
                </a:cubicBezTo>
                <a:cubicBezTo>
                  <a:pt x="-886" y="112161"/>
                  <a:pt x="157556" y="110810"/>
                  <a:pt x="158232" y="107938"/>
                </a:cubicBezTo>
                <a:cubicBezTo>
                  <a:pt x="158908" y="105067"/>
                  <a:pt x="4519" y="100590"/>
                  <a:pt x="4181" y="97803"/>
                </a:cubicBezTo>
                <a:cubicBezTo>
                  <a:pt x="3843" y="95016"/>
                  <a:pt x="156205" y="94002"/>
                  <a:pt x="156205" y="91215"/>
                </a:cubicBezTo>
                <a:cubicBezTo>
                  <a:pt x="156205" y="88428"/>
                  <a:pt x="4519" y="83107"/>
                  <a:pt x="4181" y="81080"/>
                </a:cubicBezTo>
                <a:cubicBezTo>
                  <a:pt x="3843" y="79053"/>
                  <a:pt x="153756" y="80742"/>
                  <a:pt x="154178" y="79053"/>
                </a:cubicBezTo>
                <a:cubicBezTo>
                  <a:pt x="154600" y="77364"/>
                  <a:pt x="6630" y="72634"/>
                  <a:pt x="6714" y="70945"/>
                </a:cubicBezTo>
                <a:cubicBezTo>
                  <a:pt x="6799" y="69256"/>
                  <a:pt x="154432" y="71283"/>
                  <a:pt x="154685" y="68918"/>
                </a:cubicBezTo>
                <a:cubicBezTo>
                  <a:pt x="154939" y="66553"/>
                  <a:pt x="8320" y="58783"/>
                  <a:pt x="8235" y="56756"/>
                </a:cubicBezTo>
                <a:cubicBezTo>
                  <a:pt x="8151" y="54729"/>
                  <a:pt x="152405" y="58699"/>
                  <a:pt x="154178" y="56756"/>
                </a:cubicBezTo>
                <a:cubicBezTo>
                  <a:pt x="155952" y="54814"/>
                  <a:pt x="19552" y="47044"/>
                  <a:pt x="18876" y="45101"/>
                </a:cubicBezTo>
                <a:cubicBezTo>
                  <a:pt x="18200" y="43159"/>
                  <a:pt x="152742" y="48057"/>
                  <a:pt x="150124" y="45101"/>
                </a:cubicBezTo>
                <a:cubicBezTo>
                  <a:pt x="147506" y="42145"/>
                  <a:pt x="1985" y="30490"/>
                  <a:pt x="3167" y="27365"/>
                </a:cubicBezTo>
                <a:cubicBezTo>
                  <a:pt x="4350" y="24240"/>
                  <a:pt x="156966" y="28885"/>
                  <a:pt x="157219" y="26351"/>
                </a:cubicBezTo>
                <a:cubicBezTo>
                  <a:pt x="157472" y="23817"/>
                  <a:pt x="5109" y="14696"/>
                  <a:pt x="4687" y="12162"/>
                </a:cubicBezTo>
                <a:cubicBezTo>
                  <a:pt x="4265" y="9628"/>
                  <a:pt x="154854" y="13176"/>
                  <a:pt x="154685" y="11149"/>
                </a:cubicBezTo>
                <a:cubicBezTo>
                  <a:pt x="154516" y="9122"/>
                  <a:pt x="28843" y="1858"/>
                  <a:pt x="3674" y="0"/>
                </a:cubicBezTo>
              </a:path>
            </a:pathLst>
          </a:custGeom>
          <a:noFill/>
          <a:ln w="28575"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0"/>
          <p:cNvSpPr/>
          <p:nvPr/>
        </p:nvSpPr>
        <p:spPr>
          <a:xfrm>
            <a:off x="5186088" y="2242115"/>
            <a:ext cx="3503100" cy="2584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20"/>
          <p:cNvSpPr/>
          <p:nvPr/>
        </p:nvSpPr>
        <p:spPr>
          <a:xfrm>
            <a:off x="2773500" y="2242250"/>
            <a:ext cx="1820400" cy="2584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20"/>
          <p:cNvSpPr/>
          <p:nvPr/>
        </p:nvSpPr>
        <p:spPr>
          <a:xfrm>
            <a:off x="4318938" y="1718425"/>
            <a:ext cx="1090500" cy="1021500"/>
          </a:xfrm>
          <a:prstGeom prst="blockArc">
            <a:avLst>
              <a:gd name="adj1" fmla="val 10800000"/>
              <a:gd name="adj2" fmla="val 0"/>
              <a:gd name="adj3" fmla="val 25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20"/>
          <p:cNvSpPr/>
          <p:nvPr/>
        </p:nvSpPr>
        <p:spPr>
          <a:xfrm>
            <a:off x="2850759" y="3090571"/>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20"/>
          <p:cNvSpPr/>
          <p:nvPr/>
        </p:nvSpPr>
        <p:spPr>
          <a:xfrm>
            <a:off x="5246438" y="4242575"/>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20"/>
          <p:cNvSpPr/>
          <p:nvPr/>
        </p:nvSpPr>
        <p:spPr>
          <a:xfrm>
            <a:off x="5246438" y="2345409"/>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98" name="Google Shape;298;p20"/>
          <p:cNvCxnSpPr>
            <a:endCxn id="297" idx="4"/>
          </p:cNvCxnSpPr>
          <p:nvPr/>
        </p:nvCxnSpPr>
        <p:spPr>
          <a:xfrm rot="10800000">
            <a:off x="5486888" y="2852109"/>
            <a:ext cx="0" cy="1390500"/>
          </a:xfrm>
          <a:prstGeom prst="straightConnector1">
            <a:avLst/>
          </a:prstGeom>
          <a:noFill/>
          <a:ln w="28575" cap="flat" cmpd="sng">
            <a:solidFill>
              <a:schemeClr val="dk2"/>
            </a:solidFill>
            <a:prstDash val="dash"/>
            <a:round/>
            <a:headEnd type="none" w="sm" len="sm"/>
            <a:tailEnd type="triangle" w="med" len="med"/>
          </a:ln>
        </p:spPr>
      </p:cxnSp>
      <p:sp>
        <p:nvSpPr>
          <p:cNvPr id="299" name="Google Shape;299;p20"/>
          <p:cNvSpPr txBox="1"/>
          <p:nvPr/>
        </p:nvSpPr>
        <p:spPr>
          <a:xfrm>
            <a:off x="3013918" y="3579860"/>
            <a:ext cx="1339500" cy="1262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Roboto"/>
                <a:ea typeface="Roboto"/>
                <a:cs typeface="Roboto"/>
                <a:sym typeface="Roboto"/>
              </a:rPr>
              <a:t>Seafloor Mapper</a:t>
            </a:r>
            <a:endParaRPr sz="1400" b="1"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Plot depth</a:t>
            </a: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300" name="Google Shape;300;p20"/>
          <p:cNvSpPr txBox="1"/>
          <p:nvPr/>
        </p:nvSpPr>
        <p:spPr>
          <a:xfrm>
            <a:off x="5872950" y="2345400"/>
            <a:ext cx="2916900" cy="12621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Roboto"/>
                <a:ea typeface="Roboto"/>
                <a:cs typeface="Roboto"/>
                <a:sym typeface="Roboto"/>
              </a:rPr>
              <a:t>Receiver/Timer:</a:t>
            </a:r>
            <a:endParaRPr sz="1400" b="1"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Time the sound wave. Starts each time the wave says “ping” stops when they get back to the front - two way time</a:t>
            </a:r>
            <a:endParaRPr sz="1400" b="0" i="0" u="none" strike="noStrike" cap="none">
              <a:solidFill>
                <a:schemeClr val="lt1"/>
              </a:solidFill>
              <a:latin typeface="Roboto"/>
              <a:ea typeface="Roboto"/>
              <a:cs typeface="Roboto"/>
              <a:sym typeface="Roboto"/>
            </a:endParaRPr>
          </a:p>
        </p:txBody>
      </p:sp>
      <p:sp>
        <p:nvSpPr>
          <p:cNvPr id="301" name="Google Shape;301;p20"/>
          <p:cNvSpPr txBox="1"/>
          <p:nvPr/>
        </p:nvSpPr>
        <p:spPr>
          <a:xfrm>
            <a:off x="5859380" y="3702675"/>
            <a:ext cx="2607900" cy="12621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Roboto"/>
                <a:ea typeface="Roboto"/>
                <a:cs typeface="Roboto"/>
                <a:sym typeface="Roboto"/>
              </a:rPr>
              <a:t>Transmitter and Sound wave:</a:t>
            </a:r>
            <a:endParaRPr sz="1400" b="1"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act like a wave traveling to the seafloor and back. You ping each time you turn to walk towards the seafloor</a:t>
            </a:r>
            <a:endParaRPr sz="1400" b="0" i="0" u="none" strike="noStrike" cap="none">
              <a:solidFill>
                <a:srgbClr val="000000"/>
              </a:solidFill>
              <a:latin typeface="Roboto"/>
              <a:ea typeface="Roboto"/>
              <a:cs typeface="Roboto"/>
              <a:sym typeface="Roboto"/>
            </a:endParaRPr>
          </a:p>
        </p:txBody>
      </p:sp>
      <p:sp>
        <p:nvSpPr>
          <p:cNvPr id="302" name="Google Shape;302;p20"/>
          <p:cNvSpPr txBox="1"/>
          <p:nvPr/>
        </p:nvSpPr>
        <p:spPr>
          <a:xfrm>
            <a:off x="243301" y="4427900"/>
            <a:ext cx="3354900" cy="6156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Each Ping - Start walking and  time, run to other room with time, repeat</a:t>
            </a:r>
            <a:endParaRPr sz="1400" b="0" i="0" u="none" strike="noStrike" cap="none">
              <a:solidFill>
                <a:schemeClr val="lt1"/>
              </a:solidFill>
              <a:latin typeface="Roboto"/>
              <a:ea typeface="Roboto"/>
              <a:cs typeface="Roboto"/>
              <a:sym typeface="Roboto"/>
            </a:endParaRPr>
          </a:p>
        </p:txBody>
      </p:sp>
      <p:sp>
        <p:nvSpPr>
          <p:cNvPr id="303" name="Google Shape;303;p20"/>
          <p:cNvSpPr/>
          <p:nvPr/>
        </p:nvSpPr>
        <p:spPr>
          <a:xfrm>
            <a:off x="4018932" y="2285554"/>
            <a:ext cx="480900" cy="506700"/>
          </a:xfrm>
          <a:prstGeom prst="smileyFace">
            <a:avLst>
              <a:gd name="adj" fmla="val 4653"/>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20"/>
          <p:cNvSpPr txBox="1"/>
          <p:nvPr/>
        </p:nvSpPr>
        <p:spPr>
          <a:xfrm>
            <a:off x="2850759" y="2317048"/>
            <a:ext cx="13674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Roboto"/>
                <a:ea typeface="Roboto"/>
                <a:cs typeface="Roboto"/>
                <a:sym typeface="Roboto"/>
              </a:rPr>
              <a:t>Hydrographer:</a:t>
            </a:r>
            <a:endParaRPr sz="1400" b="1"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Help Analyze</a:t>
            </a:r>
            <a:endParaRPr sz="1400" b="0" i="0" u="none" strike="noStrike" cap="none">
              <a:solidFill>
                <a:srgbClr val="000000"/>
              </a:solidFill>
              <a:latin typeface="Roboto"/>
              <a:ea typeface="Roboto"/>
              <a:cs typeface="Roboto"/>
              <a:sym typeface="Roboto"/>
            </a:endParaRPr>
          </a:p>
        </p:txBody>
      </p:sp>
      <p:sp>
        <p:nvSpPr>
          <p:cNvPr id="305" name="Google Shape;305;p20"/>
          <p:cNvSpPr/>
          <p:nvPr/>
        </p:nvSpPr>
        <p:spPr>
          <a:xfrm>
            <a:off x="4413378" y="1795501"/>
            <a:ext cx="910066" cy="498160"/>
          </a:xfrm>
          <a:custGeom>
            <a:avLst/>
            <a:gdLst/>
            <a:ahLst/>
            <a:cxnLst/>
            <a:rect l="l" t="t" r="r" b="b"/>
            <a:pathLst>
              <a:path w="53715" h="29403" extrusionOk="0">
                <a:moveTo>
                  <a:pt x="53715" y="28896"/>
                </a:moveTo>
                <a:cubicBezTo>
                  <a:pt x="49154" y="24082"/>
                  <a:pt x="35304" y="-73"/>
                  <a:pt x="26351" y="11"/>
                </a:cubicBezTo>
                <a:cubicBezTo>
                  <a:pt x="17399" y="96"/>
                  <a:pt x="4392" y="24504"/>
                  <a:pt x="0" y="29403"/>
                </a:cubicBezTo>
              </a:path>
            </a:pathLst>
          </a:cu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6" name="Google Shape;306;p20"/>
          <p:cNvCxnSpPr/>
          <p:nvPr/>
        </p:nvCxnSpPr>
        <p:spPr>
          <a:xfrm flipH="1">
            <a:off x="3520504" y="2860255"/>
            <a:ext cx="515100" cy="351900"/>
          </a:xfrm>
          <a:prstGeom prst="straightConnector1">
            <a:avLst/>
          </a:prstGeom>
          <a:noFill/>
          <a:ln w="28575" cap="flat" cmpd="sng">
            <a:solidFill>
              <a:schemeClr val="dk2"/>
            </a:solidFill>
            <a:prstDash val="solid"/>
            <a:round/>
            <a:headEnd type="triangle" w="med" len="med"/>
            <a:tailEnd type="triangle" w="med" len="med"/>
          </a:ln>
        </p:spPr>
      </p:cxnSp>
      <p:sp>
        <p:nvSpPr>
          <p:cNvPr id="307" name="Google Shape;307;p20"/>
          <p:cNvSpPr txBox="1"/>
          <p:nvPr/>
        </p:nvSpPr>
        <p:spPr>
          <a:xfrm rot="-5400000">
            <a:off x="4605454" y="3360057"/>
            <a:ext cx="7368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a:t>
            </a:r>
            <a:endParaRPr sz="1400" b="0" i="0" u="none" strike="noStrike" cap="none">
              <a:solidFill>
                <a:srgbClr val="000000"/>
              </a:solidFill>
              <a:latin typeface="Roboto"/>
              <a:ea typeface="Roboto"/>
              <a:cs typeface="Roboto"/>
              <a:sym typeface="Roboto"/>
            </a:endParaRPr>
          </a:p>
        </p:txBody>
      </p:sp>
      <p:sp>
        <p:nvSpPr>
          <p:cNvPr id="308" name="Google Shape;308;p20"/>
          <p:cNvSpPr/>
          <p:nvPr/>
        </p:nvSpPr>
        <p:spPr>
          <a:xfrm>
            <a:off x="8403887" y="2327976"/>
            <a:ext cx="210832" cy="2481229"/>
          </a:xfrm>
          <a:custGeom>
            <a:avLst/>
            <a:gdLst/>
            <a:ahLst/>
            <a:cxnLst/>
            <a:rect l="l" t="t" r="r" b="b"/>
            <a:pathLst>
              <a:path w="12444" h="146450" extrusionOk="0">
                <a:moveTo>
                  <a:pt x="2644" y="0"/>
                </a:moveTo>
                <a:cubicBezTo>
                  <a:pt x="8264" y="11246"/>
                  <a:pt x="9749" y="25302"/>
                  <a:pt x="6698" y="37499"/>
                </a:cubicBezTo>
                <a:cubicBezTo>
                  <a:pt x="5873" y="40797"/>
                  <a:pt x="2962" y="43323"/>
                  <a:pt x="2137" y="46621"/>
                </a:cubicBezTo>
                <a:cubicBezTo>
                  <a:pt x="493" y="53194"/>
                  <a:pt x="2260" y="60317"/>
                  <a:pt x="617" y="66891"/>
                </a:cubicBezTo>
                <a:cubicBezTo>
                  <a:pt x="-2283" y="78498"/>
                  <a:pt x="6378" y="90124"/>
                  <a:pt x="8725" y="101856"/>
                </a:cubicBezTo>
                <a:cubicBezTo>
                  <a:pt x="9490" y="105680"/>
                  <a:pt x="8792" y="109729"/>
                  <a:pt x="9738" y="113512"/>
                </a:cubicBezTo>
                <a:cubicBezTo>
                  <a:pt x="10425" y="116259"/>
                  <a:pt x="12959" y="118873"/>
                  <a:pt x="12272" y="121620"/>
                </a:cubicBezTo>
                <a:cubicBezTo>
                  <a:pt x="10230" y="129784"/>
                  <a:pt x="7711" y="138035"/>
                  <a:pt x="7711" y="146450"/>
                </a:cubicBezTo>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0"/>
          <p:cNvSpPr txBox="1"/>
          <p:nvPr/>
        </p:nvSpPr>
        <p:spPr>
          <a:xfrm>
            <a:off x="2825006" y="1950223"/>
            <a:ext cx="1210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a:t>
            </a:r>
            <a:endParaRPr sz="1400" b="0" i="0" u="none" strike="noStrike" cap="none">
              <a:solidFill>
                <a:srgbClr val="000000"/>
              </a:solidFill>
              <a:latin typeface="Roboto"/>
              <a:ea typeface="Roboto"/>
              <a:cs typeface="Roboto"/>
              <a:sym typeface="Roboto"/>
            </a:endParaRPr>
          </a:p>
        </p:txBody>
      </p:sp>
      <p:sp>
        <p:nvSpPr>
          <p:cNvPr id="310" name="Google Shape;310;p20"/>
          <p:cNvSpPr txBox="1"/>
          <p:nvPr/>
        </p:nvSpPr>
        <p:spPr>
          <a:xfrm>
            <a:off x="5486857" y="1947242"/>
            <a:ext cx="29169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Underwater (Depth)</a:t>
            </a:r>
            <a:endParaRPr sz="1400" b="0" i="0" u="none" strike="noStrike" cap="none">
              <a:solidFill>
                <a:srgbClr val="000000"/>
              </a:solidFill>
              <a:latin typeface="Roboto"/>
              <a:ea typeface="Roboto"/>
              <a:cs typeface="Roboto"/>
              <a:sym typeface="Roboto"/>
            </a:endParaRPr>
          </a:p>
        </p:txBody>
      </p:sp>
      <p:pic>
        <p:nvPicPr>
          <p:cNvPr id="311" name="Google Shape;311;p20"/>
          <p:cNvPicPr preferRelativeResize="0"/>
          <p:nvPr/>
        </p:nvPicPr>
        <p:blipFill rotWithShape="1">
          <a:blip r:embed="rId3">
            <a:alphaModFix/>
          </a:blip>
          <a:srcRect l="22519" r="25991" b="62420"/>
          <a:stretch/>
        </p:blipFill>
        <p:spPr>
          <a:xfrm rot="-5400000">
            <a:off x="4614974" y="4249520"/>
            <a:ext cx="712711" cy="286180"/>
          </a:xfrm>
          <a:prstGeom prst="rect">
            <a:avLst/>
          </a:prstGeom>
          <a:noFill/>
          <a:ln>
            <a:noFill/>
          </a:ln>
        </p:spPr>
      </p:pic>
      <p:sp>
        <p:nvSpPr>
          <p:cNvPr id="312" name="Google Shape;312;p20"/>
          <p:cNvSpPr/>
          <p:nvPr/>
        </p:nvSpPr>
        <p:spPr>
          <a:xfrm>
            <a:off x="5349722" y="4294214"/>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21"/>
          <p:cNvSpPr txBox="1">
            <a:spLocks noGrp="1"/>
          </p:cNvSpPr>
          <p:nvPr>
            <p:ph type="title"/>
          </p:nvPr>
        </p:nvSpPr>
        <p:spPr>
          <a:xfrm>
            <a:off x="663650" y="2116025"/>
            <a:ext cx="8222100" cy="1012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200"/>
              <a:buNone/>
            </a:pPr>
            <a:r>
              <a:rPr lang="en"/>
              <a:t>Debrief</a:t>
            </a:r>
            <a:endParaRPr/>
          </a:p>
        </p:txBody>
      </p:sp>
      <p:sp>
        <p:nvSpPr>
          <p:cNvPr id="318" name="Google Shape;318;p21"/>
          <p:cNvSpPr txBox="1"/>
          <p:nvPr/>
        </p:nvSpPr>
        <p:spPr>
          <a:xfrm>
            <a:off x="3078500" y="392725"/>
            <a:ext cx="5536200" cy="4648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900"/>
              <a:buFont typeface="Arial"/>
              <a:buNone/>
            </a:pPr>
            <a:r>
              <a:rPr lang="en" sz="2900" b="0" i="0" u="none" strike="noStrike" cap="none">
                <a:solidFill>
                  <a:schemeClr val="lt1"/>
                </a:solidFill>
                <a:latin typeface="Arial"/>
                <a:ea typeface="Arial"/>
                <a:cs typeface="Arial"/>
                <a:sym typeface="Arial"/>
              </a:rPr>
              <a:t>What shapes can be seen in the 2D profile plot? </a:t>
            </a:r>
            <a:endParaRPr sz="29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900"/>
              <a:buFont typeface="Arial"/>
              <a:buNone/>
            </a:pPr>
            <a:r>
              <a:rPr lang="en" sz="2900" b="0" i="0" u="none" strike="noStrike" cap="none">
                <a:solidFill>
                  <a:schemeClr val="lt1"/>
                </a:solidFill>
                <a:latin typeface="Arial"/>
                <a:ea typeface="Arial"/>
                <a:cs typeface="Arial"/>
                <a:sym typeface="Arial"/>
              </a:rPr>
              <a:t>(Distance Traveled and Depth)</a:t>
            </a:r>
            <a:endParaRPr sz="29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900"/>
              <a:buFont typeface="Arial"/>
              <a:buNone/>
            </a:pPr>
            <a:endParaRPr sz="29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900"/>
              <a:buFont typeface="Arial"/>
              <a:buNone/>
            </a:pPr>
            <a:r>
              <a:rPr lang="en" sz="2900" b="0" i="0" u="none" strike="noStrike" cap="none">
                <a:solidFill>
                  <a:schemeClr val="lt1"/>
                </a:solidFill>
                <a:latin typeface="Arial"/>
                <a:ea typeface="Arial"/>
                <a:cs typeface="Arial"/>
                <a:sym typeface="Arial"/>
              </a:rPr>
              <a:t>What are some possible explanations for these shapes?</a:t>
            </a:r>
            <a:endParaRPr sz="29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900"/>
              <a:buFont typeface="Arial"/>
              <a:buNone/>
            </a:pPr>
            <a:endParaRPr sz="29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900"/>
              <a:buFont typeface="Arial"/>
              <a:buNone/>
            </a:pPr>
            <a:r>
              <a:rPr lang="en" sz="2900" b="0" i="0" u="none" strike="noStrike" cap="none">
                <a:solidFill>
                  <a:schemeClr val="lt1"/>
                </a:solidFill>
                <a:latin typeface="Arial"/>
                <a:ea typeface="Arial"/>
                <a:cs typeface="Arial"/>
                <a:sym typeface="Arial"/>
              </a:rPr>
              <a:t>What are some sources of error or other problems that you can think of?</a:t>
            </a:r>
            <a:endParaRPr sz="2900" b="0" i="0" u="none" strike="noStrike" cap="none">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2"/>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800"/>
              <a:buNone/>
            </a:pPr>
            <a:r>
              <a:rPr lang="en"/>
              <a:t>Your Seabed Profile At Grays Bank!</a:t>
            </a:r>
            <a:endParaRPr/>
          </a:p>
          <a:p>
            <a:pPr marL="0" lvl="0" indent="0" algn="l" rtl="0">
              <a:lnSpc>
                <a:spcPct val="115000"/>
              </a:lnSpc>
              <a:spcBef>
                <a:spcPts val="1600"/>
              </a:spcBef>
              <a:spcAft>
                <a:spcPts val="0"/>
              </a:spcAft>
              <a:buSzPts val="1800"/>
              <a:buNone/>
            </a:pPr>
            <a:r>
              <a:rPr lang="en"/>
              <a:t>Warm - Shallow</a:t>
            </a:r>
            <a:endParaRPr/>
          </a:p>
          <a:p>
            <a:pPr marL="0" lvl="0" indent="0" algn="l" rtl="0">
              <a:lnSpc>
                <a:spcPct val="115000"/>
              </a:lnSpc>
              <a:spcBef>
                <a:spcPts val="1600"/>
              </a:spcBef>
              <a:spcAft>
                <a:spcPts val="0"/>
              </a:spcAft>
              <a:buSzPts val="1800"/>
              <a:buNone/>
            </a:pPr>
            <a:r>
              <a:rPr lang="en"/>
              <a:t>Cool - Deep</a:t>
            </a:r>
            <a:endParaRPr/>
          </a:p>
          <a:p>
            <a:pPr marL="0" lvl="0" indent="0" algn="l" rtl="0">
              <a:lnSpc>
                <a:spcPct val="115000"/>
              </a:lnSpc>
              <a:spcBef>
                <a:spcPts val="1600"/>
              </a:spcBef>
              <a:spcAft>
                <a:spcPts val="0"/>
              </a:spcAft>
              <a:buSzPts val="1800"/>
              <a:buNone/>
            </a:pPr>
            <a:endParaRPr/>
          </a:p>
          <a:p>
            <a:pPr marL="0" lvl="0" indent="0" algn="l" rtl="0">
              <a:lnSpc>
                <a:spcPct val="115000"/>
              </a:lnSpc>
              <a:spcBef>
                <a:spcPts val="1600"/>
              </a:spcBef>
              <a:spcAft>
                <a:spcPts val="0"/>
              </a:spcAft>
              <a:buSzPts val="1800"/>
              <a:buNone/>
            </a:pPr>
            <a:r>
              <a:rPr lang="en"/>
              <a:t>Deeper as you go West (away from the coast) </a:t>
            </a:r>
            <a:endParaRPr/>
          </a:p>
          <a:p>
            <a:pPr marL="0" lvl="0" indent="0" algn="l" rtl="0">
              <a:lnSpc>
                <a:spcPct val="115000"/>
              </a:lnSpc>
              <a:spcBef>
                <a:spcPts val="1600"/>
              </a:spcBef>
              <a:spcAft>
                <a:spcPts val="1600"/>
              </a:spcAft>
              <a:buSzPts val="1800"/>
              <a:buNone/>
            </a:pPr>
            <a:endParaRPr/>
          </a:p>
        </p:txBody>
      </p:sp>
      <p:pic>
        <p:nvPicPr>
          <p:cNvPr id="324" name="Google Shape;324;p22"/>
          <p:cNvPicPr preferRelativeResize="0"/>
          <p:nvPr/>
        </p:nvPicPr>
        <p:blipFill rotWithShape="1">
          <a:blip r:embed="rId3">
            <a:alphaModFix/>
          </a:blip>
          <a:srcRect/>
          <a:stretch/>
        </p:blipFill>
        <p:spPr>
          <a:xfrm>
            <a:off x="367075" y="0"/>
            <a:ext cx="3892066" cy="5143501"/>
          </a:xfrm>
          <a:prstGeom prst="rect">
            <a:avLst/>
          </a:prstGeom>
          <a:noFill/>
          <a:ln>
            <a:noFill/>
          </a:ln>
        </p:spPr>
      </p:pic>
      <p:cxnSp>
        <p:nvCxnSpPr>
          <p:cNvPr id="325" name="Google Shape;325;p22"/>
          <p:cNvCxnSpPr/>
          <p:nvPr/>
        </p:nvCxnSpPr>
        <p:spPr>
          <a:xfrm rot="10800000">
            <a:off x="2607075" y="1166900"/>
            <a:ext cx="0" cy="1656900"/>
          </a:xfrm>
          <a:prstGeom prst="straightConnector1">
            <a:avLst/>
          </a:prstGeom>
          <a:noFill/>
          <a:ln w="9525" cap="flat" cmpd="sng">
            <a:solidFill>
              <a:schemeClr val="dk2"/>
            </a:solidFill>
            <a:prstDash val="solid"/>
            <a:round/>
            <a:headEnd type="none" w="sm" len="sm"/>
            <a:tailEnd type="none" w="sm" len="sm"/>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2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a:t>Multibeam Sonar for Ocean Floor</a:t>
            </a:r>
            <a:endParaRPr/>
          </a:p>
          <a:p>
            <a:pPr marL="0" lvl="0" indent="0" algn="l" rtl="0">
              <a:lnSpc>
                <a:spcPct val="100000"/>
              </a:lnSpc>
              <a:spcBef>
                <a:spcPts val="0"/>
              </a:spcBef>
              <a:spcAft>
                <a:spcPts val="0"/>
              </a:spcAft>
              <a:buSzPts val="3200"/>
              <a:buNone/>
            </a:pPr>
            <a:endParaRPr/>
          </a:p>
        </p:txBody>
      </p:sp>
      <p:sp>
        <p:nvSpPr>
          <p:cNvPr id="331" name="Google Shape;331;p23"/>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a:t>Our previous example provided a nice 2D profile of a simulated seabed.  </a:t>
            </a:r>
            <a:endParaRPr/>
          </a:p>
          <a:p>
            <a:pPr marL="0" lvl="0" indent="0" algn="l" rtl="0">
              <a:lnSpc>
                <a:spcPct val="115000"/>
              </a:lnSpc>
              <a:spcBef>
                <a:spcPts val="1600"/>
              </a:spcBef>
              <a:spcAft>
                <a:spcPts val="0"/>
              </a:spcAft>
              <a:buSzPts val="1400"/>
              <a:buNone/>
            </a:pPr>
            <a:r>
              <a:rPr lang="en"/>
              <a:t>In order to create a more informative 3D view of the seabed, we’re going to need to collect some more data.  A 3D view of the seabed may be created by aggregating multiple 2D profiles.</a:t>
            </a:r>
            <a:endParaRPr/>
          </a:p>
          <a:p>
            <a:pPr marL="0" lvl="0" indent="0" algn="l" rtl="0">
              <a:lnSpc>
                <a:spcPct val="115000"/>
              </a:lnSpc>
              <a:spcBef>
                <a:spcPts val="1600"/>
              </a:spcBef>
              <a:spcAft>
                <a:spcPts val="0"/>
              </a:spcAft>
              <a:buSzPts val="1400"/>
              <a:buNone/>
            </a:pPr>
            <a:r>
              <a:rPr lang="en"/>
              <a:t>On a ship we can do this by sending out not one but many narrowly focused “pings” in a fan pattern beneath the vessel.</a:t>
            </a:r>
            <a:endParaRPr/>
          </a:p>
          <a:p>
            <a:pPr marL="0" lvl="0" indent="0" algn="l" rtl="0">
              <a:lnSpc>
                <a:spcPct val="115000"/>
              </a:lnSpc>
              <a:spcBef>
                <a:spcPts val="1600"/>
              </a:spcBef>
              <a:spcAft>
                <a:spcPts val="0"/>
              </a:spcAft>
              <a:buSzPts val="1400"/>
              <a:buNone/>
            </a:pPr>
            <a:endParaRPr/>
          </a:p>
          <a:p>
            <a:pPr marL="0" lvl="0" indent="0" algn="l" rtl="0">
              <a:lnSpc>
                <a:spcPct val="115000"/>
              </a:lnSpc>
              <a:spcBef>
                <a:spcPts val="1600"/>
              </a:spcBef>
              <a:spcAft>
                <a:spcPts val="1600"/>
              </a:spcAft>
              <a:buSzPts val="1400"/>
              <a:buNone/>
            </a:pPr>
            <a:endParaRPr/>
          </a:p>
        </p:txBody>
      </p:sp>
      <p:pic>
        <p:nvPicPr>
          <p:cNvPr id="332" name="Google Shape;332;p23"/>
          <p:cNvPicPr preferRelativeResize="0"/>
          <p:nvPr/>
        </p:nvPicPr>
        <p:blipFill rotWithShape="1">
          <a:blip r:embed="rId3">
            <a:alphaModFix/>
          </a:blip>
          <a:srcRect/>
          <a:stretch/>
        </p:blipFill>
        <p:spPr>
          <a:xfrm>
            <a:off x="4837325" y="1975579"/>
            <a:ext cx="4126325" cy="28096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p24"/>
          <p:cNvPicPr preferRelativeResize="0"/>
          <p:nvPr/>
        </p:nvPicPr>
        <p:blipFill rotWithShape="1">
          <a:blip r:embed="rId3">
            <a:alphaModFix/>
          </a:blip>
          <a:srcRect/>
          <a:stretch/>
        </p:blipFill>
        <p:spPr>
          <a:xfrm>
            <a:off x="302525" y="671450"/>
            <a:ext cx="8291902" cy="4409100"/>
          </a:xfrm>
          <a:prstGeom prst="rect">
            <a:avLst/>
          </a:prstGeom>
          <a:noFill/>
          <a:ln>
            <a:noFill/>
          </a:ln>
        </p:spPr>
      </p:pic>
      <p:sp>
        <p:nvSpPr>
          <p:cNvPr id="338" name="Google Shape;338;p24"/>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sz="2400"/>
              <a:t>Round 2: Imaging the Seafloor Composition (BackScatter) </a:t>
            </a:r>
            <a:endParaRPr/>
          </a:p>
        </p:txBody>
      </p:sp>
      <p:sp>
        <p:nvSpPr>
          <p:cNvPr id="339" name="Google Shape;339;p24"/>
          <p:cNvSpPr txBox="1"/>
          <p:nvPr/>
        </p:nvSpPr>
        <p:spPr>
          <a:xfrm>
            <a:off x="5320850" y="2348550"/>
            <a:ext cx="14190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Transmitter </a:t>
            </a:r>
            <a:endParaRPr sz="1900" b="1" i="0" u="none" strike="noStrike" cap="none">
              <a:solidFill>
                <a:srgbClr val="000000"/>
              </a:solidFill>
              <a:latin typeface="Roboto"/>
              <a:ea typeface="Roboto"/>
              <a:cs typeface="Roboto"/>
              <a:sym typeface="Roboto"/>
            </a:endParaRPr>
          </a:p>
        </p:txBody>
      </p:sp>
      <p:sp>
        <p:nvSpPr>
          <p:cNvPr id="340" name="Google Shape;340;p24"/>
          <p:cNvSpPr txBox="1"/>
          <p:nvPr/>
        </p:nvSpPr>
        <p:spPr>
          <a:xfrm>
            <a:off x="1798975" y="2863125"/>
            <a:ext cx="24072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Ping</a:t>
            </a:r>
            <a:endParaRPr sz="1900" b="1" i="0" u="none" strike="noStrike" cap="none">
              <a:solidFill>
                <a:srgbClr val="000000"/>
              </a:solidFill>
              <a:latin typeface="Roboto"/>
              <a:ea typeface="Roboto"/>
              <a:cs typeface="Roboto"/>
              <a:sym typeface="Roboto"/>
            </a:endParaRPr>
          </a:p>
        </p:txBody>
      </p:sp>
      <p:sp>
        <p:nvSpPr>
          <p:cNvPr id="341" name="Google Shape;341;p24"/>
          <p:cNvSpPr txBox="1"/>
          <p:nvPr/>
        </p:nvSpPr>
        <p:spPr>
          <a:xfrm>
            <a:off x="1509275" y="4539800"/>
            <a:ext cx="38640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Reflection+Absorbtion (seafloor)</a:t>
            </a:r>
            <a:endParaRPr sz="1900" b="1" i="0" u="none" strike="noStrike" cap="none">
              <a:solidFill>
                <a:srgbClr val="000000"/>
              </a:solidFill>
              <a:latin typeface="Roboto"/>
              <a:ea typeface="Roboto"/>
              <a:cs typeface="Roboto"/>
              <a:sym typeface="Roboto"/>
            </a:endParaRPr>
          </a:p>
        </p:txBody>
      </p:sp>
      <p:sp>
        <p:nvSpPr>
          <p:cNvPr id="342" name="Google Shape;342;p24"/>
          <p:cNvSpPr txBox="1"/>
          <p:nvPr/>
        </p:nvSpPr>
        <p:spPr>
          <a:xfrm>
            <a:off x="3332075" y="2356225"/>
            <a:ext cx="16722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Receiver</a:t>
            </a:r>
            <a:endParaRPr sz="1900" b="1" i="0" u="none" strike="noStrike" cap="none">
              <a:solidFill>
                <a:srgbClr val="000000"/>
              </a:solidFill>
              <a:latin typeface="Roboto"/>
              <a:ea typeface="Roboto"/>
              <a:cs typeface="Roboto"/>
              <a:sym typeface="Roboto"/>
            </a:endParaRPr>
          </a:p>
        </p:txBody>
      </p:sp>
      <p:cxnSp>
        <p:nvCxnSpPr>
          <p:cNvPr id="343" name="Google Shape;343;p24"/>
          <p:cNvCxnSpPr/>
          <p:nvPr/>
        </p:nvCxnSpPr>
        <p:spPr>
          <a:xfrm rot="10800000" flipH="1">
            <a:off x="2457725" y="3086475"/>
            <a:ext cx="1748400" cy="25800"/>
          </a:xfrm>
          <a:prstGeom prst="straightConnector1">
            <a:avLst/>
          </a:prstGeom>
          <a:noFill/>
          <a:ln w="28575" cap="flat" cmpd="sng">
            <a:solidFill>
              <a:schemeClr val="dk2"/>
            </a:solidFill>
            <a:prstDash val="solid"/>
            <a:round/>
            <a:headEnd type="none" w="sm" len="sm"/>
            <a:tailEnd type="triangle" w="med" len="med"/>
          </a:ln>
        </p:spPr>
      </p:cxnSp>
      <p:sp>
        <p:nvSpPr>
          <p:cNvPr id="344" name="Google Shape;344;p24"/>
          <p:cNvSpPr txBox="1"/>
          <p:nvPr/>
        </p:nvSpPr>
        <p:spPr>
          <a:xfrm>
            <a:off x="899475" y="3547250"/>
            <a:ext cx="1292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345" name="Google Shape;345;p24"/>
          <p:cNvSpPr txBox="1"/>
          <p:nvPr/>
        </p:nvSpPr>
        <p:spPr>
          <a:xfrm>
            <a:off x="760525" y="3559525"/>
            <a:ext cx="24072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Absorption (water)</a:t>
            </a:r>
            <a:endParaRPr sz="1900" b="1" i="0" u="none" strike="noStrike" cap="none">
              <a:solidFill>
                <a:srgbClr val="000000"/>
              </a:solidFill>
              <a:latin typeface="Roboto"/>
              <a:ea typeface="Roboto"/>
              <a:cs typeface="Roboto"/>
              <a:sym typeface="Roboto"/>
            </a:endParaRPr>
          </a:p>
        </p:txBody>
      </p:sp>
      <p:sp>
        <p:nvSpPr>
          <p:cNvPr id="346" name="Google Shape;346;p24"/>
          <p:cNvSpPr txBox="1"/>
          <p:nvPr/>
        </p:nvSpPr>
        <p:spPr>
          <a:xfrm>
            <a:off x="5790400" y="3648600"/>
            <a:ext cx="24072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Times New Roman"/>
                <a:ea typeface="Times New Roman"/>
                <a:cs typeface="Times New Roman"/>
                <a:sym typeface="Times New Roman"/>
              </a:rPr>
              <a:t>Absorption (water)</a:t>
            </a:r>
            <a:endParaRPr sz="1900" b="1" i="0" u="none" strike="noStrike" cap="none">
              <a:solidFill>
                <a:srgbClr val="000000"/>
              </a:solidFill>
              <a:latin typeface="Roboto"/>
              <a:ea typeface="Roboto"/>
              <a:cs typeface="Roboto"/>
              <a:sym typeface="Roboto"/>
            </a:endParaRPr>
          </a:p>
        </p:txBody>
      </p:sp>
      <p:pic>
        <p:nvPicPr>
          <p:cNvPr id="347" name="Google Shape;347;p24"/>
          <p:cNvPicPr preferRelativeResize="0"/>
          <p:nvPr/>
        </p:nvPicPr>
        <p:blipFill rotWithShape="1">
          <a:blip r:embed="rId4">
            <a:alphaModFix/>
          </a:blip>
          <a:srcRect/>
          <a:stretch/>
        </p:blipFill>
        <p:spPr>
          <a:xfrm>
            <a:off x="7657342" y="1093876"/>
            <a:ext cx="503259" cy="667075"/>
          </a:xfrm>
          <a:prstGeom prst="rect">
            <a:avLst/>
          </a:prstGeom>
          <a:noFill/>
          <a:ln>
            <a:noFill/>
          </a:ln>
        </p:spPr>
      </p:pic>
      <p:sp>
        <p:nvSpPr>
          <p:cNvPr id="348" name="Google Shape;348;p24"/>
          <p:cNvSpPr txBox="1"/>
          <p:nvPr/>
        </p:nvSpPr>
        <p:spPr>
          <a:xfrm>
            <a:off x="6919325" y="1124925"/>
            <a:ext cx="8418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349" name="Google Shape;349;p24"/>
          <p:cNvSpPr txBox="1"/>
          <p:nvPr/>
        </p:nvSpPr>
        <p:spPr>
          <a:xfrm>
            <a:off x="6919325" y="1103700"/>
            <a:ext cx="636900" cy="631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900"/>
              <a:buFont typeface="Arial"/>
              <a:buNone/>
            </a:pPr>
            <a:r>
              <a:rPr lang="en" sz="2900" b="1" i="0" u="none" strike="noStrike" cap="none">
                <a:solidFill>
                  <a:srgbClr val="000000"/>
                </a:solidFill>
                <a:latin typeface="Roboto"/>
                <a:ea typeface="Roboto"/>
                <a:cs typeface="Roboto"/>
                <a:sym typeface="Roboto"/>
              </a:rPr>
              <a:t>db</a:t>
            </a:r>
            <a:endParaRPr sz="2900" b="1" i="0" u="none" strike="noStrike" cap="none">
              <a:solidFill>
                <a:srgbClr val="000000"/>
              </a:solidFill>
              <a:latin typeface="Roboto"/>
              <a:ea typeface="Roboto"/>
              <a:cs typeface="Roboto"/>
              <a:sym typeface="Roboto"/>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2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a:t>Round 2 - Back Scatter at Grays bank</a:t>
            </a:r>
            <a:endParaRPr/>
          </a:p>
          <a:p>
            <a:pPr marL="0" lvl="0" indent="0" algn="l" rtl="0">
              <a:lnSpc>
                <a:spcPct val="100000"/>
              </a:lnSpc>
              <a:spcBef>
                <a:spcPts val="0"/>
              </a:spcBef>
              <a:spcAft>
                <a:spcPts val="0"/>
              </a:spcAft>
              <a:buSzPts val="3200"/>
              <a:buNone/>
            </a:pPr>
            <a:r>
              <a:rPr lang="en"/>
              <a:t>(15 Pings)</a:t>
            </a:r>
            <a:endParaRPr/>
          </a:p>
        </p:txBody>
      </p:sp>
      <p:sp>
        <p:nvSpPr>
          <p:cNvPr id="355" name="Google Shape;355;p25"/>
          <p:cNvSpPr txBox="1">
            <a:spLocks noGrp="1"/>
          </p:cNvSpPr>
          <p:nvPr>
            <p:ph type="body" idx="2"/>
          </p:nvPr>
        </p:nvSpPr>
        <p:spPr>
          <a:xfrm>
            <a:off x="244238" y="1794625"/>
            <a:ext cx="2503500" cy="271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endParaRPr/>
          </a:p>
          <a:p>
            <a:pPr marL="0" lvl="0" indent="0" algn="l" rtl="0">
              <a:lnSpc>
                <a:spcPct val="115000"/>
              </a:lnSpc>
              <a:spcBef>
                <a:spcPts val="0"/>
              </a:spcBef>
              <a:spcAft>
                <a:spcPts val="0"/>
              </a:spcAft>
              <a:buSzPts val="1400"/>
              <a:buNone/>
            </a:pPr>
            <a:endParaRPr/>
          </a:p>
          <a:p>
            <a:pPr marL="0" lvl="0" indent="0" algn="l" rtl="0">
              <a:lnSpc>
                <a:spcPct val="115000"/>
              </a:lnSpc>
              <a:spcBef>
                <a:spcPts val="0"/>
              </a:spcBef>
              <a:spcAft>
                <a:spcPts val="0"/>
              </a:spcAft>
              <a:buSzPts val="1400"/>
              <a:buNone/>
            </a:pPr>
            <a:r>
              <a:rPr lang="en"/>
              <a:t>High amplitude means hard surface (rocks, boulders)</a:t>
            </a:r>
            <a:endParaRPr/>
          </a:p>
          <a:p>
            <a:pPr marL="0" lvl="0" indent="0" algn="l" rtl="0">
              <a:lnSpc>
                <a:spcPct val="115000"/>
              </a:lnSpc>
              <a:spcBef>
                <a:spcPts val="1600"/>
              </a:spcBef>
              <a:spcAft>
                <a:spcPts val="0"/>
              </a:spcAft>
              <a:buSzPts val="1400"/>
              <a:buNone/>
            </a:pPr>
            <a:r>
              <a:rPr lang="en"/>
              <a:t>Middle amplitude (sand, gravel)</a:t>
            </a:r>
            <a:endParaRPr/>
          </a:p>
          <a:p>
            <a:pPr marL="0" lvl="0" indent="0" algn="l" rtl="0">
              <a:lnSpc>
                <a:spcPct val="115000"/>
              </a:lnSpc>
              <a:spcBef>
                <a:spcPts val="1600"/>
              </a:spcBef>
              <a:spcAft>
                <a:spcPts val="0"/>
              </a:spcAft>
              <a:buSzPts val="1400"/>
              <a:buNone/>
            </a:pPr>
            <a:r>
              <a:rPr lang="en"/>
              <a:t>Low amplitude mean softer (mud, plants)</a:t>
            </a:r>
            <a:endParaRPr/>
          </a:p>
          <a:p>
            <a:pPr marL="0" lvl="0" indent="0" algn="l" rtl="0">
              <a:lnSpc>
                <a:spcPct val="115000"/>
              </a:lnSpc>
              <a:spcBef>
                <a:spcPts val="1600"/>
              </a:spcBef>
              <a:spcAft>
                <a:spcPts val="1600"/>
              </a:spcAft>
              <a:buSzPts val="1400"/>
              <a:buNone/>
            </a:pPr>
            <a:endParaRPr/>
          </a:p>
        </p:txBody>
      </p:sp>
      <p:cxnSp>
        <p:nvCxnSpPr>
          <p:cNvPr id="356" name="Google Shape;356;p25"/>
          <p:cNvCxnSpPr/>
          <p:nvPr/>
        </p:nvCxnSpPr>
        <p:spPr>
          <a:xfrm rot="10800000" flipH="1">
            <a:off x="5009553" y="2735623"/>
            <a:ext cx="17100" cy="1494000"/>
          </a:xfrm>
          <a:prstGeom prst="straightConnector1">
            <a:avLst/>
          </a:prstGeom>
          <a:noFill/>
          <a:ln w="28575" cap="flat" cmpd="sng">
            <a:solidFill>
              <a:schemeClr val="dk2"/>
            </a:solidFill>
            <a:prstDash val="dash"/>
            <a:round/>
            <a:headEnd type="none" w="sm" len="sm"/>
            <a:tailEnd type="triangle" w="med" len="med"/>
          </a:ln>
        </p:spPr>
      </p:cxnSp>
      <p:sp>
        <p:nvSpPr>
          <p:cNvPr id="357" name="Google Shape;357;p25"/>
          <p:cNvSpPr/>
          <p:nvPr/>
        </p:nvSpPr>
        <p:spPr>
          <a:xfrm>
            <a:off x="5819297" y="2310797"/>
            <a:ext cx="2784398" cy="2343876"/>
          </a:xfrm>
          <a:custGeom>
            <a:avLst/>
            <a:gdLst/>
            <a:ahLst/>
            <a:cxnLst/>
            <a:rect l="l" t="t" r="r" b="b"/>
            <a:pathLst>
              <a:path w="164344" h="138343" extrusionOk="0">
                <a:moveTo>
                  <a:pt x="1647" y="138343"/>
                </a:moveTo>
                <a:cubicBezTo>
                  <a:pt x="28758" y="136147"/>
                  <a:pt x="164566" y="129052"/>
                  <a:pt x="164313" y="125167"/>
                </a:cubicBezTo>
                <a:cubicBezTo>
                  <a:pt x="164060" y="121282"/>
                  <a:pt x="1141" y="117904"/>
                  <a:pt x="127" y="115032"/>
                </a:cubicBezTo>
                <a:cubicBezTo>
                  <a:pt x="-886" y="112161"/>
                  <a:pt x="157556" y="110810"/>
                  <a:pt x="158232" y="107938"/>
                </a:cubicBezTo>
                <a:cubicBezTo>
                  <a:pt x="158908" y="105067"/>
                  <a:pt x="4519" y="100590"/>
                  <a:pt x="4181" y="97803"/>
                </a:cubicBezTo>
                <a:cubicBezTo>
                  <a:pt x="3843" y="95016"/>
                  <a:pt x="156205" y="94002"/>
                  <a:pt x="156205" y="91215"/>
                </a:cubicBezTo>
                <a:cubicBezTo>
                  <a:pt x="156205" y="88428"/>
                  <a:pt x="4519" y="83107"/>
                  <a:pt x="4181" y="81080"/>
                </a:cubicBezTo>
                <a:cubicBezTo>
                  <a:pt x="3843" y="79053"/>
                  <a:pt x="153756" y="80742"/>
                  <a:pt x="154178" y="79053"/>
                </a:cubicBezTo>
                <a:cubicBezTo>
                  <a:pt x="154600" y="77364"/>
                  <a:pt x="6630" y="72634"/>
                  <a:pt x="6714" y="70945"/>
                </a:cubicBezTo>
                <a:cubicBezTo>
                  <a:pt x="6799" y="69256"/>
                  <a:pt x="154432" y="71283"/>
                  <a:pt x="154685" y="68918"/>
                </a:cubicBezTo>
                <a:cubicBezTo>
                  <a:pt x="154939" y="66553"/>
                  <a:pt x="8320" y="58783"/>
                  <a:pt x="8235" y="56756"/>
                </a:cubicBezTo>
                <a:cubicBezTo>
                  <a:pt x="8151" y="54729"/>
                  <a:pt x="152405" y="58699"/>
                  <a:pt x="154178" y="56756"/>
                </a:cubicBezTo>
                <a:cubicBezTo>
                  <a:pt x="155952" y="54814"/>
                  <a:pt x="19552" y="47044"/>
                  <a:pt x="18876" y="45101"/>
                </a:cubicBezTo>
                <a:cubicBezTo>
                  <a:pt x="18200" y="43159"/>
                  <a:pt x="152742" y="48057"/>
                  <a:pt x="150124" y="45101"/>
                </a:cubicBezTo>
                <a:cubicBezTo>
                  <a:pt x="147506" y="42145"/>
                  <a:pt x="1985" y="30490"/>
                  <a:pt x="3167" y="27365"/>
                </a:cubicBezTo>
                <a:cubicBezTo>
                  <a:pt x="4350" y="24240"/>
                  <a:pt x="156966" y="28885"/>
                  <a:pt x="157219" y="26351"/>
                </a:cubicBezTo>
                <a:cubicBezTo>
                  <a:pt x="157472" y="23817"/>
                  <a:pt x="5109" y="14696"/>
                  <a:pt x="4687" y="12162"/>
                </a:cubicBezTo>
                <a:cubicBezTo>
                  <a:pt x="4265" y="9628"/>
                  <a:pt x="154854" y="13176"/>
                  <a:pt x="154685" y="11149"/>
                </a:cubicBezTo>
                <a:cubicBezTo>
                  <a:pt x="154516" y="9122"/>
                  <a:pt x="28843" y="1858"/>
                  <a:pt x="3674" y="0"/>
                </a:cubicBezTo>
              </a:path>
            </a:pathLst>
          </a:custGeom>
          <a:noFill/>
          <a:ln w="28575"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5"/>
          <p:cNvSpPr/>
          <p:nvPr/>
        </p:nvSpPr>
        <p:spPr>
          <a:xfrm>
            <a:off x="5186088" y="2242115"/>
            <a:ext cx="3503100" cy="2584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25"/>
          <p:cNvSpPr/>
          <p:nvPr/>
        </p:nvSpPr>
        <p:spPr>
          <a:xfrm>
            <a:off x="2773500" y="2242250"/>
            <a:ext cx="1820400" cy="2584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25"/>
          <p:cNvSpPr/>
          <p:nvPr/>
        </p:nvSpPr>
        <p:spPr>
          <a:xfrm>
            <a:off x="4318938" y="1718425"/>
            <a:ext cx="1090500" cy="1021500"/>
          </a:xfrm>
          <a:prstGeom prst="blockArc">
            <a:avLst>
              <a:gd name="adj1" fmla="val 10800000"/>
              <a:gd name="adj2" fmla="val 0"/>
              <a:gd name="adj3" fmla="val 25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25"/>
          <p:cNvSpPr/>
          <p:nvPr/>
        </p:nvSpPr>
        <p:spPr>
          <a:xfrm>
            <a:off x="2850759" y="3090571"/>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2" name="Google Shape;362;p25"/>
          <p:cNvSpPr/>
          <p:nvPr/>
        </p:nvSpPr>
        <p:spPr>
          <a:xfrm>
            <a:off x="5246438" y="4242575"/>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25"/>
          <p:cNvSpPr/>
          <p:nvPr/>
        </p:nvSpPr>
        <p:spPr>
          <a:xfrm>
            <a:off x="5246438" y="2345409"/>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64" name="Google Shape;364;p25"/>
          <p:cNvCxnSpPr>
            <a:endCxn id="363" idx="4"/>
          </p:cNvCxnSpPr>
          <p:nvPr/>
        </p:nvCxnSpPr>
        <p:spPr>
          <a:xfrm rot="10800000">
            <a:off x="5486888" y="2852109"/>
            <a:ext cx="0" cy="1390500"/>
          </a:xfrm>
          <a:prstGeom prst="straightConnector1">
            <a:avLst/>
          </a:prstGeom>
          <a:noFill/>
          <a:ln w="28575" cap="flat" cmpd="sng">
            <a:solidFill>
              <a:schemeClr val="dk2"/>
            </a:solidFill>
            <a:prstDash val="dash"/>
            <a:round/>
            <a:headEnd type="none" w="sm" len="sm"/>
            <a:tailEnd type="triangle" w="med" len="med"/>
          </a:ln>
        </p:spPr>
      </p:cxnSp>
      <p:sp>
        <p:nvSpPr>
          <p:cNvPr id="365" name="Google Shape;365;p25"/>
          <p:cNvSpPr txBox="1"/>
          <p:nvPr/>
        </p:nvSpPr>
        <p:spPr>
          <a:xfrm>
            <a:off x="3013918" y="3579860"/>
            <a:ext cx="1339500" cy="1262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Roboto"/>
                <a:ea typeface="Roboto"/>
                <a:cs typeface="Roboto"/>
                <a:sym typeface="Roboto"/>
              </a:rPr>
              <a:t>Seafloor Mapper</a:t>
            </a:r>
            <a:endParaRPr sz="1400" b="1"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Plot seafloor</a:t>
            </a: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366" name="Google Shape;366;p25"/>
          <p:cNvSpPr txBox="1"/>
          <p:nvPr/>
        </p:nvSpPr>
        <p:spPr>
          <a:xfrm>
            <a:off x="5872950" y="2345400"/>
            <a:ext cx="2607900" cy="6156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Roboto"/>
                <a:ea typeface="Roboto"/>
                <a:cs typeface="Roboto"/>
                <a:sym typeface="Roboto"/>
              </a:rPr>
              <a:t>Receiver/Timer:</a:t>
            </a:r>
            <a:endParaRPr sz="1400" b="1"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Pass off card</a:t>
            </a:r>
            <a:endParaRPr sz="1400" b="0" i="0" u="none" strike="noStrike" cap="none">
              <a:solidFill>
                <a:schemeClr val="lt1"/>
              </a:solidFill>
              <a:latin typeface="Roboto"/>
              <a:ea typeface="Roboto"/>
              <a:cs typeface="Roboto"/>
              <a:sym typeface="Roboto"/>
            </a:endParaRPr>
          </a:p>
        </p:txBody>
      </p:sp>
      <p:sp>
        <p:nvSpPr>
          <p:cNvPr id="367" name="Google Shape;367;p25"/>
          <p:cNvSpPr txBox="1"/>
          <p:nvPr/>
        </p:nvSpPr>
        <p:spPr>
          <a:xfrm>
            <a:off x="5859380" y="3702675"/>
            <a:ext cx="2607900" cy="10467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Roboto"/>
                <a:ea typeface="Roboto"/>
                <a:cs typeface="Roboto"/>
                <a:sym typeface="Roboto"/>
              </a:rPr>
              <a:t>Transmitter and Sound wave:</a:t>
            </a:r>
            <a:endParaRPr sz="1400" b="1"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act like a wave traveling to the seafloor and back. Pick up a card . </a:t>
            </a:r>
            <a:endParaRPr sz="1400" b="0" i="0" u="none" strike="noStrike" cap="none">
              <a:solidFill>
                <a:srgbClr val="000000"/>
              </a:solidFill>
              <a:latin typeface="Roboto"/>
              <a:ea typeface="Roboto"/>
              <a:cs typeface="Roboto"/>
              <a:sym typeface="Roboto"/>
            </a:endParaRPr>
          </a:p>
        </p:txBody>
      </p:sp>
      <p:sp>
        <p:nvSpPr>
          <p:cNvPr id="368" name="Google Shape;368;p25"/>
          <p:cNvSpPr txBox="1"/>
          <p:nvPr/>
        </p:nvSpPr>
        <p:spPr>
          <a:xfrm>
            <a:off x="243300" y="4427900"/>
            <a:ext cx="3974700" cy="6156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Each Ping - Start walking, run to other side of  room. Pick up card and pass off the card. </a:t>
            </a:r>
            <a:endParaRPr sz="1400" b="0" i="0" u="none" strike="noStrike" cap="none">
              <a:solidFill>
                <a:schemeClr val="lt1"/>
              </a:solidFill>
              <a:latin typeface="Roboto"/>
              <a:ea typeface="Roboto"/>
              <a:cs typeface="Roboto"/>
              <a:sym typeface="Roboto"/>
            </a:endParaRPr>
          </a:p>
        </p:txBody>
      </p:sp>
      <p:sp>
        <p:nvSpPr>
          <p:cNvPr id="369" name="Google Shape;369;p25"/>
          <p:cNvSpPr/>
          <p:nvPr/>
        </p:nvSpPr>
        <p:spPr>
          <a:xfrm>
            <a:off x="4018932" y="2285554"/>
            <a:ext cx="480900" cy="506700"/>
          </a:xfrm>
          <a:prstGeom prst="smileyFace">
            <a:avLst>
              <a:gd name="adj" fmla="val 4653"/>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25"/>
          <p:cNvSpPr txBox="1"/>
          <p:nvPr/>
        </p:nvSpPr>
        <p:spPr>
          <a:xfrm>
            <a:off x="2850759" y="2317048"/>
            <a:ext cx="13674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Roboto"/>
                <a:ea typeface="Roboto"/>
                <a:cs typeface="Roboto"/>
                <a:sym typeface="Roboto"/>
              </a:rPr>
              <a:t>Hydrographer:</a:t>
            </a:r>
            <a:endParaRPr sz="1400" b="1"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Help Analyze</a:t>
            </a:r>
            <a:endParaRPr sz="1400" b="0" i="0" u="none" strike="noStrike" cap="none">
              <a:solidFill>
                <a:srgbClr val="000000"/>
              </a:solidFill>
              <a:latin typeface="Roboto"/>
              <a:ea typeface="Roboto"/>
              <a:cs typeface="Roboto"/>
              <a:sym typeface="Roboto"/>
            </a:endParaRPr>
          </a:p>
        </p:txBody>
      </p:sp>
      <p:sp>
        <p:nvSpPr>
          <p:cNvPr id="371" name="Google Shape;371;p25"/>
          <p:cNvSpPr/>
          <p:nvPr/>
        </p:nvSpPr>
        <p:spPr>
          <a:xfrm>
            <a:off x="4413378" y="1795501"/>
            <a:ext cx="910066" cy="498160"/>
          </a:xfrm>
          <a:custGeom>
            <a:avLst/>
            <a:gdLst/>
            <a:ahLst/>
            <a:cxnLst/>
            <a:rect l="l" t="t" r="r" b="b"/>
            <a:pathLst>
              <a:path w="53715" h="29403" extrusionOk="0">
                <a:moveTo>
                  <a:pt x="53715" y="28896"/>
                </a:moveTo>
                <a:cubicBezTo>
                  <a:pt x="49154" y="24082"/>
                  <a:pt x="35304" y="-73"/>
                  <a:pt x="26351" y="11"/>
                </a:cubicBezTo>
                <a:cubicBezTo>
                  <a:pt x="17399" y="96"/>
                  <a:pt x="4392" y="24504"/>
                  <a:pt x="0" y="29403"/>
                </a:cubicBezTo>
              </a:path>
            </a:pathLst>
          </a:cu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72" name="Google Shape;372;p25"/>
          <p:cNvCxnSpPr/>
          <p:nvPr/>
        </p:nvCxnSpPr>
        <p:spPr>
          <a:xfrm flipH="1">
            <a:off x="3520504" y="2860255"/>
            <a:ext cx="515100" cy="351900"/>
          </a:xfrm>
          <a:prstGeom prst="straightConnector1">
            <a:avLst/>
          </a:prstGeom>
          <a:noFill/>
          <a:ln w="28575" cap="flat" cmpd="sng">
            <a:solidFill>
              <a:schemeClr val="dk2"/>
            </a:solidFill>
            <a:prstDash val="solid"/>
            <a:round/>
            <a:headEnd type="triangle" w="med" len="med"/>
            <a:tailEnd type="triangle" w="med" len="med"/>
          </a:ln>
        </p:spPr>
      </p:cxnSp>
      <p:sp>
        <p:nvSpPr>
          <p:cNvPr id="373" name="Google Shape;373;p25"/>
          <p:cNvSpPr txBox="1"/>
          <p:nvPr/>
        </p:nvSpPr>
        <p:spPr>
          <a:xfrm rot="-5400000">
            <a:off x="4605454" y="3360057"/>
            <a:ext cx="7368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a:t>
            </a:r>
            <a:endParaRPr sz="1400" b="0" i="0" u="none" strike="noStrike" cap="none">
              <a:solidFill>
                <a:srgbClr val="000000"/>
              </a:solidFill>
              <a:latin typeface="Roboto"/>
              <a:ea typeface="Roboto"/>
              <a:cs typeface="Roboto"/>
              <a:sym typeface="Roboto"/>
            </a:endParaRPr>
          </a:p>
        </p:txBody>
      </p:sp>
      <p:sp>
        <p:nvSpPr>
          <p:cNvPr id="374" name="Google Shape;374;p25"/>
          <p:cNvSpPr/>
          <p:nvPr/>
        </p:nvSpPr>
        <p:spPr>
          <a:xfrm>
            <a:off x="8403887" y="2327976"/>
            <a:ext cx="210832" cy="2481229"/>
          </a:xfrm>
          <a:custGeom>
            <a:avLst/>
            <a:gdLst/>
            <a:ahLst/>
            <a:cxnLst/>
            <a:rect l="l" t="t" r="r" b="b"/>
            <a:pathLst>
              <a:path w="12444" h="146450" extrusionOk="0">
                <a:moveTo>
                  <a:pt x="2644" y="0"/>
                </a:moveTo>
                <a:cubicBezTo>
                  <a:pt x="8264" y="11246"/>
                  <a:pt x="9749" y="25302"/>
                  <a:pt x="6698" y="37499"/>
                </a:cubicBezTo>
                <a:cubicBezTo>
                  <a:pt x="5873" y="40797"/>
                  <a:pt x="2962" y="43323"/>
                  <a:pt x="2137" y="46621"/>
                </a:cubicBezTo>
                <a:cubicBezTo>
                  <a:pt x="493" y="53194"/>
                  <a:pt x="2260" y="60317"/>
                  <a:pt x="617" y="66891"/>
                </a:cubicBezTo>
                <a:cubicBezTo>
                  <a:pt x="-2283" y="78498"/>
                  <a:pt x="6378" y="90124"/>
                  <a:pt x="8725" y="101856"/>
                </a:cubicBezTo>
                <a:cubicBezTo>
                  <a:pt x="9490" y="105680"/>
                  <a:pt x="8792" y="109729"/>
                  <a:pt x="9738" y="113512"/>
                </a:cubicBezTo>
                <a:cubicBezTo>
                  <a:pt x="10425" y="116259"/>
                  <a:pt x="12959" y="118873"/>
                  <a:pt x="12272" y="121620"/>
                </a:cubicBezTo>
                <a:cubicBezTo>
                  <a:pt x="10230" y="129784"/>
                  <a:pt x="7711" y="138035"/>
                  <a:pt x="7711" y="146450"/>
                </a:cubicBezTo>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5"/>
          <p:cNvSpPr txBox="1"/>
          <p:nvPr/>
        </p:nvSpPr>
        <p:spPr>
          <a:xfrm>
            <a:off x="2825006" y="1950223"/>
            <a:ext cx="1210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a:t>
            </a:r>
            <a:endParaRPr sz="1400" b="0" i="0" u="none" strike="noStrike" cap="none">
              <a:solidFill>
                <a:srgbClr val="000000"/>
              </a:solidFill>
              <a:latin typeface="Roboto"/>
              <a:ea typeface="Roboto"/>
              <a:cs typeface="Roboto"/>
              <a:sym typeface="Roboto"/>
            </a:endParaRPr>
          </a:p>
        </p:txBody>
      </p:sp>
      <p:sp>
        <p:nvSpPr>
          <p:cNvPr id="376" name="Google Shape;376;p25"/>
          <p:cNvSpPr txBox="1"/>
          <p:nvPr/>
        </p:nvSpPr>
        <p:spPr>
          <a:xfrm>
            <a:off x="5486857" y="1947242"/>
            <a:ext cx="29169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Underwater (Depth)</a:t>
            </a:r>
            <a:endParaRPr sz="1400" b="0" i="0" u="none" strike="noStrike" cap="none">
              <a:solidFill>
                <a:srgbClr val="000000"/>
              </a:solidFill>
              <a:latin typeface="Roboto"/>
              <a:ea typeface="Roboto"/>
              <a:cs typeface="Roboto"/>
              <a:sym typeface="Roboto"/>
            </a:endParaRPr>
          </a:p>
        </p:txBody>
      </p:sp>
      <p:pic>
        <p:nvPicPr>
          <p:cNvPr id="377" name="Google Shape;377;p25"/>
          <p:cNvPicPr preferRelativeResize="0"/>
          <p:nvPr/>
        </p:nvPicPr>
        <p:blipFill rotWithShape="1">
          <a:blip r:embed="rId3">
            <a:alphaModFix/>
          </a:blip>
          <a:srcRect l="22519" r="25991" b="62420"/>
          <a:stretch/>
        </p:blipFill>
        <p:spPr>
          <a:xfrm rot="-5400000">
            <a:off x="4614974" y="4249520"/>
            <a:ext cx="712711" cy="286180"/>
          </a:xfrm>
          <a:prstGeom prst="rect">
            <a:avLst/>
          </a:prstGeom>
          <a:noFill/>
          <a:ln>
            <a:noFill/>
          </a:ln>
        </p:spPr>
      </p:pic>
      <p:sp>
        <p:nvSpPr>
          <p:cNvPr id="378" name="Google Shape;378;p25"/>
          <p:cNvSpPr/>
          <p:nvPr/>
        </p:nvSpPr>
        <p:spPr>
          <a:xfrm>
            <a:off x="5349722" y="4294214"/>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2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800"/>
              <a:buNone/>
            </a:pPr>
            <a:r>
              <a:rPr lang="en" b="1"/>
              <a:t>Debrief</a:t>
            </a:r>
            <a:endParaRPr b="1"/>
          </a:p>
          <a:p>
            <a:pPr marL="0" lvl="0" indent="0" algn="l" rtl="0">
              <a:lnSpc>
                <a:spcPct val="115000"/>
              </a:lnSpc>
              <a:spcBef>
                <a:spcPts val="1600"/>
              </a:spcBef>
              <a:spcAft>
                <a:spcPts val="0"/>
              </a:spcAft>
              <a:buSzPts val="1800"/>
              <a:buNone/>
            </a:pPr>
            <a:r>
              <a:rPr lang="en"/>
              <a:t>Black and white gradient</a:t>
            </a:r>
            <a:endParaRPr/>
          </a:p>
          <a:p>
            <a:pPr marL="0" lvl="0" indent="0" algn="l" rtl="0">
              <a:lnSpc>
                <a:spcPct val="115000"/>
              </a:lnSpc>
              <a:spcBef>
                <a:spcPts val="1600"/>
              </a:spcBef>
              <a:spcAft>
                <a:spcPts val="0"/>
              </a:spcAft>
              <a:buSzPts val="1800"/>
              <a:buNone/>
            </a:pPr>
            <a:r>
              <a:rPr lang="en" b="1"/>
              <a:t>Black is soft </a:t>
            </a:r>
            <a:r>
              <a:rPr lang="en"/>
              <a:t>(low reflection, high absorption, low amplitude return)</a:t>
            </a:r>
            <a:endParaRPr/>
          </a:p>
          <a:p>
            <a:pPr marL="0" lvl="0" indent="0" algn="l" rtl="0">
              <a:lnSpc>
                <a:spcPct val="115000"/>
              </a:lnSpc>
              <a:spcBef>
                <a:spcPts val="1600"/>
              </a:spcBef>
              <a:spcAft>
                <a:spcPts val="1600"/>
              </a:spcAft>
              <a:buSzPts val="1800"/>
              <a:buNone/>
            </a:pPr>
            <a:r>
              <a:rPr lang="en" b="1"/>
              <a:t>White is hard</a:t>
            </a:r>
            <a:r>
              <a:rPr lang="en"/>
              <a:t> (high reflection, low absorption, high amplitude return)</a:t>
            </a:r>
            <a:endParaRPr/>
          </a:p>
        </p:txBody>
      </p:sp>
      <p:pic>
        <p:nvPicPr>
          <p:cNvPr id="384" name="Google Shape;384;p26"/>
          <p:cNvPicPr preferRelativeResize="0"/>
          <p:nvPr/>
        </p:nvPicPr>
        <p:blipFill rotWithShape="1">
          <a:blip r:embed="rId3">
            <a:alphaModFix/>
          </a:blip>
          <a:srcRect/>
          <a:stretch/>
        </p:blipFill>
        <p:spPr>
          <a:xfrm>
            <a:off x="381000" y="0"/>
            <a:ext cx="3887709" cy="514349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endParaRPr/>
          </a:p>
        </p:txBody>
      </p:sp>
      <p:sp>
        <p:nvSpPr>
          <p:cNvPr id="390" name="Google Shape;390;p27"/>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400"/>
              <a:buNone/>
            </a:pPr>
            <a:endParaRPr/>
          </a:p>
        </p:txBody>
      </p:sp>
      <p:sp>
        <p:nvSpPr>
          <p:cNvPr id="391" name="Google Shape;391;p27"/>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400"/>
              <a:buNone/>
            </a:pPr>
            <a:endParaRPr/>
          </a:p>
        </p:txBody>
      </p:sp>
      <p:pic>
        <p:nvPicPr>
          <p:cNvPr id="392" name="Google Shape;392;p27"/>
          <p:cNvPicPr preferRelativeResize="0"/>
          <p:nvPr/>
        </p:nvPicPr>
        <p:blipFill rotWithShape="1">
          <a:blip r:embed="rId3">
            <a:alphaModFix/>
          </a:blip>
          <a:srcRect/>
          <a:stretch/>
        </p:blipFill>
        <p:spPr>
          <a:xfrm>
            <a:off x="286751" y="185175"/>
            <a:ext cx="8592400" cy="48332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2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a:t>Round 3 - Midwater Targeting at Grays bank</a:t>
            </a:r>
            <a:endParaRPr/>
          </a:p>
          <a:p>
            <a:pPr marL="0" lvl="0" indent="0" algn="l" rtl="0">
              <a:lnSpc>
                <a:spcPct val="100000"/>
              </a:lnSpc>
              <a:spcBef>
                <a:spcPts val="0"/>
              </a:spcBef>
              <a:spcAft>
                <a:spcPts val="0"/>
              </a:spcAft>
              <a:buSzPts val="3200"/>
              <a:buNone/>
            </a:pPr>
            <a:r>
              <a:rPr lang="en"/>
              <a:t>(15 Pings</a:t>
            </a:r>
            <a:endParaRPr/>
          </a:p>
        </p:txBody>
      </p:sp>
      <p:sp>
        <p:nvSpPr>
          <p:cNvPr id="398" name="Google Shape;398;p28"/>
          <p:cNvSpPr txBox="1">
            <a:spLocks noGrp="1"/>
          </p:cNvSpPr>
          <p:nvPr>
            <p:ph type="body" idx="2"/>
          </p:nvPr>
        </p:nvSpPr>
        <p:spPr>
          <a:xfrm>
            <a:off x="244238" y="1794625"/>
            <a:ext cx="2503500" cy="271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endParaRPr/>
          </a:p>
          <a:p>
            <a:pPr marL="0" lvl="0" indent="0" algn="l" rtl="0">
              <a:lnSpc>
                <a:spcPct val="115000"/>
              </a:lnSpc>
              <a:spcBef>
                <a:spcPts val="0"/>
              </a:spcBef>
              <a:spcAft>
                <a:spcPts val="0"/>
              </a:spcAft>
              <a:buSzPts val="1400"/>
              <a:buNone/>
            </a:pPr>
            <a:endParaRPr/>
          </a:p>
          <a:p>
            <a:pPr marL="0" lvl="0" indent="0" algn="l" rtl="0">
              <a:lnSpc>
                <a:spcPct val="115000"/>
              </a:lnSpc>
              <a:spcBef>
                <a:spcPts val="0"/>
              </a:spcBef>
              <a:spcAft>
                <a:spcPts val="0"/>
              </a:spcAft>
              <a:buSzPts val="1400"/>
              <a:buNone/>
            </a:pPr>
            <a:r>
              <a:rPr lang="en"/>
              <a:t>120kHz, 38 kHz</a:t>
            </a:r>
            <a:endParaRPr/>
          </a:p>
          <a:p>
            <a:pPr marL="0" lvl="0" indent="0" algn="l" rtl="0">
              <a:lnSpc>
                <a:spcPct val="115000"/>
              </a:lnSpc>
              <a:spcBef>
                <a:spcPts val="1600"/>
              </a:spcBef>
              <a:spcAft>
                <a:spcPts val="0"/>
              </a:spcAft>
              <a:buSzPts val="1400"/>
              <a:buNone/>
            </a:pPr>
            <a:r>
              <a:rPr lang="en"/>
              <a:t>38kHz - Fish</a:t>
            </a:r>
            <a:endParaRPr/>
          </a:p>
          <a:p>
            <a:pPr marL="0" lvl="0" indent="0" algn="l" rtl="0">
              <a:lnSpc>
                <a:spcPct val="115000"/>
              </a:lnSpc>
              <a:spcBef>
                <a:spcPts val="1600"/>
              </a:spcBef>
              <a:spcAft>
                <a:spcPts val="0"/>
              </a:spcAft>
              <a:buSzPts val="1400"/>
              <a:buNone/>
            </a:pPr>
            <a:r>
              <a:rPr lang="en"/>
              <a:t>120 kHz - Bubbles</a:t>
            </a:r>
            <a:endParaRPr/>
          </a:p>
          <a:p>
            <a:pPr marL="0" lvl="0" indent="0" algn="l" rtl="0">
              <a:lnSpc>
                <a:spcPct val="115000"/>
              </a:lnSpc>
              <a:spcBef>
                <a:spcPts val="1600"/>
              </a:spcBef>
              <a:spcAft>
                <a:spcPts val="1600"/>
              </a:spcAft>
              <a:buSzPts val="1400"/>
              <a:buNone/>
            </a:pPr>
            <a:endParaRPr/>
          </a:p>
        </p:txBody>
      </p:sp>
      <p:cxnSp>
        <p:nvCxnSpPr>
          <p:cNvPr id="399" name="Google Shape;399;p28"/>
          <p:cNvCxnSpPr/>
          <p:nvPr/>
        </p:nvCxnSpPr>
        <p:spPr>
          <a:xfrm rot="10800000" flipH="1">
            <a:off x="5009553" y="2735623"/>
            <a:ext cx="17100" cy="1494000"/>
          </a:xfrm>
          <a:prstGeom prst="straightConnector1">
            <a:avLst/>
          </a:prstGeom>
          <a:noFill/>
          <a:ln w="28575" cap="flat" cmpd="sng">
            <a:solidFill>
              <a:schemeClr val="dk2"/>
            </a:solidFill>
            <a:prstDash val="dash"/>
            <a:round/>
            <a:headEnd type="none" w="sm" len="sm"/>
            <a:tailEnd type="triangle" w="med" len="med"/>
          </a:ln>
        </p:spPr>
      </p:cxnSp>
      <p:sp>
        <p:nvSpPr>
          <p:cNvPr id="400" name="Google Shape;400;p28"/>
          <p:cNvSpPr/>
          <p:nvPr/>
        </p:nvSpPr>
        <p:spPr>
          <a:xfrm>
            <a:off x="5819297" y="2310797"/>
            <a:ext cx="2784398" cy="2343876"/>
          </a:xfrm>
          <a:custGeom>
            <a:avLst/>
            <a:gdLst/>
            <a:ahLst/>
            <a:cxnLst/>
            <a:rect l="l" t="t" r="r" b="b"/>
            <a:pathLst>
              <a:path w="164344" h="138343" extrusionOk="0">
                <a:moveTo>
                  <a:pt x="1647" y="138343"/>
                </a:moveTo>
                <a:cubicBezTo>
                  <a:pt x="28758" y="136147"/>
                  <a:pt x="164566" y="129052"/>
                  <a:pt x="164313" y="125167"/>
                </a:cubicBezTo>
                <a:cubicBezTo>
                  <a:pt x="164060" y="121282"/>
                  <a:pt x="1141" y="117904"/>
                  <a:pt x="127" y="115032"/>
                </a:cubicBezTo>
                <a:cubicBezTo>
                  <a:pt x="-886" y="112161"/>
                  <a:pt x="157556" y="110810"/>
                  <a:pt x="158232" y="107938"/>
                </a:cubicBezTo>
                <a:cubicBezTo>
                  <a:pt x="158908" y="105067"/>
                  <a:pt x="4519" y="100590"/>
                  <a:pt x="4181" y="97803"/>
                </a:cubicBezTo>
                <a:cubicBezTo>
                  <a:pt x="3843" y="95016"/>
                  <a:pt x="156205" y="94002"/>
                  <a:pt x="156205" y="91215"/>
                </a:cubicBezTo>
                <a:cubicBezTo>
                  <a:pt x="156205" y="88428"/>
                  <a:pt x="4519" y="83107"/>
                  <a:pt x="4181" y="81080"/>
                </a:cubicBezTo>
                <a:cubicBezTo>
                  <a:pt x="3843" y="79053"/>
                  <a:pt x="153756" y="80742"/>
                  <a:pt x="154178" y="79053"/>
                </a:cubicBezTo>
                <a:cubicBezTo>
                  <a:pt x="154600" y="77364"/>
                  <a:pt x="6630" y="72634"/>
                  <a:pt x="6714" y="70945"/>
                </a:cubicBezTo>
                <a:cubicBezTo>
                  <a:pt x="6799" y="69256"/>
                  <a:pt x="154432" y="71283"/>
                  <a:pt x="154685" y="68918"/>
                </a:cubicBezTo>
                <a:cubicBezTo>
                  <a:pt x="154939" y="66553"/>
                  <a:pt x="8320" y="58783"/>
                  <a:pt x="8235" y="56756"/>
                </a:cubicBezTo>
                <a:cubicBezTo>
                  <a:pt x="8151" y="54729"/>
                  <a:pt x="152405" y="58699"/>
                  <a:pt x="154178" y="56756"/>
                </a:cubicBezTo>
                <a:cubicBezTo>
                  <a:pt x="155952" y="54814"/>
                  <a:pt x="19552" y="47044"/>
                  <a:pt x="18876" y="45101"/>
                </a:cubicBezTo>
                <a:cubicBezTo>
                  <a:pt x="18200" y="43159"/>
                  <a:pt x="152742" y="48057"/>
                  <a:pt x="150124" y="45101"/>
                </a:cubicBezTo>
                <a:cubicBezTo>
                  <a:pt x="147506" y="42145"/>
                  <a:pt x="1985" y="30490"/>
                  <a:pt x="3167" y="27365"/>
                </a:cubicBezTo>
                <a:cubicBezTo>
                  <a:pt x="4350" y="24240"/>
                  <a:pt x="156966" y="28885"/>
                  <a:pt x="157219" y="26351"/>
                </a:cubicBezTo>
                <a:cubicBezTo>
                  <a:pt x="157472" y="23817"/>
                  <a:pt x="5109" y="14696"/>
                  <a:pt x="4687" y="12162"/>
                </a:cubicBezTo>
                <a:cubicBezTo>
                  <a:pt x="4265" y="9628"/>
                  <a:pt x="154854" y="13176"/>
                  <a:pt x="154685" y="11149"/>
                </a:cubicBezTo>
                <a:cubicBezTo>
                  <a:pt x="154516" y="9122"/>
                  <a:pt x="28843" y="1858"/>
                  <a:pt x="3674" y="0"/>
                </a:cubicBezTo>
              </a:path>
            </a:pathLst>
          </a:custGeom>
          <a:noFill/>
          <a:ln w="28575"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8"/>
          <p:cNvSpPr/>
          <p:nvPr/>
        </p:nvSpPr>
        <p:spPr>
          <a:xfrm>
            <a:off x="5186088" y="2242115"/>
            <a:ext cx="3503100" cy="2584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28"/>
          <p:cNvSpPr/>
          <p:nvPr/>
        </p:nvSpPr>
        <p:spPr>
          <a:xfrm>
            <a:off x="2773500" y="2242250"/>
            <a:ext cx="1820400" cy="2584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p28"/>
          <p:cNvSpPr/>
          <p:nvPr/>
        </p:nvSpPr>
        <p:spPr>
          <a:xfrm>
            <a:off x="4318938" y="1718425"/>
            <a:ext cx="1090500" cy="1021500"/>
          </a:xfrm>
          <a:prstGeom prst="blockArc">
            <a:avLst>
              <a:gd name="adj1" fmla="val 10800000"/>
              <a:gd name="adj2" fmla="val 0"/>
              <a:gd name="adj3" fmla="val 25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4" name="Google Shape;404;p28"/>
          <p:cNvSpPr/>
          <p:nvPr/>
        </p:nvSpPr>
        <p:spPr>
          <a:xfrm>
            <a:off x="2850759" y="3090571"/>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5" name="Google Shape;405;p28"/>
          <p:cNvSpPr/>
          <p:nvPr/>
        </p:nvSpPr>
        <p:spPr>
          <a:xfrm>
            <a:off x="5246438" y="4242575"/>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28"/>
          <p:cNvSpPr/>
          <p:nvPr/>
        </p:nvSpPr>
        <p:spPr>
          <a:xfrm>
            <a:off x="5246438" y="2345409"/>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07" name="Google Shape;407;p28"/>
          <p:cNvCxnSpPr>
            <a:endCxn id="406" idx="4"/>
          </p:cNvCxnSpPr>
          <p:nvPr/>
        </p:nvCxnSpPr>
        <p:spPr>
          <a:xfrm rot="10800000">
            <a:off x="5486888" y="2852109"/>
            <a:ext cx="0" cy="1390500"/>
          </a:xfrm>
          <a:prstGeom prst="straightConnector1">
            <a:avLst/>
          </a:prstGeom>
          <a:noFill/>
          <a:ln w="28575" cap="flat" cmpd="sng">
            <a:solidFill>
              <a:schemeClr val="dk2"/>
            </a:solidFill>
            <a:prstDash val="dash"/>
            <a:round/>
            <a:headEnd type="none" w="sm" len="sm"/>
            <a:tailEnd type="triangle" w="med" len="med"/>
          </a:ln>
        </p:spPr>
      </p:cxnSp>
      <p:sp>
        <p:nvSpPr>
          <p:cNvPr id="408" name="Google Shape;408;p28"/>
          <p:cNvSpPr txBox="1"/>
          <p:nvPr/>
        </p:nvSpPr>
        <p:spPr>
          <a:xfrm>
            <a:off x="3013918" y="3579860"/>
            <a:ext cx="1339500" cy="1262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Roboto"/>
                <a:ea typeface="Roboto"/>
                <a:cs typeface="Roboto"/>
                <a:sym typeface="Roboto"/>
              </a:rPr>
              <a:t>Seafloor Mapper</a:t>
            </a:r>
            <a:endParaRPr sz="1400" b="1"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Plot seafloor</a:t>
            </a: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409" name="Google Shape;409;p28"/>
          <p:cNvSpPr txBox="1"/>
          <p:nvPr/>
        </p:nvSpPr>
        <p:spPr>
          <a:xfrm>
            <a:off x="5872950" y="2345400"/>
            <a:ext cx="2607900" cy="10467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Roboto"/>
                <a:ea typeface="Roboto"/>
                <a:cs typeface="Roboto"/>
                <a:sym typeface="Roboto"/>
              </a:rPr>
              <a:t>Receiver/Timer:</a:t>
            </a:r>
            <a:endParaRPr sz="1400" b="1"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This person will act like the second sound wave because depth is known</a:t>
            </a:r>
            <a:endParaRPr sz="1400" b="0" i="0" u="none" strike="noStrike" cap="none">
              <a:solidFill>
                <a:schemeClr val="lt1"/>
              </a:solidFill>
              <a:latin typeface="Roboto"/>
              <a:ea typeface="Roboto"/>
              <a:cs typeface="Roboto"/>
              <a:sym typeface="Roboto"/>
            </a:endParaRPr>
          </a:p>
        </p:txBody>
      </p:sp>
      <p:sp>
        <p:nvSpPr>
          <p:cNvPr id="410" name="Google Shape;410;p28"/>
          <p:cNvSpPr txBox="1"/>
          <p:nvPr/>
        </p:nvSpPr>
        <p:spPr>
          <a:xfrm>
            <a:off x="5859380" y="3702675"/>
            <a:ext cx="2607900" cy="10467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Roboto"/>
                <a:ea typeface="Roboto"/>
                <a:cs typeface="Roboto"/>
                <a:sym typeface="Roboto"/>
              </a:rPr>
              <a:t>Transmitter and Sound wave:</a:t>
            </a:r>
            <a:endParaRPr sz="1400" b="1"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Act like a wave traveling to the seafloor and back. Pick up a card . </a:t>
            </a:r>
            <a:endParaRPr sz="1400" b="0" i="0" u="none" strike="noStrike" cap="none">
              <a:solidFill>
                <a:srgbClr val="000000"/>
              </a:solidFill>
              <a:latin typeface="Roboto"/>
              <a:ea typeface="Roboto"/>
              <a:cs typeface="Roboto"/>
              <a:sym typeface="Roboto"/>
            </a:endParaRPr>
          </a:p>
        </p:txBody>
      </p:sp>
      <p:sp>
        <p:nvSpPr>
          <p:cNvPr id="411" name="Google Shape;411;p28"/>
          <p:cNvSpPr txBox="1"/>
          <p:nvPr/>
        </p:nvSpPr>
        <p:spPr>
          <a:xfrm>
            <a:off x="243300" y="4427900"/>
            <a:ext cx="3974700" cy="6156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lt1"/>
                </a:solidFill>
                <a:latin typeface="Roboto"/>
                <a:ea typeface="Roboto"/>
                <a:cs typeface="Roboto"/>
                <a:sym typeface="Roboto"/>
              </a:rPr>
              <a:t>2 Pings - Start walking, run to other side of  room. Pick up card and pass off the card. </a:t>
            </a:r>
            <a:endParaRPr sz="1400" b="0" i="0" u="none" strike="noStrike" cap="none">
              <a:solidFill>
                <a:schemeClr val="lt1"/>
              </a:solidFill>
              <a:latin typeface="Roboto"/>
              <a:ea typeface="Roboto"/>
              <a:cs typeface="Roboto"/>
              <a:sym typeface="Roboto"/>
            </a:endParaRPr>
          </a:p>
        </p:txBody>
      </p:sp>
      <p:sp>
        <p:nvSpPr>
          <p:cNvPr id="412" name="Google Shape;412;p28"/>
          <p:cNvSpPr/>
          <p:nvPr/>
        </p:nvSpPr>
        <p:spPr>
          <a:xfrm>
            <a:off x="4018932" y="2285554"/>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p28"/>
          <p:cNvSpPr txBox="1"/>
          <p:nvPr/>
        </p:nvSpPr>
        <p:spPr>
          <a:xfrm>
            <a:off x="2774559" y="2317048"/>
            <a:ext cx="13674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Roboto"/>
                <a:ea typeface="Roboto"/>
                <a:cs typeface="Roboto"/>
                <a:sym typeface="Roboto"/>
              </a:rPr>
              <a:t>Hydrographer:</a:t>
            </a:r>
            <a:endParaRPr sz="1400" b="1"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Help Analyze</a:t>
            </a:r>
            <a:endParaRPr sz="1400" b="0" i="0" u="none" strike="noStrike" cap="none">
              <a:solidFill>
                <a:srgbClr val="000000"/>
              </a:solidFill>
              <a:latin typeface="Roboto"/>
              <a:ea typeface="Roboto"/>
              <a:cs typeface="Roboto"/>
              <a:sym typeface="Roboto"/>
            </a:endParaRPr>
          </a:p>
        </p:txBody>
      </p:sp>
      <p:sp>
        <p:nvSpPr>
          <p:cNvPr id="414" name="Google Shape;414;p28"/>
          <p:cNvSpPr/>
          <p:nvPr/>
        </p:nvSpPr>
        <p:spPr>
          <a:xfrm>
            <a:off x="4413378" y="1795501"/>
            <a:ext cx="910066" cy="498160"/>
          </a:xfrm>
          <a:custGeom>
            <a:avLst/>
            <a:gdLst/>
            <a:ahLst/>
            <a:cxnLst/>
            <a:rect l="l" t="t" r="r" b="b"/>
            <a:pathLst>
              <a:path w="53715" h="29403" extrusionOk="0">
                <a:moveTo>
                  <a:pt x="53715" y="28896"/>
                </a:moveTo>
                <a:cubicBezTo>
                  <a:pt x="49154" y="24082"/>
                  <a:pt x="35304" y="-73"/>
                  <a:pt x="26351" y="11"/>
                </a:cubicBezTo>
                <a:cubicBezTo>
                  <a:pt x="17399" y="96"/>
                  <a:pt x="4392" y="24504"/>
                  <a:pt x="0" y="29403"/>
                </a:cubicBezTo>
              </a:path>
            </a:pathLst>
          </a:cu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15" name="Google Shape;415;p28"/>
          <p:cNvCxnSpPr/>
          <p:nvPr/>
        </p:nvCxnSpPr>
        <p:spPr>
          <a:xfrm flipH="1">
            <a:off x="3520504" y="2860255"/>
            <a:ext cx="515100" cy="351900"/>
          </a:xfrm>
          <a:prstGeom prst="straightConnector1">
            <a:avLst/>
          </a:prstGeom>
          <a:noFill/>
          <a:ln w="28575" cap="flat" cmpd="sng">
            <a:solidFill>
              <a:schemeClr val="dk2"/>
            </a:solidFill>
            <a:prstDash val="solid"/>
            <a:round/>
            <a:headEnd type="triangle" w="med" len="med"/>
            <a:tailEnd type="triangle" w="med" len="med"/>
          </a:ln>
        </p:spPr>
      </p:cxnSp>
      <p:sp>
        <p:nvSpPr>
          <p:cNvPr id="416" name="Google Shape;416;p28"/>
          <p:cNvSpPr txBox="1"/>
          <p:nvPr/>
        </p:nvSpPr>
        <p:spPr>
          <a:xfrm rot="-5400000">
            <a:off x="4605454" y="3360057"/>
            <a:ext cx="7368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a:t>
            </a:r>
            <a:endParaRPr sz="1400" b="0" i="0" u="none" strike="noStrike" cap="none">
              <a:solidFill>
                <a:srgbClr val="000000"/>
              </a:solidFill>
              <a:latin typeface="Roboto"/>
              <a:ea typeface="Roboto"/>
              <a:cs typeface="Roboto"/>
              <a:sym typeface="Roboto"/>
            </a:endParaRPr>
          </a:p>
        </p:txBody>
      </p:sp>
      <p:sp>
        <p:nvSpPr>
          <p:cNvPr id="417" name="Google Shape;417;p28"/>
          <p:cNvSpPr/>
          <p:nvPr/>
        </p:nvSpPr>
        <p:spPr>
          <a:xfrm>
            <a:off x="8403887" y="2327976"/>
            <a:ext cx="210832" cy="2481229"/>
          </a:xfrm>
          <a:custGeom>
            <a:avLst/>
            <a:gdLst/>
            <a:ahLst/>
            <a:cxnLst/>
            <a:rect l="l" t="t" r="r" b="b"/>
            <a:pathLst>
              <a:path w="12444" h="146450" extrusionOk="0">
                <a:moveTo>
                  <a:pt x="2644" y="0"/>
                </a:moveTo>
                <a:cubicBezTo>
                  <a:pt x="8264" y="11246"/>
                  <a:pt x="9749" y="25302"/>
                  <a:pt x="6698" y="37499"/>
                </a:cubicBezTo>
                <a:cubicBezTo>
                  <a:pt x="5873" y="40797"/>
                  <a:pt x="2962" y="43323"/>
                  <a:pt x="2137" y="46621"/>
                </a:cubicBezTo>
                <a:cubicBezTo>
                  <a:pt x="493" y="53194"/>
                  <a:pt x="2260" y="60317"/>
                  <a:pt x="617" y="66891"/>
                </a:cubicBezTo>
                <a:cubicBezTo>
                  <a:pt x="-2283" y="78498"/>
                  <a:pt x="6378" y="90124"/>
                  <a:pt x="8725" y="101856"/>
                </a:cubicBezTo>
                <a:cubicBezTo>
                  <a:pt x="9490" y="105680"/>
                  <a:pt x="8792" y="109729"/>
                  <a:pt x="9738" y="113512"/>
                </a:cubicBezTo>
                <a:cubicBezTo>
                  <a:pt x="10425" y="116259"/>
                  <a:pt x="12959" y="118873"/>
                  <a:pt x="12272" y="121620"/>
                </a:cubicBezTo>
                <a:cubicBezTo>
                  <a:pt x="10230" y="129784"/>
                  <a:pt x="7711" y="138035"/>
                  <a:pt x="7711" y="146450"/>
                </a:cubicBezTo>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8"/>
          <p:cNvSpPr txBox="1"/>
          <p:nvPr/>
        </p:nvSpPr>
        <p:spPr>
          <a:xfrm>
            <a:off x="2825006" y="1950223"/>
            <a:ext cx="1210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RV Taani</a:t>
            </a:r>
            <a:endParaRPr sz="1400" b="0" i="0" u="none" strike="noStrike" cap="none">
              <a:solidFill>
                <a:srgbClr val="000000"/>
              </a:solidFill>
              <a:latin typeface="Roboto"/>
              <a:ea typeface="Roboto"/>
              <a:cs typeface="Roboto"/>
              <a:sym typeface="Roboto"/>
            </a:endParaRPr>
          </a:p>
        </p:txBody>
      </p:sp>
      <p:sp>
        <p:nvSpPr>
          <p:cNvPr id="419" name="Google Shape;419;p28"/>
          <p:cNvSpPr txBox="1"/>
          <p:nvPr/>
        </p:nvSpPr>
        <p:spPr>
          <a:xfrm>
            <a:off x="5486857" y="1947242"/>
            <a:ext cx="29169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Underwater (Depth)</a:t>
            </a:r>
            <a:endParaRPr sz="1400" b="0" i="0" u="none" strike="noStrike" cap="none">
              <a:solidFill>
                <a:srgbClr val="000000"/>
              </a:solidFill>
              <a:latin typeface="Roboto"/>
              <a:ea typeface="Roboto"/>
              <a:cs typeface="Roboto"/>
              <a:sym typeface="Roboto"/>
            </a:endParaRPr>
          </a:p>
        </p:txBody>
      </p:sp>
      <p:pic>
        <p:nvPicPr>
          <p:cNvPr id="420" name="Google Shape;420;p28"/>
          <p:cNvPicPr preferRelativeResize="0"/>
          <p:nvPr/>
        </p:nvPicPr>
        <p:blipFill rotWithShape="1">
          <a:blip r:embed="rId3">
            <a:alphaModFix/>
          </a:blip>
          <a:srcRect l="22519" r="25991" b="62420"/>
          <a:stretch/>
        </p:blipFill>
        <p:spPr>
          <a:xfrm rot="-5400000">
            <a:off x="4614974" y="4249520"/>
            <a:ext cx="712711" cy="286180"/>
          </a:xfrm>
          <a:prstGeom prst="rect">
            <a:avLst/>
          </a:prstGeom>
          <a:noFill/>
          <a:ln>
            <a:noFill/>
          </a:ln>
        </p:spPr>
      </p:pic>
      <p:sp>
        <p:nvSpPr>
          <p:cNvPr id="421" name="Google Shape;421;p28"/>
          <p:cNvSpPr/>
          <p:nvPr/>
        </p:nvSpPr>
        <p:spPr>
          <a:xfrm>
            <a:off x="5349722" y="4294214"/>
            <a:ext cx="480900" cy="506700"/>
          </a:xfrm>
          <a:prstGeom prst="smileyFace">
            <a:avLst>
              <a:gd name="adj" fmla="val 465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29"/>
          <p:cNvSpPr txBox="1">
            <a:spLocks noGrp="1"/>
          </p:cNvSpPr>
          <p:nvPr>
            <p:ph type="title"/>
          </p:nvPr>
        </p:nvSpPr>
        <p:spPr>
          <a:xfrm>
            <a:off x="460950" y="1455750"/>
            <a:ext cx="8222100" cy="1012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200"/>
              <a:buNone/>
            </a:pPr>
            <a:r>
              <a:rPr lang="en"/>
              <a:t>Debrief</a:t>
            </a:r>
            <a:endParaRPr/>
          </a:p>
        </p:txBody>
      </p:sp>
      <p:sp>
        <p:nvSpPr>
          <p:cNvPr id="427" name="Google Shape;427;p29"/>
          <p:cNvSpPr txBox="1"/>
          <p:nvPr/>
        </p:nvSpPr>
        <p:spPr>
          <a:xfrm>
            <a:off x="1101800" y="2607500"/>
            <a:ext cx="7005900" cy="2232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 sz="1900" b="0" i="0" u="none" strike="noStrike" cap="none">
                <a:solidFill>
                  <a:schemeClr val="lt1"/>
                </a:solidFill>
                <a:latin typeface="Roboto"/>
                <a:ea typeface="Roboto"/>
                <a:cs typeface="Roboto"/>
                <a:sym typeface="Roboto"/>
              </a:rPr>
              <a:t>What if the midwater was more heterogeneous, more fish and bubbles everywhere, what would happen to the return of each ping? (38Hz, 120Hz) </a:t>
            </a:r>
            <a:endParaRPr sz="1900" b="0"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900"/>
              <a:buFont typeface="Arial"/>
              <a:buNone/>
            </a:pPr>
            <a:r>
              <a:rPr lang="en" sz="1900" b="0" i="0" u="none" strike="noStrike" cap="none">
                <a:solidFill>
                  <a:schemeClr val="lt1"/>
                </a:solidFill>
                <a:latin typeface="Roboto"/>
                <a:ea typeface="Roboto"/>
                <a:cs typeface="Roboto"/>
                <a:sym typeface="Roboto"/>
              </a:rPr>
              <a:t>What are we not showing in this model?</a:t>
            </a:r>
            <a:endParaRPr sz="1900" b="0"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1900"/>
              <a:buFont typeface="Arial"/>
              <a:buNone/>
            </a:pPr>
            <a:r>
              <a:rPr lang="en" sz="1900" b="0" i="0" u="none" strike="noStrike" cap="none">
                <a:solidFill>
                  <a:schemeClr val="lt1"/>
                </a:solidFill>
                <a:latin typeface="Roboto"/>
                <a:ea typeface="Roboto"/>
                <a:cs typeface="Roboto"/>
                <a:sym typeface="Roboto"/>
              </a:rPr>
              <a:t>Ex: Fish above and below bubbles. </a:t>
            </a:r>
            <a:endParaRPr sz="1900" b="0" i="0" u="none" strike="noStrike" cap="none">
              <a:solidFill>
                <a:schemeClr val="lt1"/>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3"/>
          <p:cNvSpPr txBox="1">
            <a:spLocks noGrp="1"/>
          </p:cNvSpPr>
          <p:nvPr>
            <p:ph type="title"/>
          </p:nvPr>
        </p:nvSpPr>
        <p:spPr>
          <a:xfrm>
            <a:off x="265500" y="1718250"/>
            <a:ext cx="4045200" cy="1707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200"/>
              <a:buNone/>
            </a:pPr>
            <a:r>
              <a:rPr lang="en"/>
              <a:t>The Properties of Sound</a:t>
            </a:r>
            <a:endParaRPr/>
          </a:p>
        </p:txBody>
      </p:sp>
      <p:sp>
        <p:nvSpPr>
          <p:cNvPr id="82" name="Google Shape;82;p3"/>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p>
            <a:pPr marL="457200" lvl="0" indent="-342900" algn="l" rtl="0">
              <a:lnSpc>
                <a:spcPct val="115000"/>
              </a:lnSpc>
              <a:spcBef>
                <a:spcPts val="0"/>
              </a:spcBef>
              <a:spcAft>
                <a:spcPts val="0"/>
              </a:spcAft>
              <a:buSzPts val="1800"/>
              <a:buChar char="●"/>
            </a:pPr>
            <a:r>
              <a:rPr lang="en"/>
              <a:t>Amplitude (strength)</a:t>
            </a:r>
            <a:endParaRPr/>
          </a:p>
          <a:p>
            <a:pPr marL="457200" lvl="0" indent="-342900" algn="l" rtl="0">
              <a:lnSpc>
                <a:spcPct val="115000"/>
              </a:lnSpc>
              <a:spcBef>
                <a:spcPts val="1600"/>
              </a:spcBef>
              <a:spcAft>
                <a:spcPts val="0"/>
              </a:spcAft>
              <a:buSzPts val="1800"/>
              <a:buChar char="●"/>
            </a:pPr>
            <a:r>
              <a:rPr lang="en"/>
              <a:t>Frequency (Hz)</a:t>
            </a:r>
            <a:endParaRPr/>
          </a:p>
          <a:p>
            <a:pPr marL="457200" lvl="0" indent="-342900" algn="l" rtl="0">
              <a:lnSpc>
                <a:spcPct val="115000"/>
              </a:lnSpc>
              <a:spcBef>
                <a:spcPts val="1600"/>
              </a:spcBef>
              <a:spcAft>
                <a:spcPts val="0"/>
              </a:spcAft>
              <a:buSzPts val="1800"/>
              <a:buChar char="●"/>
            </a:pPr>
            <a:r>
              <a:rPr lang="en"/>
              <a:t>Wavelength  (inversely proportional to frequency)</a:t>
            </a:r>
            <a:endParaRPr/>
          </a:p>
          <a:p>
            <a:pPr marL="457200" lvl="0" indent="-342900" algn="l" rtl="0">
              <a:lnSpc>
                <a:spcPct val="115000"/>
              </a:lnSpc>
              <a:spcBef>
                <a:spcPts val="1600"/>
              </a:spcBef>
              <a:spcAft>
                <a:spcPts val="0"/>
              </a:spcAft>
              <a:buSzPts val="1800"/>
              <a:buChar char="●"/>
            </a:pPr>
            <a:r>
              <a:rPr lang="en"/>
              <a:t>Velocity (speed)</a:t>
            </a:r>
            <a:endParaRPr/>
          </a:p>
          <a:p>
            <a:pPr marL="457200" lvl="0" indent="-342900" algn="l" rtl="0">
              <a:lnSpc>
                <a:spcPct val="115000"/>
              </a:lnSpc>
              <a:spcBef>
                <a:spcPts val="1600"/>
              </a:spcBef>
              <a:spcAft>
                <a:spcPts val="1600"/>
              </a:spcAft>
              <a:buSzPts val="1800"/>
              <a:buChar char="●"/>
            </a:pPr>
            <a:r>
              <a:rPr lang="en"/>
              <a:t>Duration (time length of sound)</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30"/>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800"/>
              <a:buNone/>
            </a:pPr>
            <a:r>
              <a:rPr lang="en"/>
              <a:t>RV Pacific Storm Profile at Grays Bank  made by Chris Rosmos</a:t>
            </a:r>
            <a:endParaRPr/>
          </a:p>
          <a:p>
            <a:pPr marL="0" lvl="0" indent="0" algn="l" rtl="0">
              <a:lnSpc>
                <a:spcPct val="115000"/>
              </a:lnSpc>
              <a:spcBef>
                <a:spcPts val="1600"/>
              </a:spcBef>
              <a:spcAft>
                <a:spcPts val="0"/>
              </a:spcAft>
              <a:buSzPts val="1800"/>
              <a:buNone/>
            </a:pPr>
            <a:r>
              <a:rPr lang="en"/>
              <a:t>Geology Map</a:t>
            </a:r>
            <a:endParaRPr/>
          </a:p>
          <a:p>
            <a:pPr marL="0" lvl="0" indent="0" algn="l" rtl="0">
              <a:lnSpc>
                <a:spcPct val="115000"/>
              </a:lnSpc>
              <a:spcBef>
                <a:spcPts val="1600"/>
              </a:spcBef>
              <a:spcAft>
                <a:spcPts val="0"/>
              </a:spcAft>
              <a:buSzPts val="1800"/>
              <a:buNone/>
            </a:pPr>
            <a:r>
              <a:rPr lang="en"/>
              <a:t>Very Detailed</a:t>
            </a:r>
            <a:endParaRPr/>
          </a:p>
          <a:p>
            <a:pPr marL="0" lvl="0" indent="0" algn="l" rtl="0">
              <a:lnSpc>
                <a:spcPct val="115000"/>
              </a:lnSpc>
              <a:spcBef>
                <a:spcPts val="1600"/>
              </a:spcBef>
              <a:spcAft>
                <a:spcPts val="1600"/>
              </a:spcAft>
              <a:buSzPts val="1800"/>
              <a:buNone/>
            </a:pPr>
            <a:endParaRPr/>
          </a:p>
        </p:txBody>
      </p:sp>
      <p:pic>
        <p:nvPicPr>
          <p:cNvPr id="433" name="Google Shape;433;p30"/>
          <p:cNvPicPr preferRelativeResize="0"/>
          <p:nvPr/>
        </p:nvPicPr>
        <p:blipFill rotWithShape="1">
          <a:blip r:embed="rId3">
            <a:alphaModFix/>
          </a:blip>
          <a:srcRect/>
          <a:stretch/>
        </p:blipFill>
        <p:spPr>
          <a:xfrm>
            <a:off x="381000" y="0"/>
            <a:ext cx="4117127" cy="5143502"/>
          </a:xfrm>
          <a:prstGeom prst="rect">
            <a:avLst/>
          </a:prstGeom>
          <a:noFill/>
          <a:ln>
            <a:noFill/>
          </a:ln>
        </p:spPr>
      </p:pic>
      <p:cxnSp>
        <p:nvCxnSpPr>
          <p:cNvPr id="434" name="Google Shape;434;p30"/>
          <p:cNvCxnSpPr/>
          <p:nvPr/>
        </p:nvCxnSpPr>
        <p:spPr>
          <a:xfrm rot="10800000">
            <a:off x="2607075" y="1166900"/>
            <a:ext cx="0" cy="1656900"/>
          </a:xfrm>
          <a:prstGeom prst="straightConnector1">
            <a:avLst/>
          </a:prstGeom>
          <a:noFill/>
          <a:ln w="9525" cap="flat" cmpd="sng">
            <a:solidFill>
              <a:schemeClr val="dk2"/>
            </a:solidFill>
            <a:prstDash val="solid"/>
            <a:round/>
            <a:headEnd type="none" w="sm" len="sm"/>
            <a:tailEnd type="none" w="sm" len="sm"/>
          </a:ln>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31"/>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200"/>
              <a:buNone/>
            </a:pPr>
            <a:r>
              <a:rPr lang="en"/>
              <a:t>Labeling and Explaining the parts of a SONAR system</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32"/>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a:t>Properties and Application of Sound in SONAR</a:t>
            </a:r>
            <a:endParaRPr/>
          </a:p>
        </p:txBody>
      </p:sp>
      <p:sp>
        <p:nvSpPr>
          <p:cNvPr id="445" name="Google Shape;445;p32"/>
          <p:cNvSpPr txBox="1">
            <a:spLocks noGrp="1"/>
          </p:cNvSpPr>
          <p:nvPr>
            <p:ph type="body" idx="4294967295"/>
          </p:nvPr>
        </p:nvSpPr>
        <p:spPr>
          <a:xfrm>
            <a:off x="-191925" y="590750"/>
            <a:ext cx="2998200" cy="3152700"/>
          </a:xfrm>
          <a:prstGeom prst="rect">
            <a:avLst/>
          </a:prstGeom>
          <a:noFill/>
          <a:ln>
            <a:noFill/>
          </a:ln>
        </p:spPr>
        <p:txBody>
          <a:bodyPr spcFirstLastPara="1" wrap="square" lIns="91425" tIns="91425" rIns="91425" bIns="91425" anchor="t" anchorCtr="0">
            <a:noAutofit/>
          </a:bodyPr>
          <a:lstStyle/>
          <a:p>
            <a:pPr marL="457200" lvl="0" indent="-304800" algn="l" rtl="0">
              <a:lnSpc>
                <a:spcPct val="115000"/>
              </a:lnSpc>
              <a:spcBef>
                <a:spcPts val="0"/>
              </a:spcBef>
              <a:spcAft>
                <a:spcPts val="0"/>
              </a:spcAft>
              <a:buClr>
                <a:schemeClr val="dk2"/>
              </a:buClr>
              <a:buSzPts val="1200"/>
              <a:buChar char="●"/>
            </a:pPr>
            <a:r>
              <a:rPr lang="en" sz="1200" b="1">
                <a:solidFill>
                  <a:schemeClr val="dk2"/>
                </a:solidFill>
              </a:rPr>
              <a:t>Transmitter</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Reciever</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Ping</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Transmission Medium (water)</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Pressure Wave</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Amplitude (db)</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Frequency (30 kHz)</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Absorbed (by water, by seabed)</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Vibrates (pressure waves)</a:t>
            </a:r>
            <a:endParaRPr sz="1200" b="1">
              <a:solidFill>
                <a:schemeClr val="dk2"/>
              </a:solidFill>
            </a:endParaRPr>
          </a:p>
          <a:p>
            <a:pPr marL="457200" lvl="0" indent="-304800" algn="l" rtl="0">
              <a:lnSpc>
                <a:spcPct val="115000"/>
              </a:lnSpc>
              <a:spcBef>
                <a:spcPts val="1600"/>
              </a:spcBef>
              <a:spcAft>
                <a:spcPts val="0"/>
              </a:spcAft>
              <a:buClr>
                <a:schemeClr val="dk2"/>
              </a:buClr>
              <a:buSzPts val="1200"/>
              <a:buChar char="●"/>
            </a:pPr>
            <a:r>
              <a:rPr lang="en" sz="1200" b="1">
                <a:solidFill>
                  <a:schemeClr val="dk2"/>
                </a:solidFill>
              </a:rPr>
              <a:t>Refracts (thermocline)</a:t>
            </a:r>
            <a:endParaRPr sz="1200" b="1">
              <a:solidFill>
                <a:schemeClr val="dk2"/>
              </a:solidFill>
            </a:endParaRPr>
          </a:p>
          <a:p>
            <a:pPr marL="457200" lvl="0" indent="-304800" algn="l" rtl="0">
              <a:lnSpc>
                <a:spcPct val="115000"/>
              </a:lnSpc>
              <a:spcBef>
                <a:spcPts val="1600"/>
              </a:spcBef>
              <a:spcAft>
                <a:spcPts val="1600"/>
              </a:spcAft>
              <a:buClr>
                <a:schemeClr val="dk2"/>
              </a:buClr>
              <a:buSzPts val="1200"/>
              <a:buChar char="●"/>
            </a:pPr>
            <a:r>
              <a:rPr lang="en" sz="1200" b="1">
                <a:solidFill>
                  <a:schemeClr val="dk2"/>
                </a:solidFill>
              </a:rPr>
              <a:t>Reflects (bottom)</a:t>
            </a:r>
            <a:endParaRPr sz="1200" b="1">
              <a:solidFill>
                <a:schemeClr val="dk2"/>
              </a:solidFill>
            </a:endParaRPr>
          </a:p>
        </p:txBody>
      </p:sp>
      <p:pic>
        <p:nvPicPr>
          <p:cNvPr id="446" name="Google Shape;446;p32"/>
          <p:cNvPicPr preferRelativeResize="0"/>
          <p:nvPr/>
        </p:nvPicPr>
        <p:blipFill rotWithShape="1">
          <a:blip r:embed="rId3">
            <a:alphaModFix/>
          </a:blip>
          <a:srcRect/>
          <a:stretch/>
        </p:blipFill>
        <p:spPr>
          <a:xfrm>
            <a:off x="550662" y="619050"/>
            <a:ext cx="8517136" cy="45244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pic>
        <p:nvPicPr>
          <p:cNvPr id="451" name="Google Shape;451;p33"/>
          <p:cNvPicPr preferRelativeResize="0"/>
          <p:nvPr/>
        </p:nvPicPr>
        <p:blipFill rotWithShape="1">
          <a:blip r:embed="rId3">
            <a:alphaModFix/>
          </a:blip>
          <a:srcRect/>
          <a:stretch/>
        </p:blipFill>
        <p:spPr>
          <a:xfrm>
            <a:off x="387425" y="692675"/>
            <a:ext cx="8291902" cy="4409100"/>
          </a:xfrm>
          <a:prstGeom prst="rect">
            <a:avLst/>
          </a:prstGeom>
          <a:noFill/>
          <a:ln>
            <a:noFill/>
          </a:ln>
        </p:spPr>
      </p:pic>
      <p:sp>
        <p:nvSpPr>
          <p:cNvPr id="452" name="Google Shape;452;p33"/>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a:t>Labeling the Model as a Debrief</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4"/>
          <p:cNvSpPr txBox="1">
            <a:spLocks noGrp="1"/>
          </p:cNvSpPr>
          <p:nvPr>
            <p:ph type="title"/>
          </p:nvPr>
        </p:nvSpPr>
        <p:spPr>
          <a:xfrm>
            <a:off x="265500" y="1718250"/>
            <a:ext cx="4045200" cy="1707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200"/>
              <a:buNone/>
            </a:pPr>
            <a:r>
              <a:rPr lang="en" b="1" u="sng"/>
              <a:t>Sound</a:t>
            </a:r>
            <a:r>
              <a:rPr lang="en"/>
              <a:t> and its Application in Technology and Science</a:t>
            </a:r>
            <a:endParaRPr/>
          </a:p>
        </p:txBody>
      </p:sp>
      <p:sp>
        <p:nvSpPr>
          <p:cNvPr id="88" name="Google Shape;88;p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p>
            <a:pPr marL="457200" lvl="0" indent="-342900" algn="l" rtl="0">
              <a:lnSpc>
                <a:spcPct val="115000"/>
              </a:lnSpc>
              <a:spcBef>
                <a:spcPts val="0"/>
              </a:spcBef>
              <a:spcAft>
                <a:spcPts val="0"/>
              </a:spcAft>
              <a:buSzPts val="1800"/>
              <a:buChar char="●"/>
            </a:pPr>
            <a:r>
              <a:rPr lang="en"/>
              <a:t>NGSS and Waves </a:t>
            </a:r>
            <a:endParaRPr/>
          </a:p>
          <a:p>
            <a:pPr marL="457200" lvl="0" indent="-342900" algn="l" rtl="0">
              <a:lnSpc>
                <a:spcPct val="115000"/>
              </a:lnSpc>
              <a:spcBef>
                <a:spcPts val="1600"/>
              </a:spcBef>
              <a:spcAft>
                <a:spcPts val="0"/>
              </a:spcAft>
              <a:buSzPts val="1800"/>
              <a:buChar char="●"/>
            </a:pPr>
            <a:r>
              <a:rPr lang="en"/>
              <a:t>First Grade</a:t>
            </a:r>
            <a:endParaRPr/>
          </a:p>
          <a:p>
            <a:pPr marL="457200" lvl="0" indent="-342900" algn="l" rtl="0">
              <a:lnSpc>
                <a:spcPct val="115000"/>
              </a:lnSpc>
              <a:spcBef>
                <a:spcPts val="1600"/>
              </a:spcBef>
              <a:spcAft>
                <a:spcPts val="0"/>
              </a:spcAft>
              <a:buSzPts val="1800"/>
              <a:buChar char="●"/>
            </a:pPr>
            <a:r>
              <a:rPr lang="en"/>
              <a:t>High School</a:t>
            </a:r>
            <a:endParaRPr/>
          </a:p>
          <a:p>
            <a:pPr marL="457200" lvl="0" indent="-342900" algn="l" rtl="0">
              <a:lnSpc>
                <a:spcPct val="115000"/>
              </a:lnSpc>
              <a:spcBef>
                <a:spcPts val="1600"/>
              </a:spcBef>
              <a:spcAft>
                <a:spcPts val="1600"/>
              </a:spcAft>
              <a:buSzPts val="1800"/>
              <a:buChar char="●"/>
            </a:pPr>
            <a:r>
              <a:rPr lang="en"/>
              <a:t>PS-4 Waves and their Application in Technologies and Information Transfer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a:t>4-PS4-1 Waves and Their Applications in Technologies for Information Transfer </a:t>
            </a:r>
            <a:endParaRPr/>
          </a:p>
        </p:txBody>
      </p:sp>
      <p:sp>
        <p:nvSpPr>
          <p:cNvPr id="94" name="Google Shape;94;p5"/>
          <p:cNvSpPr txBox="1">
            <a:spLocks noGrp="1"/>
          </p:cNvSpPr>
          <p:nvPr>
            <p:ph type="body" idx="1"/>
          </p:nvPr>
        </p:nvSpPr>
        <p:spPr>
          <a:xfrm>
            <a:off x="471900" y="1919075"/>
            <a:ext cx="8222100" cy="99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800"/>
              <a:buNone/>
            </a:pPr>
            <a:r>
              <a:rPr lang="en" sz="2100"/>
              <a:t>Develop a model of waves to describe patterns in terms of amplitude and wavelength and that waves can cause objects to move.</a:t>
            </a:r>
            <a:endParaRPr sz="2100"/>
          </a:p>
        </p:txBody>
      </p:sp>
      <p:sp>
        <p:nvSpPr>
          <p:cNvPr id="95" name="Google Shape;95;p5"/>
          <p:cNvSpPr txBox="1"/>
          <p:nvPr/>
        </p:nvSpPr>
        <p:spPr>
          <a:xfrm>
            <a:off x="658775" y="3345100"/>
            <a:ext cx="2533800" cy="1262100"/>
          </a:xfrm>
          <a:prstGeom prst="rect">
            <a:avLst/>
          </a:prstGeom>
          <a:solidFill>
            <a:schemeClr val="dk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Using Models</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Scientific Knowledge is based on Recognising Patterns</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96" name="Google Shape;96;p5"/>
          <p:cNvSpPr txBox="1"/>
          <p:nvPr/>
        </p:nvSpPr>
        <p:spPr>
          <a:xfrm>
            <a:off x="3471600" y="3345100"/>
            <a:ext cx="2533800" cy="1262100"/>
          </a:xfrm>
          <a:prstGeom prst="rect">
            <a:avLst/>
          </a:prstGeom>
          <a:solidFill>
            <a:schemeClr val="accent6"/>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Wave </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Properties</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97" name="Google Shape;97;p5"/>
          <p:cNvSpPr txBox="1"/>
          <p:nvPr/>
        </p:nvSpPr>
        <p:spPr>
          <a:xfrm>
            <a:off x="6160200" y="3345100"/>
            <a:ext cx="2533800" cy="1262100"/>
          </a:xfrm>
          <a:prstGeom prst="rect">
            <a:avLst/>
          </a:prstGeom>
          <a:solidFill>
            <a:srgbClr val="93C47D"/>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Similarities and differences in patterns can be used to sort, classify, and analyze simple rates of change for natural phenomena. </a:t>
            </a:r>
            <a:endParaRPr sz="1400" b="0" i="0" u="none" strike="noStrike" cap="none">
              <a:solidFill>
                <a:srgbClr val="000000"/>
              </a:solidFill>
              <a:latin typeface="Roboto"/>
              <a:ea typeface="Roboto"/>
              <a:cs typeface="Roboto"/>
              <a:sym typeface="Roboto"/>
            </a:endParaRPr>
          </a:p>
        </p:txBody>
      </p:sp>
      <p:sp>
        <p:nvSpPr>
          <p:cNvPr id="98" name="Google Shape;98;p5"/>
          <p:cNvSpPr txBox="1"/>
          <p:nvPr/>
        </p:nvSpPr>
        <p:spPr>
          <a:xfrm>
            <a:off x="1165475" y="4527925"/>
            <a:ext cx="15204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Practice</a:t>
            </a:r>
            <a:endParaRPr sz="1400" b="0" i="0" u="none" strike="noStrike" cap="none">
              <a:solidFill>
                <a:srgbClr val="000000"/>
              </a:solidFill>
              <a:latin typeface="Roboto"/>
              <a:ea typeface="Roboto"/>
              <a:cs typeface="Roboto"/>
              <a:sym typeface="Roboto"/>
            </a:endParaRPr>
          </a:p>
        </p:txBody>
      </p:sp>
      <p:sp>
        <p:nvSpPr>
          <p:cNvPr id="99" name="Google Shape;99;p5"/>
          <p:cNvSpPr txBox="1"/>
          <p:nvPr/>
        </p:nvSpPr>
        <p:spPr>
          <a:xfrm>
            <a:off x="3889625" y="4581225"/>
            <a:ext cx="15204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DCI</a:t>
            </a:r>
            <a:endParaRPr sz="1400" b="0" i="0" u="none" strike="noStrike" cap="none">
              <a:solidFill>
                <a:srgbClr val="000000"/>
              </a:solidFill>
              <a:latin typeface="Roboto"/>
              <a:ea typeface="Roboto"/>
              <a:cs typeface="Roboto"/>
              <a:sym typeface="Roboto"/>
            </a:endParaRPr>
          </a:p>
        </p:txBody>
      </p:sp>
      <p:sp>
        <p:nvSpPr>
          <p:cNvPr id="100" name="Google Shape;100;p5"/>
          <p:cNvSpPr txBox="1"/>
          <p:nvPr/>
        </p:nvSpPr>
        <p:spPr>
          <a:xfrm>
            <a:off x="6854475" y="4527925"/>
            <a:ext cx="15204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	CC</a:t>
            </a:r>
            <a:endParaRPr sz="1400" b="0" i="0" u="none" strike="noStrike" cap="none">
              <a:solidFill>
                <a:srgbClr val="000000"/>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a:t>MS-PS4-2 Waves and Their Applications in Technologies for Information Transfer </a:t>
            </a:r>
            <a:endParaRPr/>
          </a:p>
        </p:txBody>
      </p:sp>
      <p:sp>
        <p:nvSpPr>
          <p:cNvPr id="106" name="Google Shape;106;p6"/>
          <p:cNvSpPr txBox="1">
            <a:spLocks noGrp="1"/>
          </p:cNvSpPr>
          <p:nvPr>
            <p:ph type="body" idx="1"/>
          </p:nvPr>
        </p:nvSpPr>
        <p:spPr>
          <a:xfrm>
            <a:off x="471900" y="1919075"/>
            <a:ext cx="8222100" cy="99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800"/>
              <a:buNone/>
            </a:pPr>
            <a:r>
              <a:rPr lang="en" sz="2100"/>
              <a:t>Develop and use a model to describe that waves are reflected, absorbed, or transmitted through various materials</a:t>
            </a:r>
            <a:endParaRPr sz="2100"/>
          </a:p>
        </p:txBody>
      </p:sp>
      <p:sp>
        <p:nvSpPr>
          <p:cNvPr id="107" name="Google Shape;107;p6"/>
          <p:cNvSpPr txBox="1"/>
          <p:nvPr/>
        </p:nvSpPr>
        <p:spPr>
          <a:xfrm>
            <a:off x="658775" y="3040300"/>
            <a:ext cx="2533800" cy="1693200"/>
          </a:xfrm>
          <a:prstGeom prst="rect">
            <a:avLst/>
          </a:prstGeom>
          <a:solidFill>
            <a:schemeClr val="dk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Modeling in 6–8 builds on K–5 and progresses to developing, using, and revising models to describe, test, and predict more abstract phenomena and design systems. </a:t>
            </a:r>
            <a:endParaRPr sz="1400" b="0" i="0" u="none" strike="noStrike" cap="none">
              <a:solidFill>
                <a:srgbClr val="000000"/>
              </a:solidFill>
              <a:latin typeface="Roboto"/>
              <a:ea typeface="Roboto"/>
              <a:cs typeface="Roboto"/>
              <a:sym typeface="Roboto"/>
            </a:endParaRPr>
          </a:p>
        </p:txBody>
      </p:sp>
      <p:sp>
        <p:nvSpPr>
          <p:cNvPr id="108" name="Google Shape;108;p6"/>
          <p:cNvSpPr txBox="1"/>
          <p:nvPr/>
        </p:nvSpPr>
        <p:spPr>
          <a:xfrm>
            <a:off x="3471600" y="3040300"/>
            <a:ext cx="2533800" cy="1693200"/>
          </a:xfrm>
          <a:prstGeom prst="rect">
            <a:avLst/>
          </a:prstGeom>
          <a:solidFill>
            <a:schemeClr val="accent6"/>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A sound wave needs a medium through which it is transmitted.</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109" name="Google Shape;109;p6"/>
          <p:cNvSpPr txBox="1"/>
          <p:nvPr/>
        </p:nvSpPr>
        <p:spPr>
          <a:xfrm>
            <a:off x="6160200" y="3040300"/>
            <a:ext cx="2533800" cy="1693200"/>
          </a:xfrm>
          <a:prstGeom prst="rect">
            <a:avLst/>
          </a:prstGeom>
          <a:solidFill>
            <a:srgbClr val="93C47D"/>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Structures can be designed to serve particular functions by taking into account properties of different materials, and how materials can be shaped and used.</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 </a:t>
            </a:r>
            <a:endParaRPr sz="1400" b="0" i="0" u="none" strike="noStrike" cap="none">
              <a:solidFill>
                <a:srgbClr val="000000"/>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b="1">
                <a:solidFill>
                  <a:srgbClr val="FF0000"/>
                </a:solidFill>
              </a:rPr>
              <a:t>HS-PS4-1 Waves and Their Applications in Technologies for Information Transfer</a:t>
            </a:r>
            <a:r>
              <a:rPr lang="en"/>
              <a:t> </a:t>
            </a:r>
            <a:endParaRPr/>
          </a:p>
        </p:txBody>
      </p:sp>
      <p:sp>
        <p:nvSpPr>
          <p:cNvPr id="115" name="Google Shape;115;p7"/>
          <p:cNvSpPr txBox="1">
            <a:spLocks noGrp="1"/>
          </p:cNvSpPr>
          <p:nvPr>
            <p:ph type="body" idx="1"/>
          </p:nvPr>
        </p:nvSpPr>
        <p:spPr>
          <a:xfrm>
            <a:off x="471900" y="1919075"/>
            <a:ext cx="8222100" cy="99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800"/>
              <a:buNone/>
            </a:pPr>
            <a:r>
              <a:rPr lang="en" sz="2100"/>
              <a:t>Use mathematical representations to support a claim regarding relationships among the frequency, wavelength, and speed of waves traveling in various media.</a:t>
            </a:r>
            <a:endParaRPr sz="2100"/>
          </a:p>
        </p:txBody>
      </p:sp>
      <p:sp>
        <p:nvSpPr>
          <p:cNvPr id="116" name="Google Shape;116;p7"/>
          <p:cNvSpPr txBox="1"/>
          <p:nvPr/>
        </p:nvSpPr>
        <p:spPr>
          <a:xfrm>
            <a:off x="658775" y="3345100"/>
            <a:ext cx="2533800" cy="1693200"/>
          </a:xfrm>
          <a:prstGeom prst="rect">
            <a:avLst/>
          </a:prstGeom>
          <a:solidFill>
            <a:schemeClr val="dk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Use mathematical representations of phenomena or design solutions to describe and/or support claims and/or explanations. </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117" name="Google Shape;117;p7"/>
          <p:cNvSpPr txBox="1"/>
          <p:nvPr/>
        </p:nvSpPr>
        <p:spPr>
          <a:xfrm>
            <a:off x="3471600" y="3345100"/>
            <a:ext cx="2533800" cy="1693200"/>
          </a:xfrm>
          <a:prstGeom prst="rect">
            <a:avLst/>
          </a:prstGeom>
          <a:solidFill>
            <a:schemeClr val="accent6"/>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The wavelength and frequency of a wave are related to one another by the speed of travel of the wave, which depends on the type of wave and the medium through which it is passing.</a:t>
            </a:r>
            <a:endParaRPr sz="1400" b="0" i="0" u="none" strike="noStrike" cap="none">
              <a:solidFill>
                <a:srgbClr val="000000"/>
              </a:solidFill>
              <a:latin typeface="Roboto"/>
              <a:ea typeface="Roboto"/>
              <a:cs typeface="Roboto"/>
              <a:sym typeface="Roboto"/>
            </a:endParaRPr>
          </a:p>
        </p:txBody>
      </p:sp>
      <p:sp>
        <p:nvSpPr>
          <p:cNvPr id="118" name="Google Shape;118;p7"/>
          <p:cNvSpPr txBox="1"/>
          <p:nvPr/>
        </p:nvSpPr>
        <p:spPr>
          <a:xfrm>
            <a:off x="6160200" y="3345100"/>
            <a:ext cx="2533800" cy="1693200"/>
          </a:xfrm>
          <a:prstGeom prst="rect">
            <a:avLst/>
          </a:prstGeom>
          <a:solidFill>
            <a:srgbClr val="93C47D"/>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Empirical evidence is required to differentiate between cause and correlation and make claims about specific causes and effects</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
              <a:t>HS-PS4-5 Waves and Their Applications in Technologies for Information Transfer </a:t>
            </a:r>
            <a:endParaRPr/>
          </a:p>
        </p:txBody>
      </p:sp>
      <p:sp>
        <p:nvSpPr>
          <p:cNvPr id="124" name="Google Shape;124;p8"/>
          <p:cNvSpPr txBox="1">
            <a:spLocks noGrp="1"/>
          </p:cNvSpPr>
          <p:nvPr>
            <p:ph type="body" idx="1"/>
          </p:nvPr>
        </p:nvSpPr>
        <p:spPr>
          <a:xfrm>
            <a:off x="471900" y="1766675"/>
            <a:ext cx="8222100" cy="99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800"/>
              <a:buNone/>
            </a:pPr>
            <a:r>
              <a:rPr lang="en" sz="2100"/>
              <a:t>Communicate technical information about how some technological devices use the principles of wave behavior and wave interactions with matter to transmit and capture information and energy.</a:t>
            </a:r>
            <a:endParaRPr sz="2100"/>
          </a:p>
        </p:txBody>
      </p:sp>
      <p:sp>
        <p:nvSpPr>
          <p:cNvPr id="125" name="Google Shape;125;p8"/>
          <p:cNvSpPr txBox="1"/>
          <p:nvPr/>
        </p:nvSpPr>
        <p:spPr>
          <a:xfrm>
            <a:off x="658775" y="3116500"/>
            <a:ext cx="2533800" cy="1908600"/>
          </a:xfrm>
          <a:prstGeom prst="rect">
            <a:avLst/>
          </a:prstGeom>
          <a:solidFill>
            <a:schemeClr val="dk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Communicate technical information or ideas in multiple formats (including orally, graphically, textually, and mathematically)</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
        <p:nvSpPr>
          <p:cNvPr id="126" name="Google Shape;126;p8"/>
          <p:cNvSpPr txBox="1"/>
          <p:nvPr/>
        </p:nvSpPr>
        <p:spPr>
          <a:xfrm>
            <a:off x="3471600" y="3116500"/>
            <a:ext cx="2533800" cy="1908600"/>
          </a:xfrm>
          <a:prstGeom prst="rect">
            <a:avLst/>
          </a:prstGeom>
          <a:solidFill>
            <a:schemeClr val="accent6"/>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Multiple technologies based on the understanding of waves and their interactions with matter. They are essential tools for producing, transmitting, and capturing signals and for storing and interpreting information.</a:t>
            </a:r>
            <a:endParaRPr sz="1400" b="0" i="0" u="none" strike="noStrike" cap="none">
              <a:solidFill>
                <a:srgbClr val="000000"/>
              </a:solidFill>
              <a:latin typeface="Roboto"/>
              <a:ea typeface="Roboto"/>
              <a:cs typeface="Roboto"/>
              <a:sym typeface="Roboto"/>
            </a:endParaRPr>
          </a:p>
        </p:txBody>
      </p:sp>
      <p:sp>
        <p:nvSpPr>
          <p:cNvPr id="127" name="Google Shape;127;p8"/>
          <p:cNvSpPr txBox="1"/>
          <p:nvPr/>
        </p:nvSpPr>
        <p:spPr>
          <a:xfrm>
            <a:off x="6160200" y="3116500"/>
            <a:ext cx="2533800" cy="1908600"/>
          </a:xfrm>
          <a:prstGeom prst="rect">
            <a:avLst/>
          </a:prstGeom>
          <a:solidFill>
            <a:srgbClr val="93C47D"/>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Science and engineering complement each other in the cycle known as research and development (R&amp;D)</a:t>
            </a: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Roboto"/>
                <a:ea typeface="Roboto"/>
                <a:cs typeface="Roboto"/>
                <a:sym typeface="Roboto"/>
              </a:rPr>
              <a:t>Modern civilization depends on major technological systems</a:t>
            </a:r>
            <a:endParaRPr sz="1400" b="0" i="0" u="none" strike="noStrike" cap="none">
              <a:solidFill>
                <a:srgbClr val="000000"/>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9"/>
          <p:cNvSpPr txBox="1">
            <a:spLocks noGrp="1"/>
          </p:cNvSpPr>
          <p:nvPr>
            <p:ph type="title"/>
          </p:nvPr>
        </p:nvSpPr>
        <p:spPr>
          <a:xfrm>
            <a:off x="265500" y="1718250"/>
            <a:ext cx="4045200" cy="1707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200"/>
              <a:buNone/>
            </a:pPr>
            <a:r>
              <a:rPr lang="en" sz="3100"/>
              <a:t>The </a:t>
            </a:r>
            <a:r>
              <a:rPr lang="en" sz="3100" b="1"/>
              <a:t>Study of Sound</a:t>
            </a:r>
            <a:r>
              <a:rPr lang="en" sz="3100"/>
              <a:t> </a:t>
            </a:r>
            <a:endParaRPr sz="3100"/>
          </a:p>
          <a:p>
            <a:pPr marL="0" lvl="0" indent="0" algn="ctr" rtl="0">
              <a:lnSpc>
                <a:spcPct val="100000"/>
              </a:lnSpc>
              <a:spcBef>
                <a:spcPts val="0"/>
              </a:spcBef>
              <a:spcAft>
                <a:spcPts val="0"/>
              </a:spcAft>
              <a:buSzPts val="4200"/>
              <a:buNone/>
            </a:pPr>
            <a:r>
              <a:rPr lang="en" sz="3100"/>
              <a:t>in Earth’s oceans is called</a:t>
            </a:r>
            <a:endParaRPr sz="3100"/>
          </a:p>
          <a:p>
            <a:pPr marL="0" lvl="0" indent="0" algn="ctr" rtl="0">
              <a:lnSpc>
                <a:spcPct val="100000"/>
              </a:lnSpc>
              <a:spcBef>
                <a:spcPts val="0"/>
              </a:spcBef>
              <a:spcAft>
                <a:spcPts val="0"/>
              </a:spcAft>
              <a:buSzPts val="4200"/>
              <a:buNone/>
            </a:pPr>
            <a:r>
              <a:rPr lang="en" sz="3100"/>
              <a:t>Ocean Acoustics</a:t>
            </a:r>
            <a:endParaRPr sz="3100"/>
          </a:p>
          <a:p>
            <a:pPr marL="0" lvl="0" indent="0" algn="ctr" rtl="0">
              <a:lnSpc>
                <a:spcPct val="100000"/>
              </a:lnSpc>
              <a:spcBef>
                <a:spcPts val="0"/>
              </a:spcBef>
              <a:spcAft>
                <a:spcPts val="0"/>
              </a:spcAft>
              <a:buSzPts val="4200"/>
              <a:buNone/>
            </a:pPr>
            <a:endParaRPr sz="3100"/>
          </a:p>
          <a:p>
            <a:pPr marL="0" lvl="0" indent="0" algn="ctr" rtl="0">
              <a:lnSpc>
                <a:spcPct val="100000"/>
              </a:lnSpc>
              <a:spcBef>
                <a:spcPts val="0"/>
              </a:spcBef>
              <a:spcAft>
                <a:spcPts val="0"/>
              </a:spcAft>
              <a:buSzPts val="4200"/>
              <a:buNone/>
            </a:pPr>
            <a:r>
              <a:rPr lang="en" sz="1900"/>
              <a:t>(e.g. Acoustical Engineer, Acoustic Oceanographer, Acoustician)</a:t>
            </a:r>
            <a:endParaRPr sz="1900"/>
          </a:p>
        </p:txBody>
      </p:sp>
      <p:sp>
        <p:nvSpPr>
          <p:cNvPr id="133" name="Google Shape;133;p9"/>
          <p:cNvSpPr txBox="1">
            <a:spLocks noGrp="1"/>
          </p:cNvSpPr>
          <p:nvPr>
            <p:ph type="body" idx="2"/>
          </p:nvPr>
        </p:nvSpPr>
        <p:spPr>
          <a:xfrm>
            <a:off x="4939500" y="962825"/>
            <a:ext cx="3837000" cy="3456600"/>
          </a:xfrm>
          <a:prstGeom prst="rect">
            <a:avLst/>
          </a:prstGeom>
          <a:noFill/>
          <a:ln>
            <a:noFill/>
          </a:ln>
        </p:spPr>
        <p:txBody>
          <a:bodyPr spcFirstLastPara="1" wrap="square" lIns="91425" tIns="91425" rIns="91425" bIns="91425" anchor="ctr" anchorCtr="0">
            <a:noAutofit/>
          </a:bodyPr>
          <a:lstStyle/>
          <a:p>
            <a:pPr marL="457200" lvl="0" indent="-342900" algn="l" rtl="0">
              <a:lnSpc>
                <a:spcPct val="115000"/>
              </a:lnSpc>
              <a:spcBef>
                <a:spcPts val="0"/>
              </a:spcBef>
              <a:spcAft>
                <a:spcPts val="0"/>
              </a:spcAft>
              <a:buSzPts val="1800"/>
              <a:buChar char="●"/>
            </a:pPr>
            <a:r>
              <a:rPr lang="en"/>
              <a:t>Based on applying the properties of sound to identify and analyze patterns to classify information</a:t>
            </a:r>
            <a:endParaRPr/>
          </a:p>
          <a:p>
            <a:pPr marL="457200" lvl="0" indent="-342900" algn="l" rtl="0">
              <a:lnSpc>
                <a:spcPct val="115000"/>
              </a:lnSpc>
              <a:spcBef>
                <a:spcPts val="1600"/>
              </a:spcBef>
              <a:spcAft>
                <a:spcPts val="0"/>
              </a:spcAft>
              <a:buSzPts val="1800"/>
              <a:buChar char="●"/>
            </a:pPr>
            <a:r>
              <a:rPr lang="en"/>
              <a:t>SONAR</a:t>
            </a:r>
            <a:endParaRPr/>
          </a:p>
          <a:p>
            <a:pPr marL="457200" lvl="0" indent="-342900" algn="l" rtl="0">
              <a:lnSpc>
                <a:spcPct val="115000"/>
              </a:lnSpc>
              <a:spcBef>
                <a:spcPts val="1600"/>
              </a:spcBef>
              <a:spcAft>
                <a:spcPts val="0"/>
              </a:spcAft>
              <a:buSzPts val="1800"/>
              <a:buChar char="●"/>
            </a:pPr>
            <a:r>
              <a:rPr lang="en"/>
              <a:t>Passive (collects)</a:t>
            </a:r>
            <a:endParaRPr/>
          </a:p>
          <a:p>
            <a:pPr marL="457200" lvl="0" indent="-342900" algn="l" rtl="0">
              <a:lnSpc>
                <a:spcPct val="115000"/>
              </a:lnSpc>
              <a:spcBef>
                <a:spcPts val="1600"/>
              </a:spcBef>
              <a:spcAft>
                <a:spcPts val="0"/>
              </a:spcAft>
              <a:buSzPts val="1800"/>
              <a:buChar char="●"/>
            </a:pPr>
            <a:r>
              <a:rPr lang="en"/>
              <a:t>Active (sends out and collects)</a:t>
            </a:r>
            <a:endParaRPr/>
          </a:p>
          <a:p>
            <a:pPr marL="457200" lvl="0" indent="-342900" algn="l" rtl="0">
              <a:lnSpc>
                <a:spcPct val="115000"/>
              </a:lnSpc>
              <a:spcBef>
                <a:spcPts val="1600"/>
              </a:spcBef>
              <a:spcAft>
                <a:spcPts val="0"/>
              </a:spcAft>
              <a:buSzPts val="1800"/>
              <a:buChar char="●"/>
            </a:pPr>
            <a:r>
              <a:rPr lang="en"/>
              <a:t>New Research Vessel Technology </a:t>
            </a:r>
            <a:endParaRPr/>
          </a:p>
          <a:p>
            <a:pPr marL="457200" lvl="0" indent="-342900" algn="l" rtl="0">
              <a:lnSpc>
                <a:spcPct val="115000"/>
              </a:lnSpc>
              <a:spcBef>
                <a:spcPts val="1600"/>
              </a:spcBef>
              <a:spcAft>
                <a:spcPts val="1600"/>
              </a:spcAft>
              <a:buSzPts val="1800"/>
              <a:buChar char="●"/>
            </a:pPr>
            <a:r>
              <a:rPr lang="en"/>
              <a:t>Seabed 2030</a:t>
            </a:r>
            <a:endParaRPr/>
          </a:p>
        </p:txBody>
      </p:sp>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2179</Words>
  <Application>Microsoft Macintosh PowerPoint</Application>
  <PresentationFormat>On-screen Show (16:9)</PresentationFormat>
  <Paragraphs>278</Paragraphs>
  <Slides>33</Slides>
  <Notes>33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Roboto</vt:lpstr>
      <vt:lpstr>Arial</vt:lpstr>
      <vt:lpstr>Alfa Slab One</vt:lpstr>
      <vt:lpstr>Comic Sans MS</vt:lpstr>
      <vt:lpstr>Times New Roman</vt:lpstr>
      <vt:lpstr>Material</vt:lpstr>
      <vt:lpstr>Exploring Ocean  Acoustics</vt:lpstr>
      <vt:lpstr> What have you done in your classroom or club that relates to sound and waves?   Table Share and  Sticky Notes</vt:lpstr>
      <vt:lpstr>The Properties of Sound</vt:lpstr>
      <vt:lpstr>Sound and its Application in Technology and Science</vt:lpstr>
      <vt:lpstr>4-PS4-1 Waves and Their Applications in Technologies for Information Transfer </vt:lpstr>
      <vt:lpstr>MS-PS4-2 Waves and Their Applications in Technologies for Information Transfer </vt:lpstr>
      <vt:lpstr>HS-PS4-1 Waves and Their Applications in Technologies for Information Transfer </vt:lpstr>
      <vt:lpstr>HS-PS4-5 Waves and Their Applications in Technologies for Information Transfer </vt:lpstr>
      <vt:lpstr>The Study of Sound  in Earth’s oceans is called Ocean Acoustics  (e.g. Acoustical Engineer, Acoustic Oceanographer, Acoustician)</vt:lpstr>
      <vt:lpstr>SONAR</vt:lpstr>
      <vt:lpstr>PowerPoint Presentation</vt:lpstr>
      <vt:lpstr>Acoustical observation tools and modes</vt:lpstr>
      <vt:lpstr>What is SONAR?  https://oceanservice.noaa.gov/facts/sonar.html </vt:lpstr>
      <vt:lpstr>Properties and Application of Sound in SONAR</vt:lpstr>
      <vt:lpstr>Human Sonar Simulation</vt:lpstr>
      <vt:lpstr>Team Roles and Locations</vt:lpstr>
      <vt:lpstr>Where are we sampling each round to create our seafloor map? </vt:lpstr>
      <vt:lpstr>Round 1: Measuring for Depth (19 Pings)</vt:lpstr>
      <vt:lpstr>Round 1: Measuring for Depth (Range)</vt:lpstr>
      <vt:lpstr>Round 1 - Roles and Rules (15 Pings)</vt:lpstr>
      <vt:lpstr>Debrief</vt:lpstr>
      <vt:lpstr>PowerPoint Presentation</vt:lpstr>
      <vt:lpstr>Multibeam Sonar for Ocean Floor </vt:lpstr>
      <vt:lpstr>Round 2: Imaging the Seafloor Composition (BackScatter) </vt:lpstr>
      <vt:lpstr>Round 2 - Back Scatter at Grays bank (15 Pings)</vt:lpstr>
      <vt:lpstr>PowerPoint Presentation</vt:lpstr>
      <vt:lpstr>PowerPoint Presentation</vt:lpstr>
      <vt:lpstr>Round 3 - Midwater Targeting at Grays bank (15 Pings</vt:lpstr>
      <vt:lpstr>Debrief</vt:lpstr>
      <vt:lpstr>PowerPoint Presentation</vt:lpstr>
      <vt:lpstr>Labeling and Explaining the parts of a SONAR system</vt:lpstr>
      <vt:lpstr>Properties and Application of Sound in SONAR</vt:lpstr>
      <vt:lpstr>Labeling the Model as a Debrief</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Ocean  Acoustics</dc:title>
  <cp:lastModifiedBy>SMILE</cp:lastModifiedBy>
  <cp:revision>1</cp:revision>
  <dcterms:modified xsi:type="dcterms:W3CDTF">2021-12-22T00:02:10Z</dcterms:modified>
</cp:coreProperties>
</file>