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5"/>
  </p:notes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9"/>
    <p:restoredTop sz="94625"/>
  </p:normalViewPr>
  <p:slideViewPr>
    <p:cSldViewPr snapToGrid="0">
      <p:cViewPr varScale="1">
        <p:scale>
          <a:sx n="133" d="100"/>
          <a:sy n="133" d="100"/>
        </p:scale>
        <p:origin x="720" y="18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eaa4eba624_1_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eaa4eba624_1_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geaa4eba624_1_3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1" name="Google Shape;81;geaa4eba624_1_3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819650" y="352425"/>
            <a:ext cx="5129878" cy="4838700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544750" y="481400"/>
            <a:ext cx="2989800" cy="2986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Round 1. 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Arrange a room with objects that can to act as the sea floor.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Create plots on depth and ping from right to left.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Create a line plot.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Example: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is an example of Gray’s Bank </a:t>
            </a:r>
            <a:endParaRPr/>
          </a:p>
        </p:txBody>
      </p:sp>
      <p:cxnSp>
        <p:nvCxnSpPr>
          <p:cNvPr id="56" name="Google Shape;56;p13"/>
          <p:cNvCxnSpPr/>
          <p:nvPr/>
        </p:nvCxnSpPr>
        <p:spPr>
          <a:xfrm>
            <a:off x="4321175" y="2520950"/>
            <a:ext cx="1790700" cy="828600"/>
          </a:xfrm>
          <a:prstGeom prst="straightConnector1">
            <a:avLst/>
          </a:prstGeom>
          <a:noFill/>
          <a:ln w="381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57" name="Google Shape;57;p13"/>
          <p:cNvCxnSpPr/>
          <p:nvPr/>
        </p:nvCxnSpPr>
        <p:spPr>
          <a:xfrm>
            <a:off x="6121400" y="3359150"/>
            <a:ext cx="1736700" cy="171600"/>
          </a:xfrm>
          <a:prstGeom prst="straightConnector1">
            <a:avLst/>
          </a:prstGeom>
          <a:noFill/>
          <a:ln w="381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58" name="Google Shape;58;p13"/>
          <p:cNvCxnSpPr/>
          <p:nvPr/>
        </p:nvCxnSpPr>
        <p:spPr>
          <a:xfrm>
            <a:off x="7870825" y="2771775"/>
            <a:ext cx="514500" cy="0"/>
          </a:xfrm>
          <a:prstGeom prst="straightConnector1">
            <a:avLst/>
          </a:prstGeom>
          <a:noFill/>
          <a:ln w="381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59" name="Google Shape;59;p13"/>
          <p:cNvCxnSpPr/>
          <p:nvPr/>
        </p:nvCxnSpPr>
        <p:spPr>
          <a:xfrm>
            <a:off x="8378825" y="2797175"/>
            <a:ext cx="432000" cy="695400"/>
          </a:xfrm>
          <a:prstGeom prst="straightConnector1">
            <a:avLst/>
          </a:prstGeom>
          <a:noFill/>
          <a:ln w="381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60" name="Google Shape;60;p13"/>
          <p:cNvCxnSpPr/>
          <p:nvPr/>
        </p:nvCxnSpPr>
        <p:spPr>
          <a:xfrm flipH="1">
            <a:off x="7870700" y="2806700"/>
            <a:ext cx="3300" cy="746100"/>
          </a:xfrm>
          <a:prstGeom prst="straightConnector1">
            <a:avLst/>
          </a:prstGeom>
          <a:noFill/>
          <a:ln w="381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5" name="Google Shape;65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819650" y="352425"/>
            <a:ext cx="5129878" cy="4838700"/>
          </a:xfrm>
          <a:prstGeom prst="rect">
            <a:avLst/>
          </a:prstGeom>
          <a:noFill/>
          <a:ln>
            <a:noFill/>
          </a:ln>
        </p:spPr>
      </p:pic>
      <p:sp>
        <p:nvSpPr>
          <p:cNvPr id="66" name="Google Shape;66;p14"/>
          <p:cNvSpPr txBox="1"/>
          <p:nvPr/>
        </p:nvSpPr>
        <p:spPr>
          <a:xfrm>
            <a:off x="352425" y="100400"/>
            <a:ext cx="3182100" cy="384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Round 2. 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Arrange a room with High and Low return ammplitude cards arranged in any order Ping from right to left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order represents the hard/softness of the seafloor below each ping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Add Color to your plot of seafloor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Example: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Here is an example of a soft seafloor changing to a hard see floor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 - Hard (Orange), Low - Soft (Yellow)</a:t>
            </a:r>
            <a:endParaRPr/>
          </a:p>
        </p:txBody>
      </p:sp>
      <p:cxnSp>
        <p:nvCxnSpPr>
          <p:cNvPr id="67" name="Google Shape;67;p14"/>
          <p:cNvCxnSpPr/>
          <p:nvPr/>
        </p:nvCxnSpPr>
        <p:spPr>
          <a:xfrm>
            <a:off x="4321175" y="2520950"/>
            <a:ext cx="1790700" cy="8286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68" name="Google Shape;68;p14"/>
          <p:cNvCxnSpPr/>
          <p:nvPr/>
        </p:nvCxnSpPr>
        <p:spPr>
          <a:xfrm>
            <a:off x="6121400" y="3359150"/>
            <a:ext cx="1736700" cy="1716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69" name="Google Shape;69;p14"/>
          <p:cNvCxnSpPr/>
          <p:nvPr/>
        </p:nvCxnSpPr>
        <p:spPr>
          <a:xfrm rot="10800000" flipH="1">
            <a:off x="7870825" y="2806575"/>
            <a:ext cx="527100" cy="41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70" name="Google Shape;70;p14"/>
          <p:cNvCxnSpPr/>
          <p:nvPr/>
        </p:nvCxnSpPr>
        <p:spPr>
          <a:xfrm>
            <a:off x="8378825" y="2797175"/>
            <a:ext cx="432000" cy="695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71" name="Google Shape;71;p14"/>
          <p:cNvCxnSpPr/>
          <p:nvPr/>
        </p:nvCxnSpPr>
        <p:spPr>
          <a:xfrm flipH="1">
            <a:off x="7870700" y="2806700"/>
            <a:ext cx="3300" cy="7461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72" name="Google Shape;72;p14"/>
          <p:cNvSpPr/>
          <p:nvPr/>
        </p:nvSpPr>
        <p:spPr>
          <a:xfrm>
            <a:off x="8247425" y="2778125"/>
            <a:ext cx="527100" cy="695400"/>
          </a:xfrm>
          <a:prstGeom prst="rtTriangle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3" name="Google Shape;73;p14"/>
          <p:cNvSpPr/>
          <p:nvPr/>
        </p:nvSpPr>
        <p:spPr>
          <a:xfrm>
            <a:off x="7951325" y="2873375"/>
            <a:ext cx="432000" cy="8286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4" name="Google Shape;74;p14"/>
          <p:cNvSpPr/>
          <p:nvPr/>
        </p:nvSpPr>
        <p:spPr>
          <a:xfrm>
            <a:off x="4349750" y="2571800"/>
            <a:ext cx="1736700" cy="828600"/>
          </a:xfrm>
          <a:prstGeom prst="rtTriangle">
            <a:avLst/>
          </a:prstGeom>
          <a:solidFill>
            <a:schemeClr val="accent6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5" name="Google Shape;75;p14"/>
          <p:cNvSpPr/>
          <p:nvPr/>
        </p:nvSpPr>
        <p:spPr>
          <a:xfrm rot="233100">
            <a:off x="5933683" y="3471228"/>
            <a:ext cx="2112053" cy="25679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6" name="Google Shape;76;p14"/>
          <p:cNvSpPr/>
          <p:nvPr/>
        </p:nvSpPr>
        <p:spPr>
          <a:xfrm rot="1152">
            <a:off x="4328900" y="3400700"/>
            <a:ext cx="1790700" cy="2982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7" name="Google Shape;77;p14"/>
          <p:cNvSpPr/>
          <p:nvPr/>
        </p:nvSpPr>
        <p:spPr>
          <a:xfrm>
            <a:off x="4397375" y="3629000"/>
            <a:ext cx="3432300" cy="298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Low Return</a:t>
            </a:r>
            <a:endParaRPr/>
          </a:p>
        </p:txBody>
      </p:sp>
      <p:sp>
        <p:nvSpPr>
          <p:cNvPr id="78" name="Google Shape;78;p14"/>
          <p:cNvSpPr/>
          <p:nvPr/>
        </p:nvSpPr>
        <p:spPr>
          <a:xfrm>
            <a:off x="7951325" y="3492575"/>
            <a:ext cx="833700" cy="4926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High Return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3" name="Google Shape;83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3819650" y="352425"/>
            <a:ext cx="5129878" cy="4838700"/>
          </a:xfrm>
          <a:prstGeom prst="rect">
            <a:avLst/>
          </a:prstGeom>
          <a:noFill/>
          <a:ln>
            <a:noFill/>
          </a:ln>
        </p:spPr>
      </p:pic>
      <p:sp>
        <p:nvSpPr>
          <p:cNvPr id="84" name="Google Shape;84;p15"/>
          <p:cNvSpPr txBox="1"/>
          <p:nvPr/>
        </p:nvSpPr>
        <p:spPr>
          <a:xfrm>
            <a:off x="544750" y="100400"/>
            <a:ext cx="2989800" cy="3417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Round 3. 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Arrange a room with Ping Return Carts.  The return cards map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The order corresponds to the pings. 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>
                <a:solidFill>
                  <a:schemeClr val="dk1"/>
                </a:solidFill>
              </a:rPr>
              <a:t>Add Color to your plot of seafloor</a:t>
            </a:r>
            <a:endParaRPr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Example: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38kHz is for Fish (Blue Diamond), 120kHz is for Air (Red Circle)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cxnSp>
        <p:nvCxnSpPr>
          <p:cNvPr id="85" name="Google Shape;85;p15"/>
          <p:cNvCxnSpPr/>
          <p:nvPr/>
        </p:nvCxnSpPr>
        <p:spPr>
          <a:xfrm>
            <a:off x="4321175" y="2520950"/>
            <a:ext cx="1790700" cy="8286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6" name="Google Shape;86;p15"/>
          <p:cNvCxnSpPr/>
          <p:nvPr/>
        </p:nvCxnSpPr>
        <p:spPr>
          <a:xfrm>
            <a:off x="6121400" y="3359150"/>
            <a:ext cx="1736700" cy="1716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7" name="Google Shape;87;p15"/>
          <p:cNvCxnSpPr/>
          <p:nvPr/>
        </p:nvCxnSpPr>
        <p:spPr>
          <a:xfrm rot="10800000" flipH="1">
            <a:off x="7870825" y="2806575"/>
            <a:ext cx="527100" cy="41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8" name="Google Shape;88;p15"/>
          <p:cNvCxnSpPr/>
          <p:nvPr/>
        </p:nvCxnSpPr>
        <p:spPr>
          <a:xfrm>
            <a:off x="8378825" y="2797175"/>
            <a:ext cx="432000" cy="695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89" name="Google Shape;89;p15"/>
          <p:cNvCxnSpPr/>
          <p:nvPr/>
        </p:nvCxnSpPr>
        <p:spPr>
          <a:xfrm flipH="1">
            <a:off x="7870700" y="2806700"/>
            <a:ext cx="3300" cy="7461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sp>
        <p:nvSpPr>
          <p:cNvPr id="90" name="Google Shape;90;p15"/>
          <p:cNvSpPr/>
          <p:nvPr/>
        </p:nvSpPr>
        <p:spPr>
          <a:xfrm>
            <a:off x="8247425" y="2778125"/>
            <a:ext cx="527100" cy="695400"/>
          </a:xfrm>
          <a:prstGeom prst="rtTriangle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1" name="Google Shape;91;p15"/>
          <p:cNvSpPr/>
          <p:nvPr/>
        </p:nvSpPr>
        <p:spPr>
          <a:xfrm>
            <a:off x="7951325" y="2873375"/>
            <a:ext cx="432000" cy="8286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2" name="Google Shape;92;p15"/>
          <p:cNvSpPr/>
          <p:nvPr/>
        </p:nvSpPr>
        <p:spPr>
          <a:xfrm>
            <a:off x="4349750" y="2571800"/>
            <a:ext cx="1736700" cy="828600"/>
          </a:xfrm>
          <a:prstGeom prst="rtTriangle">
            <a:avLst/>
          </a:prstGeom>
          <a:solidFill>
            <a:schemeClr val="accent6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3" name="Google Shape;93;p15"/>
          <p:cNvSpPr/>
          <p:nvPr/>
        </p:nvSpPr>
        <p:spPr>
          <a:xfrm rot="233100">
            <a:off x="5933683" y="3471228"/>
            <a:ext cx="2112053" cy="25679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4" name="Google Shape;94;p15"/>
          <p:cNvSpPr/>
          <p:nvPr/>
        </p:nvSpPr>
        <p:spPr>
          <a:xfrm rot="1152">
            <a:off x="4328900" y="3400700"/>
            <a:ext cx="1790700" cy="2982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5" name="Google Shape;95;p15"/>
          <p:cNvSpPr/>
          <p:nvPr/>
        </p:nvSpPr>
        <p:spPr>
          <a:xfrm>
            <a:off x="4810125" y="2366963"/>
            <a:ext cx="527100" cy="257175"/>
          </a:xfrm>
          <a:prstGeom prst="flowChartDecision">
            <a:avLst/>
          </a:prstGeom>
          <a:solidFill>
            <a:schemeClr val="accent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5</a:t>
            </a:r>
            <a:endParaRPr/>
          </a:p>
        </p:txBody>
      </p:sp>
      <p:sp>
        <p:nvSpPr>
          <p:cNvPr id="96" name="Google Shape;96;p15"/>
          <p:cNvSpPr/>
          <p:nvPr/>
        </p:nvSpPr>
        <p:spPr>
          <a:xfrm>
            <a:off x="4810125" y="2520950"/>
            <a:ext cx="362100" cy="257100"/>
          </a:xfrm>
          <a:prstGeom prst="ellipse">
            <a:avLst/>
          </a:prstGeom>
          <a:solidFill>
            <a:srgbClr val="FF0000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5</a:t>
            </a:r>
            <a:endParaRPr/>
          </a:p>
        </p:txBody>
      </p:sp>
      <p:sp>
        <p:nvSpPr>
          <p:cNvPr id="97" name="Google Shape;97;p15"/>
          <p:cNvSpPr/>
          <p:nvPr/>
        </p:nvSpPr>
        <p:spPr>
          <a:xfrm>
            <a:off x="5086350" y="2778038"/>
            <a:ext cx="527100" cy="257175"/>
          </a:xfrm>
          <a:prstGeom prst="flowChartDecision">
            <a:avLst/>
          </a:prstGeom>
          <a:solidFill>
            <a:schemeClr val="accent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2</a:t>
            </a:r>
            <a:endParaRPr/>
          </a:p>
        </p:txBody>
      </p:sp>
      <p:sp>
        <p:nvSpPr>
          <p:cNvPr id="98" name="Google Shape;98;p15"/>
          <p:cNvSpPr/>
          <p:nvPr/>
        </p:nvSpPr>
        <p:spPr>
          <a:xfrm>
            <a:off x="5168850" y="2643225"/>
            <a:ext cx="362100" cy="257100"/>
          </a:xfrm>
          <a:prstGeom prst="ellipse">
            <a:avLst/>
          </a:prstGeom>
          <a:solidFill>
            <a:srgbClr val="FF0000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3</a:t>
            </a:r>
            <a:endParaRPr/>
          </a:p>
        </p:txBody>
      </p:sp>
      <p:sp>
        <p:nvSpPr>
          <p:cNvPr id="99" name="Google Shape;99;p15"/>
          <p:cNvSpPr/>
          <p:nvPr/>
        </p:nvSpPr>
        <p:spPr>
          <a:xfrm>
            <a:off x="5168850" y="1838300"/>
            <a:ext cx="362100" cy="257100"/>
          </a:xfrm>
          <a:prstGeom prst="ellipse">
            <a:avLst/>
          </a:prstGeom>
          <a:solidFill>
            <a:srgbClr val="FF0000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4</a:t>
            </a:r>
            <a:endParaRPr/>
          </a:p>
        </p:txBody>
      </p:sp>
      <p:cxnSp>
        <p:nvCxnSpPr>
          <p:cNvPr id="100" name="Google Shape;100;p15"/>
          <p:cNvCxnSpPr/>
          <p:nvPr/>
        </p:nvCxnSpPr>
        <p:spPr>
          <a:xfrm rot="10800000" flipH="1">
            <a:off x="4086225" y="2725700"/>
            <a:ext cx="647700" cy="4428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101" name="Google Shape;101;p15"/>
          <p:cNvCxnSpPr/>
          <p:nvPr/>
        </p:nvCxnSpPr>
        <p:spPr>
          <a:xfrm flipH="1">
            <a:off x="5426175" y="1358900"/>
            <a:ext cx="546000" cy="4794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102" name="Google Shape;102;p15"/>
          <p:cNvCxnSpPr>
            <a:endCxn id="98" idx="6"/>
          </p:cNvCxnSpPr>
          <p:nvPr/>
        </p:nvCxnSpPr>
        <p:spPr>
          <a:xfrm flipH="1">
            <a:off x="5530950" y="1720875"/>
            <a:ext cx="498300" cy="1050900"/>
          </a:xfrm>
          <a:prstGeom prst="straightConnector1">
            <a:avLst/>
          </a:prstGeom>
          <a:noFill/>
          <a:ln w="2857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03" name="Google Shape;103;p15"/>
          <p:cNvSpPr/>
          <p:nvPr/>
        </p:nvSpPr>
        <p:spPr>
          <a:xfrm>
            <a:off x="5959475" y="1006475"/>
            <a:ext cx="1609800" cy="7461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2 38kHz Bottom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4 120kHz Middle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3 120kHz Bottom</a:t>
            </a:r>
            <a:endParaRPr/>
          </a:p>
        </p:txBody>
      </p:sp>
      <p:sp>
        <p:nvSpPr>
          <p:cNvPr id="104" name="Google Shape;104;p15"/>
          <p:cNvSpPr/>
          <p:nvPr/>
        </p:nvSpPr>
        <p:spPr>
          <a:xfrm>
            <a:off x="2895600" y="3159125"/>
            <a:ext cx="1609800" cy="469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5 38kHz Bottom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5 120kHz Bottom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183</Words>
  <Application>Microsoft Macintosh PowerPoint</Application>
  <PresentationFormat>On-screen Show (16:9)</PresentationFormat>
  <Paragraphs>44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5" baseType="lpstr">
      <vt:lpstr>Arial</vt:lpstr>
      <vt:lpstr>Simple Light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SMILE</cp:lastModifiedBy>
  <cp:revision>1</cp:revision>
  <dcterms:modified xsi:type="dcterms:W3CDTF">2021-12-22T00:04:17Z</dcterms:modified>
</cp:coreProperties>
</file>