
<file path=[Content_Types].xml><?xml version="1.0" encoding="utf-8"?>
<Types xmlns="http://schemas.openxmlformats.org/package/2006/content-types">
  <Default Extension="xml" ContentType="application/xml"/>
  <Default Extension="jpeg" ContentType="image/jpeg"/>
  <Default Extension="jpg" ContentType="image/jpeg"/>
  <Default Extension="mp4" ContentType="video/mp4"/>
  <Default Extension="rels" ContentType="application/vnd.openxmlformats-package.relationships+xml"/>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2" r:id="rId1"/>
  </p:sldMasterIdLst>
  <p:notesMasterIdLst>
    <p:notesMasterId r:id="rId18"/>
  </p:notesMasterIdLst>
  <p:sldIdLst>
    <p:sldId id="256" r:id="rId2"/>
    <p:sldId id="272" r:id="rId3"/>
    <p:sldId id="269" r:id="rId4"/>
    <p:sldId id="273" r:id="rId5"/>
    <p:sldId id="274" r:id="rId6"/>
    <p:sldId id="258" r:id="rId7"/>
    <p:sldId id="267" r:id="rId8"/>
    <p:sldId id="268" r:id="rId9"/>
    <p:sldId id="260" r:id="rId10"/>
    <p:sldId id="261" r:id="rId11"/>
    <p:sldId id="262" r:id="rId12"/>
    <p:sldId id="264" r:id="rId13"/>
    <p:sldId id="271" r:id="rId14"/>
    <p:sldId id="270" r:id="rId15"/>
    <p:sldId id="266" r:id="rId16"/>
    <p:sldId id="275"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367"/>
    <p:restoredTop sz="91748"/>
  </p:normalViewPr>
  <p:slideViewPr>
    <p:cSldViewPr snapToGrid="0" snapToObjects="1">
      <p:cViewPr>
        <p:scale>
          <a:sx n="92" d="100"/>
          <a:sy n="92" d="100"/>
        </p:scale>
        <p:origin x="152" y="2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viewProps" Target="viewProps.xml"/><Relationship Id="rId21" Type="http://schemas.openxmlformats.org/officeDocument/2006/relationships/theme" Target="theme/theme1.xml"/><Relationship Id="rId2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notesMaster" Target="notesMasters/notesMaster1.xml"/><Relationship Id="rId19" Type="http://schemas.openxmlformats.org/officeDocument/2006/relationships/presProps" Target="pres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45755EF-F530-044F-B591-0BD437438DF8}" type="datetimeFigureOut">
              <a:rPr lang="en-US" smtClean="0"/>
              <a:t>10/13/17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403E4A2-6EB3-194A-921A-D31F2BB5ACFA}" type="slidenum">
              <a:rPr lang="en-US" smtClean="0"/>
              <a:t>‹#›</a:t>
            </a:fld>
            <a:endParaRPr lang="en-US"/>
          </a:p>
        </p:txBody>
      </p:sp>
    </p:spTree>
    <p:extLst>
      <p:ext uri="{BB962C8B-B14F-4D97-AF65-F5344CB8AC3E}">
        <p14:creationId xmlns:p14="http://schemas.microsoft.com/office/powerpoint/2010/main" val="8952161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smtClean="0"/>
              <a:t>The need was</a:t>
            </a:r>
            <a:r>
              <a:rPr lang="en-US" baseline="0" dirty="0" smtClean="0"/>
              <a:t> identified so we began the RCRV</a:t>
            </a:r>
          </a:p>
          <a:p>
            <a:endParaRPr lang="en-US" dirty="0" smtClean="0"/>
          </a:p>
          <a:p>
            <a:r>
              <a:rPr lang="en-US" dirty="0" smtClean="0"/>
              <a:t>OSU is leading the project to construction 3 new  research vessels to bolster the marine science capabilities of the United States. </a:t>
            </a:r>
          </a:p>
          <a:p>
            <a:endParaRPr lang="en-US" baseline="0" dirty="0" smtClean="0"/>
          </a:p>
          <a:p>
            <a:r>
              <a:rPr lang="en-US" baseline="0" dirty="0" smtClean="0"/>
              <a:t>OSU’s  current research vessels are outdated for the type of research.</a:t>
            </a:r>
          </a:p>
          <a:p>
            <a:endParaRPr lang="en-US" baseline="0" dirty="0" smtClean="0"/>
          </a:p>
          <a:p>
            <a:r>
              <a:rPr lang="en-US" baseline="0" dirty="0" smtClean="0"/>
              <a:t>OSU researchers want to put new equipment on the boats for gathering data.</a:t>
            </a:r>
          </a:p>
          <a:p>
            <a:endParaRPr lang="en-US" baseline="0" dirty="0" smtClean="0"/>
          </a:p>
          <a:p>
            <a:r>
              <a:rPr lang="en-US" baseline="0" dirty="0" smtClean="0"/>
              <a:t>First boat is being built in Louisiana,  Built for doing the science of today.</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7018F0-9C76-4FA8-9F79-3963FC0CC26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810368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There are limited resources available for</a:t>
            </a:r>
            <a:r>
              <a:rPr lang="en-US" sz="1200" kern="1200" baseline="0" dirty="0" smtClean="0">
                <a:solidFill>
                  <a:schemeClr val="tx1"/>
                </a:solidFill>
                <a:effectLst/>
                <a:latin typeface="+mn-lt"/>
                <a:ea typeface="+mn-ea"/>
                <a:cs typeface="+mn-cs"/>
              </a:rPr>
              <a:t> students</a:t>
            </a:r>
            <a:r>
              <a:rPr lang="en-US" sz="1200" kern="1200" dirty="0" smtClean="0">
                <a:solidFill>
                  <a:schemeClr val="tx1"/>
                </a:solidFill>
                <a:effectLst/>
                <a:latin typeface="+mn-lt"/>
                <a:ea typeface="+mn-ea"/>
                <a:cs typeface="+mn-cs"/>
              </a:rPr>
              <a:t> to use to build their boat.</a:t>
            </a:r>
            <a:r>
              <a:rPr lang="en-US" sz="1200" kern="1200" baseline="0" dirty="0" smtClean="0">
                <a:solidFill>
                  <a:schemeClr val="tx1"/>
                </a:solidFill>
                <a:effectLst/>
                <a:latin typeface="+mn-lt"/>
                <a:ea typeface="+mn-ea"/>
                <a:cs typeface="+mn-cs"/>
              </a:rPr>
              <a:t> Handout:</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Sheet metal (6x6in piece aluminum foil)</a:t>
            </a:r>
          </a:p>
          <a:p>
            <a:r>
              <a:rPr lang="en-US" sz="1200" kern="1200" dirty="0" smtClean="0">
                <a:solidFill>
                  <a:schemeClr val="tx1"/>
                </a:solidFill>
                <a:effectLst/>
                <a:latin typeface="+mn-lt"/>
                <a:ea typeface="+mn-ea"/>
                <a:cs typeface="+mn-cs"/>
              </a:rPr>
              <a: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Welding material (1 foot of tape)</a:t>
            </a:r>
          </a:p>
          <a:p>
            <a:r>
              <a:rPr lang="en-US" sz="1200" kern="1200" dirty="0" smtClean="0">
                <a:solidFill>
                  <a:schemeClr val="tx1"/>
                </a:solidFill>
                <a:effectLst/>
                <a:latin typeface="+mn-lt"/>
                <a:ea typeface="+mn-ea"/>
                <a:cs typeface="+mn-cs"/>
              </a:rPr>
              <a: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Wood (4 popsicle sticks)</a:t>
            </a:r>
          </a:p>
          <a:p>
            <a:r>
              <a:rPr lang="en-US" sz="1200" kern="1200" dirty="0" smtClean="0">
                <a:solidFill>
                  <a:schemeClr val="tx1"/>
                </a:solidFill>
                <a:effectLst/>
                <a:latin typeface="+mn-lt"/>
                <a:ea typeface="+mn-ea"/>
                <a:cs typeface="+mn-cs"/>
              </a:rPr>
              <a: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Reinforcements (1 straw)</a:t>
            </a:r>
          </a:p>
          <a:p>
            <a:r>
              <a:rPr lang="en-US" sz="1200" kern="1200" dirty="0" smtClean="0">
                <a:solidFill>
                  <a:schemeClr val="tx1"/>
                </a:solidFill>
                <a:effectLst/>
                <a:latin typeface="+mn-lt"/>
                <a:ea typeface="+mn-ea"/>
                <a:cs typeface="+mn-cs"/>
              </a:rPr>
              <a: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Cable (2 pipe cleaners)</a:t>
            </a:r>
          </a:p>
          <a:p>
            <a:r>
              <a:rPr lang="en-US" sz="1200" kern="1200" dirty="0" smtClean="0">
                <a:solidFill>
                  <a:schemeClr val="tx1"/>
                </a:solidFill>
                <a:effectLst/>
                <a:latin typeface="+mn-lt"/>
                <a:ea typeface="+mn-ea"/>
                <a:cs typeface="+mn-cs"/>
              </a:rPr>
              <a: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Fiberglass (½ in clay cube)</a:t>
            </a:r>
          </a:p>
          <a:p>
            <a:r>
              <a:rPr lang="en-US" sz="1200" kern="1200" dirty="0" smtClean="0">
                <a:solidFill>
                  <a:schemeClr val="tx1"/>
                </a:solidFill>
                <a:effectLst/>
                <a:latin typeface="+mn-lt"/>
                <a:ea typeface="+mn-ea"/>
                <a:cs typeface="+mn-cs"/>
              </a:rPr>
              <a: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Wheelhouse (1 small cup)</a:t>
            </a:r>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In the case of research vessels, the vessels must also be equipped</a:t>
            </a:r>
          </a:p>
          <a:p>
            <a:r>
              <a:rPr lang="en-US" sz="1200" kern="1200" dirty="0" smtClean="0">
                <a:solidFill>
                  <a:schemeClr val="tx1"/>
                </a:solidFill>
                <a:effectLst/>
                <a:latin typeface="+mn-lt"/>
                <a:ea typeface="+mn-ea"/>
                <a:cs typeface="+mn-cs"/>
              </a:rPr>
              <a:t>with special tools and technology that allow scientists to explore</a:t>
            </a:r>
          </a:p>
          <a:p>
            <a:r>
              <a:rPr lang="en-US" sz="1200" kern="1200" dirty="0" smtClean="0">
                <a:solidFill>
                  <a:schemeClr val="tx1"/>
                </a:solidFill>
                <a:effectLst/>
                <a:latin typeface="+mn-lt"/>
                <a:ea typeface="+mn-ea"/>
                <a:cs typeface="+mn-cs"/>
              </a:rPr>
              <a:t>ocean environments. Research vessels are highly advanced</a:t>
            </a:r>
          </a:p>
          <a:p>
            <a:r>
              <a:rPr lang="en-US" sz="1200" kern="1200" dirty="0" smtClean="0">
                <a:solidFill>
                  <a:schemeClr val="tx1"/>
                </a:solidFill>
                <a:effectLst/>
                <a:latin typeface="+mn-lt"/>
                <a:ea typeface="+mn-ea"/>
                <a:cs typeface="+mn-cs"/>
              </a:rPr>
              <a:t>traveling research stations. They must be able to offer scientists</a:t>
            </a:r>
          </a:p>
          <a:p>
            <a:r>
              <a:rPr lang="en-US" sz="1200" kern="1200" dirty="0" smtClean="0">
                <a:solidFill>
                  <a:schemeClr val="tx1"/>
                </a:solidFill>
                <a:effectLst/>
                <a:latin typeface="+mn-lt"/>
                <a:ea typeface="+mn-ea"/>
                <a:cs typeface="+mn-cs"/>
              </a:rPr>
              <a:t>stable platforms from which they can deploy equipment, divers,</a:t>
            </a:r>
          </a:p>
          <a:p>
            <a:r>
              <a:rPr lang="en-US" sz="1200" kern="1200" dirty="0" smtClean="0">
                <a:solidFill>
                  <a:schemeClr val="tx1"/>
                </a:solidFill>
                <a:effectLst/>
                <a:latin typeface="+mn-lt"/>
                <a:ea typeface="+mn-ea"/>
                <a:cs typeface="+mn-cs"/>
              </a:rPr>
              <a:t>and submersibles. In addition, these vessels carry electronics,</a:t>
            </a:r>
          </a:p>
          <a:p>
            <a:r>
              <a:rPr lang="en-US" sz="1200" kern="1200" dirty="0" smtClean="0">
                <a:solidFill>
                  <a:schemeClr val="tx1"/>
                </a:solidFill>
                <a:effectLst/>
                <a:latin typeface="+mn-lt"/>
                <a:ea typeface="+mn-ea"/>
                <a:cs typeface="+mn-cs"/>
              </a:rPr>
              <a:t>computers, and navigational and communications systems.</a:t>
            </a:r>
          </a:p>
          <a:p>
            <a:endParaRPr lang="en-US" dirty="0"/>
          </a:p>
        </p:txBody>
      </p:sp>
      <p:sp>
        <p:nvSpPr>
          <p:cNvPr id="4" name="Slide Number Placeholder 3"/>
          <p:cNvSpPr>
            <a:spLocks noGrp="1"/>
          </p:cNvSpPr>
          <p:nvPr>
            <p:ph type="sldNum" sz="quarter" idx="10"/>
          </p:nvPr>
        </p:nvSpPr>
        <p:spPr/>
        <p:txBody>
          <a:bodyPr/>
          <a:lstStyle/>
          <a:p>
            <a:fld id="{7403E4A2-6EB3-194A-921A-D31F2BB5ACFA}" type="slidenum">
              <a:rPr lang="en-US" smtClean="0"/>
              <a:t>12</a:t>
            </a:fld>
            <a:endParaRPr lang="en-US"/>
          </a:p>
        </p:txBody>
      </p:sp>
    </p:spTree>
    <p:extLst>
      <p:ext uri="{BB962C8B-B14F-4D97-AF65-F5344CB8AC3E}">
        <p14:creationId xmlns:p14="http://schemas.microsoft.com/office/powerpoint/2010/main" val="115299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CTD-conductivity,</a:t>
            </a:r>
            <a:r>
              <a:rPr lang="en-US" baseline="0" dirty="0" smtClean="0"/>
              <a:t> temperature and depth</a:t>
            </a:r>
            <a:endParaRPr lang="en-US" dirty="0" smtClean="0"/>
          </a:p>
          <a:p>
            <a:endParaRPr lang="en-US" dirty="0" smtClean="0"/>
          </a:p>
          <a:p>
            <a:r>
              <a:rPr lang="en-US" dirty="0" smtClean="0"/>
              <a:t>Give students</a:t>
            </a:r>
            <a:r>
              <a:rPr lang="en-US" baseline="0" dirty="0" smtClean="0"/>
              <a:t> a </a:t>
            </a:r>
            <a:r>
              <a:rPr lang="en-US" sz="1200" kern="1200" dirty="0" smtClean="0">
                <a:solidFill>
                  <a:schemeClr val="tx1"/>
                </a:solidFill>
                <a:effectLst/>
                <a:latin typeface="+mn-lt"/>
                <a:ea typeface="+mn-ea"/>
                <a:cs typeface="+mn-cs"/>
              </a:rPr>
              <a:t>bag of assorted materials that represent people, equipment, and</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supplies that their boat must carry.</a:t>
            </a:r>
          </a:p>
          <a:p>
            <a:endParaRPr lang="en-US" dirty="0"/>
          </a:p>
        </p:txBody>
      </p:sp>
      <p:sp>
        <p:nvSpPr>
          <p:cNvPr id="4" name="Slide Number Placeholder 3"/>
          <p:cNvSpPr>
            <a:spLocks noGrp="1"/>
          </p:cNvSpPr>
          <p:nvPr>
            <p:ph type="sldNum" sz="quarter" idx="10"/>
          </p:nvPr>
        </p:nvSpPr>
        <p:spPr/>
        <p:txBody>
          <a:bodyPr/>
          <a:lstStyle/>
          <a:p>
            <a:fld id="{7403E4A2-6EB3-194A-921A-D31F2BB5ACFA}" type="slidenum">
              <a:rPr lang="en-US" smtClean="0"/>
              <a:t>13</a:t>
            </a:fld>
            <a:endParaRPr lang="en-US"/>
          </a:p>
        </p:txBody>
      </p:sp>
    </p:spTree>
    <p:extLst>
      <p:ext uri="{BB962C8B-B14F-4D97-AF65-F5344CB8AC3E}">
        <p14:creationId xmlns:p14="http://schemas.microsoft.com/office/powerpoint/2010/main" val="20796511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A48158D4-1039-494A-BF9A-627A922C6AA7}" type="slidenum">
              <a:rPr lang="en-US" smtClean="0"/>
              <a:pPr/>
              <a:t>16</a:t>
            </a:fld>
            <a:endParaRPr lang="en-US" dirty="0"/>
          </a:p>
        </p:txBody>
      </p:sp>
    </p:spTree>
    <p:extLst>
      <p:ext uri="{BB962C8B-B14F-4D97-AF65-F5344CB8AC3E}">
        <p14:creationId xmlns:p14="http://schemas.microsoft.com/office/powerpoint/2010/main" val="15698366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OSU is</a:t>
            </a:r>
            <a:r>
              <a:rPr lang="en-US" baseline="0" dirty="0" smtClean="0"/>
              <a:t> leading the construction of three NEW ships to replace the current ships that are getting old.</a:t>
            </a:r>
            <a:endParaRPr lang="en-US" dirty="0"/>
          </a:p>
        </p:txBody>
      </p:sp>
      <p:sp>
        <p:nvSpPr>
          <p:cNvPr id="4" name="Slide Number Placeholder 3"/>
          <p:cNvSpPr>
            <a:spLocks noGrp="1"/>
          </p:cNvSpPr>
          <p:nvPr>
            <p:ph type="sldNum" sz="quarter" idx="10"/>
          </p:nvPr>
        </p:nvSpPr>
        <p:spPr/>
        <p:txBody>
          <a:bodyPr/>
          <a:lstStyle/>
          <a:p>
            <a:fld id="{7403E4A2-6EB3-194A-921A-D31F2BB5ACFA}" type="slidenum">
              <a:rPr lang="en-US" smtClean="0"/>
              <a:t>3</a:t>
            </a:fld>
            <a:endParaRPr lang="en-US"/>
          </a:p>
        </p:txBody>
      </p:sp>
    </p:spTree>
    <p:extLst>
      <p:ext uri="{BB962C8B-B14F-4D97-AF65-F5344CB8AC3E}">
        <p14:creationId xmlns:p14="http://schemas.microsoft.com/office/powerpoint/2010/main" val="3920561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9579">
              <a:defRPr/>
            </a:pPr>
            <a:r>
              <a:rPr lang="en-US" dirty="0" smtClean="0"/>
              <a:t>It’s like</a:t>
            </a:r>
            <a:r>
              <a:rPr lang="en-US" baseline="0" dirty="0" smtClean="0"/>
              <a:t> high speed internet on the ocean.</a:t>
            </a:r>
          </a:p>
          <a:p>
            <a:pPr defTabSz="929579">
              <a:defRPr/>
            </a:pPr>
            <a:endParaRPr lang="en-US" baseline="0" dirty="0" smtClean="0"/>
          </a:p>
          <a:p>
            <a:pPr defTabSz="929579">
              <a:defRPr/>
            </a:pPr>
            <a:r>
              <a:rPr lang="en-US" baseline="0" dirty="0" smtClean="0"/>
              <a:t>The future is to be able to interact with teachers and students in real time. </a:t>
            </a:r>
            <a:endParaRPr lang="en-US" dirty="0" smtClean="0"/>
          </a:p>
          <a:p>
            <a:pPr defTabSz="929579">
              <a:defRPr/>
            </a:pPr>
            <a:endParaRPr lang="en-US" dirty="0" smtClean="0"/>
          </a:p>
          <a:p>
            <a:pPr defTabSz="929579">
              <a:defRPr/>
            </a:pPr>
            <a:endParaRPr lang="en-US" dirty="0"/>
          </a:p>
          <a:p>
            <a:r>
              <a:rPr lang="en-US" sz="1200" b="0" i="1" dirty="0" smtClean="0"/>
              <a:t>An interdisciplinary approach to ocean science research enhancing observational, experimental, and analytical capabilities</a:t>
            </a:r>
            <a:endParaRPr lang="en-US"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7018F0-9C76-4FA8-9F79-3963FC0CC26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495492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9579">
              <a:defRPr/>
            </a:pPr>
            <a:r>
              <a:rPr lang="en-US" b="1" dirty="0" smtClean="0"/>
              <a:t>Future opportunities: ” Educator</a:t>
            </a:r>
            <a:r>
              <a:rPr lang="en-US" b="1" baseline="0" dirty="0" smtClean="0"/>
              <a:t>s at Sea” program will be possibility for summer 2019 . Contact Renee O'Neill.</a:t>
            </a:r>
          </a:p>
          <a:p>
            <a:pPr defTabSz="929579">
              <a:defRPr/>
            </a:pPr>
            <a:endParaRPr lang="en-US" baseline="0" dirty="0" smtClean="0"/>
          </a:p>
          <a:p>
            <a:pPr defTabSz="929579">
              <a:defRPr/>
            </a:pPr>
            <a:endParaRPr lang="en-US" baseline="0" dirty="0" smtClean="0"/>
          </a:p>
          <a:p>
            <a:pPr defTabSz="929579">
              <a:defRPr/>
            </a:pPr>
            <a:endParaRPr lang="en-US" dirty="0" smtClean="0"/>
          </a:p>
          <a:p>
            <a:pPr defTabSz="929579">
              <a:defRPr/>
            </a:pPr>
            <a:r>
              <a:rPr lang="en-US" dirty="0" smtClean="0"/>
              <a:t>Amanda is this too much?</a:t>
            </a:r>
          </a:p>
          <a:p>
            <a:pPr defTabSz="929579">
              <a:defRPr/>
            </a:pPr>
            <a:r>
              <a:rPr lang="en-US" dirty="0" smtClean="0"/>
              <a:t>(Today</a:t>
            </a:r>
            <a:r>
              <a:rPr lang="en-US" baseline="0" dirty="0" smtClean="0"/>
              <a:t> we would really like to focus on the use of data presence in the classroom. </a:t>
            </a:r>
            <a:r>
              <a:rPr lang="en-US" dirty="0" smtClean="0"/>
              <a:t>Our goal is to</a:t>
            </a:r>
            <a:r>
              <a:rPr lang="en-US" baseline="0" dirty="0" smtClean="0"/>
              <a:t> not only use data presence in the classroom and develop lesson plans around it but also have it available to the community, including teachers as an open data source to utilize. These are the 3 main ideas focused on data presence that we are developing outreach with the overall goal of bridging science, technology, and the community. )</a:t>
            </a:r>
            <a:endParaRPr lang="en-US"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7018F0-9C76-4FA8-9F79-3963FC0CC26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504272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noTextEdit="1"/>
          </p:cNvSpPr>
          <p:nvPr>
            <p:ph type="sldImg"/>
          </p:nvPr>
        </p:nvSpPr>
        <p:spPr>
          <a:ln/>
        </p:spPr>
      </p:sp>
      <p:sp>
        <p:nvSpPr>
          <p:cNvPr id="1843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x-none" dirty="0">
                <a:ea typeface="ＭＳ Ｐゴシック" charset="-128"/>
              </a:rPr>
              <a:t>Who can tell me how much of the Earth is covered by the ocean? It is about 70% of the earth</a:t>
            </a:r>
            <a:r>
              <a:rPr lang="en-US" altLang="en-US" dirty="0">
                <a:ea typeface="ＭＳ Ｐゴシック" charset="-128"/>
              </a:rPr>
              <a:t>’</a:t>
            </a:r>
            <a:r>
              <a:rPr lang="en-US" altLang="x-none" dirty="0">
                <a:ea typeface="ＭＳ Ｐゴシック" charset="-128"/>
              </a:rPr>
              <a:t>s surface. </a:t>
            </a:r>
            <a:endParaRPr lang="en-US" altLang="x-none" dirty="0" smtClean="0">
              <a:ea typeface="ＭＳ Ｐゴシック"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Our oceans are the largest ecosystem on Earth.</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 every breath you take you can thank the </a:t>
            </a:r>
            <a:r>
              <a:rPr lang="en-US" dirty="0" err="1" smtClean="0"/>
              <a:t>photosynthesizers</a:t>
            </a:r>
            <a:r>
              <a:rPr lang="en-US" dirty="0" smtClean="0"/>
              <a:t> of the ocean as they generate roughly 50% of the oxygen we breath!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97% of the worlds water resides in oceans and it is this water that absorbs a large amount of carbon dioxide from the atmosphere to mitigate the impacts of climate change, it is estimated that between 2002 and 2011 there was a average annual release of 9.3 billon tons of carbon per year and roughly 2.5 billion tons went into the oceans (Scripps, Rob Monroe, The Keeling Curve).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Marine stewardship council found that in 2013, fish provided 3.1 billon people with almost 20% of their intake of animal protein and the demand for seafood in increasing at a rate of 3.2% annually.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altLang="x-none" dirty="0">
              <a:ea typeface="ＭＳ Ｐゴシック" charset="-128"/>
            </a:endParaRPr>
          </a:p>
        </p:txBody>
      </p:sp>
      <p:sp>
        <p:nvSpPr>
          <p:cNvPr id="1843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7201027B-61BB-B642-95A7-6598E85EE067}" type="slidenum">
              <a:rPr lang="en-US" altLang="x-none" sz="1200"/>
              <a:pPr/>
              <a:t>7</a:t>
            </a:fld>
            <a:endParaRPr lang="en-US" altLang="x-none" sz="1200"/>
          </a:p>
        </p:txBody>
      </p:sp>
    </p:spTree>
    <p:extLst>
      <p:ext uri="{BB962C8B-B14F-4D97-AF65-F5344CB8AC3E}">
        <p14:creationId xmlns:p14="http://schemas.microsoft.com/office/powerpoint/2010/main" val="1275816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p:cNvSpPr>
            <a:spLocks noGrp="1" noRot="1" noChangeAspect="1" noTextEdit="1"/>
          </p:cNvSpPr>
          <p:nvPr>
            <p:ph type="sldImg"/>
          </p:nvPr>
        </p:nvSpPr>
        <p:spPr>
          <a:ln/>
        </p:spPr>
      </p:sp>
      <p:sp>
        <p:nvSpPr>
          <p:cNvPr id="2048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x-none" dirty="0">
              <a:ea typeface="ＭＳ Ｐゴシック"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We as humans have explored less than 5% of the Earth’s oceans, and better understanding the diversity and productivity of the oceans should be of great interest to humans as our existence, survival and ability to prosper depends on health oceans. With exploration in less than 5% of the Earth’s oceans we as oceanographers have a lot of work to do and to do that work we need research vessels.</a:t>
            </a:r>
          </a:p>
          <a:p>
            <a:endParaRPr lang="en-US" altLang="x-none" dirty="0">
              <a:ea typeface="ＭＳ Ｐゴシック" charset="-128"/>
            </a:endParaRPr>
          </a:p>
        </p:txBody>
      </p:sp>
      <p:sp>
        <p:nvSpPr>
          <p:cNvPr id="2048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2362E6F2-6569-1941-8C42-0EDB89FD7BC8}" type="slidenum">
              <a:rPr lang="en-US" altLang="x-none" sz="1200"/>
              <a:pPr/>
              <a:t>8</a:t>
            </a:fld>
            <a:endParaRPr lang="en-US" altLang="x-none" sz="1200"/>
          </a:p>
        </p:txBody>
      </p:sp>
    </p:spTree>
    <p:extLst>
      <p:ext uri="{BB962C8B-B14F-4D97-AF65-F5344CB8AC3E}">
        <p14:creationId xmlns:p14="http://schemas.microsoft.com/office/powerpoint/2010/main" val="14045449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Three</a:t>
            </a:r>
            <a:r>
              <a:rPr lang="en-US" baseline="0" dirty="0" smtClean="0"/>
              <a:t> ships at OSU</a:t>
            </a:r>
            <a:endParaRPr lang="en-US" dirty="0"/>
          </a:p>
        </p:txBody>
      </p:sp>
      <p:sp>
        <p:nvSpPr>
          <p:cNvPr id="4" name="Slide Number Placeholder 3"/>
          <p:cNvSpPr>
            <a:spLocks noGrp="1"/>
          </p:cNvSpPr>
          <p:nvPr>
            <p:ph type="sldNum" sz="quarter" idx="10"/>
          </p:nvPr>
        </p:nvSpPr>
        <p:spPr/>
        <p:txBody>
          <a:bodyPr/>
          <a:lstStyle/>
          <a:p>
            <a:fld id="{7403E4A2-6EB3-194A-921A-D31F2BB5ACFA}" type="slidenum">
              <a:rPr lang="en-US" smtClean="0"/>
              <a:t>9</a:t>
            </a:fld>
            <a:endParaRPr lang="en-US"/>
          </a:p>
        </p:txBody>
      </p:sp>
    </p:spTree>
    <p:extLst>
      <p:ext uri="{BB962C8B-B14F-4D97-AF65-F5344CB8AC3E}">
        <p14:creationId xmlns:p14="http://schemas.microsoft.com/office/powerpoint/2010/main" val="11266472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Discuss</a:t>
            </a:r>
          </a:p>
          <a:p>
            <a:r>
              <a:rPr lang="en-US" sz="1200" kern="1200" dirty="0" smtClean="0">
                <a:solidFill>
                  <a:schemeClr val="tx1"/>
                </a:solidFill>
                <a:effectLst/>
                <a:latin typeface="+mn-lt"/>
                <a:ea typeface="+mn-ea"/>
                <a:cs typeface="+mn-cs"/>
              </a:rPr>
              <a:t>-Why do boats have different shapes?</a:t>
            </a:r>
          </a:p>
          <a:p>
            <a:r>
              <a:rPr lang="en-US" sz="1200" kern="1200" dirty="0" smtClean="0">
                <a:solidFill>
                  <a:schemeClr val="tx1"/>
                </a:solidFill>
                <a:effectLst/>
                <a:latin typeface="+mn-lt"/>
                <a:ea typeface="+mn-ea"/>
                <a:cs typeface="+mn-cs"/>
              </a:rPr>
              <a:t>-Which of these boats would be the most stable? Support</a:t>
            </a:r>
          </a:p>
          <a:p>
            <a:r>
              <a:rPr lang="en-US" sz="1200" kern="1200" dirty="0" smtClean="0">
                <a:solidFill>
                  <a:schemeClr val="tx1"/>
                </a:solidFill>
                <a:effectLst/>
                <a:latin typeface="+mn-lt"/>
                <a:ea typeface="+mn-ea"/>
                <a:cs typeface="+mn-cs"/>
              </a:rPr>
              <a:t>the most weight? Travel the furthest without going back</a:t>
            </a:r>
          </a:p>
          <a:p>
            <a:r>
              <a:rPr lang="en-US" sz="1200" kern="1200" dirty="0" smtClean="0">
                <a:solidFill>
                  <a:schemeClr val="tx1"/>
                </a:solidFill>
                <a:effectLst/>
                <a:latin typeface="+mn-lt"/>
                <a:ea typeface="+mn-ea"/>
                <a:cs typeface="+mn-cs"/>
              </a:rPr>
              <a:t>to land? Be the fastest? Slowest?</a:t>
            </a:r>
          </a:p>
          <a:p>
            <a:endParaRPr lang="en-US" sz="1200" kern="1200" baseline="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Shaped</a:t>
            </a:r>
            <a:r>
              <a:rPr lang="en-US" sz="1200" kern="1200" baseline="0" dirty="0" smtClean="0">
                <a:solidFill>
                  <a:schemeClr val="tx1"/>
                </a:solidFill>
                <a:effectLst/>
                <a:latin typeface="+mn-lt"/>
                <a:ea typeface="+mn-ea"/>
                <a:cs typeface="+mn-cs"/>
              </a:rPr>
              <a:t> depend on what your goals are!  </a:t>
            </a:r>
            <a:r>
              <a:rPr lang="en-US" sz="1200" kern="1200" dirty="0" smtClean="0">
                <a:solidFill>
                  <a:schemeClr val="tx1"/>
                </a:solidFill>
                <a:effectLst/>
                <a:latin typeface="+mn-lt"/>
                <a:ea typeface="+mn-ea"/>
                <a:cs typeface="+mn-cs"/>
              </a:rPr>
              <a:t>In the case of research vessels, the vessels must also be equipped</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with special tools and technology that allow scientists to explore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ocean environments. Research vessels are highly advanced</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traveling research stations. They must be able to offer scientists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stable platforms from which they can deploy equipment, divers,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and submersibles. In addition, these vessels carry electronics,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computers, and navigational and communications systems.</a:t>
            </a:r>
          </a:p>
          <a:p>
            <a:endParaRPr lang="en-US" dirty="0"/>
          </a:p>
        </p:txBody>
      </p:sp>
      <p:sp>
        <p:nvSpPr>
          <p:cNvPr id="4" name="Slide Number Placeholder 3"/>
          <p:cNvSpPr>
            <a:spLocks noGrp="1"/>
          </p:cNvSpPr>
          <p:nvPr>
            <p:ph type="sldNum" sz="quarter" idx="10"/>
          </p:nvPr>
        </p:nvSpPr>
        <p:spPr/>
        <p:txBody>
          <a:bodyPr/>
          <a:lstStyle/>
          <a:p>
            <a:fld id="{7403E4A2-6EB3-194A-921A-D31F2BB5ACFA}" type="slidenum">
              <a:rPr lang="en-US" smtClean="0"/>
              <a:t>10</a:t>
            </a:fld>
            <a:endParaRPr lang="en-US"/>
          </a:p>
        </p:txBody>
      </p:sp>
    </p:spTree>
    <p:extLst>
      <p:ext uri="{BB962C8B-B14F-4D97-AF65-F5344CB8AC3E}">
        <p14:creationId xmlns:p14="http://schemas.microsoft.com/office/powerpoint/2010/main" val="5205669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An object will float if it displaces as much water as it weighs. A ship made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out of metal is able to remain lighter than the amount of water it</a:t>
            </a:r>
          </a:p>
          <a:p>
            <a:r>
              <a:rPr lang="en-US" sz="1200" kern="1200" dirty="0" smtClean="0">
                <a:solidFill>
                  <a:schemeClr val="tx1"/>
                </a:solidFill>
                <a:effectLst/>
                <a:latin typeface="+mn-lt"/>
                <a:ea typeface="+mn-ea"/>
                <a:cs typeface="+mn-cs"/>
              </a:rPr>
              <a:t>displaces, because it is not a complete solid.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Demonstrate buoyancy to students by showing them a ball of clay.</a:t>
            </a:r>
          </a:p>
          <a:p>
            <a:r>
              <a:rPr lang="en-US" sz="1200" kern="1200" dirty="0" smtClean="0">
                <a:solidFill>
                  <a:schemeClr val="tx1"/>
                </a:solidFill>
                <a:effectLst/>
                <a:latin typeface="+mn-lt"/>
                <a:ea typeface="+mn-ea"/>
                <a:cs typeface="+mn-cs"/>
              </a:rPr>
              <a:t>Ask: What do you predict will happen if I put this clay into the</a:t>
            </a:r>
          </a:p>
          <a:p>
            <a:r>
              <a:rPr lang="en-US" sz="1200" kern="1200" dirty="0" smtClean="0">
                <a:solidFill>
                  <a:schemeClr val="tx1"/>
                </a:solidFill>
                <a:effectLst/>
                <a:latin typeface="+mn-lt"/>
                <a:ea typeface="+mn-ea"/>
                <a:cs typeface="+mn-cs"/>
              </a:rPr>
              <a:t>water? (It will sink) </a:t>
            </a:r>
          </a:p>
          <a:p>
            <a:r>
              <a:rPr lang="en-US" sz="1200" kern="1200" dirty="0" smtClean="0">
                <a:solidFill>
                  <a:schemeClr val="tx1"/>
                </a:solidFill>
                <a:effectLst/>
                <a:latin typeface="+mn-lt"/>
                <a:ea typeface="+mn-ea"/>
                <a:cs typeface="+mn-cs"/>
              </a:rPr>
              <a:t>Now</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make the same piece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of clay into the shape of a boat. Have them predict what will</a:t>
            </a:r>
          </a:p>
          <a:p>
            <a:r>
              <a:rPr lang="en-US" sz="1200" kern="1200" dirty="0" smtClean="0">
                <a:solidFill>
                  <a:schemeClr val="tx1"/>
                </a:solidFill>
                <a:effectLst/>
                <a:latin typeface="+mn-lt"/>
                <a:ea typeface="+mn-ea"/>
                <a:cs typeface="+mn-cs"/>
              </a:rPr>
              <a:t>happen when it is put in water. (It should float)</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If the density is greater than</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that of water, the object will sink. If the density is less than (or</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same as) that of water, the object will float. Even if boats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are made of things that sink they can float IF THEY ARE SHAPED</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RIGHT (which was the case for the clay boat).</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403E4A2-6EB3-194A-921A-D31F2BB5ACFA}" type="slidenum">
              <a:rPr lang="en-US" smtClean="0"/>
              <a:t>11</a:t>
            </a:fld>
            <a:endParaRPr lang="en-US"/>
          </a:p>
        </p:txBody>
      </p:sp>
    </p:spTree>
    <p:extLst>
      <p:ext uri="{BB962C8B-B14F-4D97-AF65-F5344CB8AC3E}">
        <p14:creationId xmlns:p14="http://schemas.microsoft.com/office/powerpoint/2010/main" val="14892503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p>
            <a:fld id="{E64FD96E-4243-2D4D-BDC6-515064A05E1B}" type="datetimeFigureOut">
              <a:rPr lang="en-US" smtClean="0"/>
              <a:t>10/13/17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A37DED4-BB91-8C4E-B3BC-582319FA83DC}"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64FD96E-4243-2D4D-BDC6-515064A05E1B}" type="datetimeFigureOut">
              <a:rPr lang="en-US" smtClean="0"/>
              <a:t>10/13/17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37DED4-BB91-8C4E-B3BC-582319FA83DC}"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64FD96E-4243-2D4D-BDC6-515064A05E1B}" type="datetimeFigureOut">
              <a:rPr lang="en-US" smtClean="0"/>
              <a:t>10/13/17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37DED4-BB91-8C4E-B3BC-582319FA83DC}"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E64FD96E-4243-2D4D-BDC6-515064A05E1B}" type="datetimeFigureOut">
              <a:rPr lang="en-US" smtClean="0"/>
              <a:t>10/13/17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A37DED4-BB91-8C4E-B3BC-582319FA83DC}"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E64FD96E-4243-2D4D-BDC6-515064A05E1B}" type="datetimeFigureOut">
              <a:rPr lang="en-US" smtClean="0"/>
              <a:t>10/13/17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A37DED4-BB91-8C4E-B3BC-582319FA83DC}"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7"/>
          <p:cNvSpPr>
            <a:spLocks noGrp="1"/>
          </p:cNvSpPr>
          <p:nvPr>
            <p:ph type="dt" sz="half" idx="10"/>
          </p:nvPr>
        </p:nvSpPr>
        <p:spPr/>
        <p:txBody>
          <a:bodyPr/>
          <a:lstStyle/>
          <a:p>
            <a:fld id="{E64FD96E-4243-2D4D-BDC6-515064A05E1B}" type="datetimeFigureOut">
              <a:rPr lang="en-US" smtClean="0"/>
              <a:t>10/13/17</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FA37DED4-BB91-8C4E-B3BC-582319FA83DC}"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E64FD96E-4243-2D4D-BDC6-515064A05E1B}" type="datetimeFigureOut">
              <a:rPr lang="en-US" smtClean="0"/>
              <a:t>10/13/17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A37DED4-BB91-8C4E-B3BC-582319FA83DC}" type="slidenum">
              <a:rPr lang="en-US" smtClean="0"/>
              <a:t>‹#›</a:t>
            </a:fld>
            <a:endParaRPr lang="en-US"/>
          </a:p>
        </p:txBody>
      </p:sp>
      <p:sp>
        <p:nvSpPr>
          <p:cNvPr id="10" name="Title 9"/>
          <p:cNvSpPr>
            <a:spLocks noGrp="1"/>
          </p:cNvSpPr>
          <p:nvPr>
            <p:ph type="title"/>
          </p:nvPr>
        </p:nvSpPr>
        <p:spPr/>
        <p:txBody>
          <a:bodyPr/>
          <a:lstStyle/>
          <a:p>
            <a:r>
              <a:rPr lang="en-US" smtClean="0"/>
              <a:t>Click to edit Master title style</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E64FD96E-4243-2D4D-BDC6-515064A05E1B}" type="datetimeFigureOut">
              <a:rPr lang="en-US" smtClean="0"/>
              <a:t>10/13/17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A37DED4-BB91-8C4E-B3BC-582319FA83DC}"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4FD96E-4243-2D4D-BDC6-515064A05E1B}" type="datetimeFigureOut">
              <a:rPr lang="en-US" smtClean="0"/>
              <a:t>10/13/17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A37DED4-BB91-8C4E-B3BC-582319FA83DC}"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9" name="Date Placeholder 8"/>
          <p:cNvSpPr>
            <a:spLocks noGrp="1"/>
          </p:cNvSpPr>
          <p:nvPr>
            <p:ph type="dt" sz="half" idx="10"/>
          </p:nvPr>
        </p:nvSpPr>
        <p:spPr/>
        <p:txBody>
          <a:bodyPr/>
          <a:lstStyle/>
          <a:p>
            <a:fld id="{E64FD96E-4243-2D4D-BDC6-515064A05E1B}" type="datetimeFigureOut">
              <a:rPr lang="en-US" smtClean="0"/>
              <a:t>10/13/17</a:t>
            </a:fld>
            <a:endParaRPr lang="en-US"/>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a:p>
        </p:txBody>
      </p:sp>
      <p:sp>
        <p:nvSpPr>
          <p:cNvPr id="11" name="Slide Number Placeholder 10"/>
          <p:cNvSpPr>
            <a:spLocks noGrp="1"/>
          </p:cNvSpPr>
          <p:nvPr>
            <p:ph type="sldNum" sz="quarter" idx="12"/>
          </p:nvPr>
        </p:nvSpPr>
        <p:spPr/>
        <p:txBody>
          <a:bodyPr/>
          <a:lstStyle/>
          <a:p>
            <a:fld id="{FA37DED4-BB91-8C4E-B3BC-582319FA83DC}"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E64FD96E-4243-2D4D-BDC6-515064A05E1B}" type="datetimeFigureOut">
              <a:rPr lang="en-US" smtClean="0"/>
              <a:t>10/13/17</a:t>
            </a:fld>
            <a:endParaRPr lang="en-US"/>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a:p>
        </p:txBody>
      </p:sp>
      <p:sp>
        <p:nvSpPr>
          <p:cNvPr id="10" name="Slide Number Placeholder 9"/>
          <p:cNvSpPr>
            <a:spLocks noGrp="1"/>
          </p:cNvSpPr>
          <p:nvPr>
            <p:ph type="sldNum" sz="quarter" idx="12"/>
          </p:nvPr>
        </p:nvSpPr>
        <p:spPr/>
        <p:txBody>
          <a:bodyPr/>
          <a:lstStyle/>
          <a:p>
            <a:fld id="{FA37DED4-BB91-8C4E-B3BC-582319FA83DC}"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E64FD96E-4243-2D4D-BDC6-515064A05E1B}" type="datetimeFigureOut">
              <a:rPr lang="en-US" smtClean="0"/>
              <a:t>10/13/17</a:t>
            </a:fld>
            <a:endParaRPr lang="en-US"/>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FA37DED4-BB91-8C4E-B3BC-582319FA83DC}" type="slidenum">
              <a:rPr lang="en-US" smtClean="0"/>
              <a:t>‹#›</a:t>
            </a:fld>
            <a:endParaRPr lang="en-US"/>
          </a:p>
        </p:txBody>
      </p:sp>
    </p:spTree>
    <p:extLst>
      <p:ext uri="{BB962C8B-B14F-4D97-AF65-F5344CB8AC3E}">
        <p14:creationId xmlns:p14="http://schemas.microsoft.com/office/powerpoint/2010/main" val="407734322"/>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Lst>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jpeg"/><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2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1.gi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1.xml"/><Relationship Id="rId5" Type="http://schemas.openxmlformats.org/officeDocument/2006/relationships/image" Target="../media/image22.png"/><Relationship Id="rId1" Type="http://schemas.microsoft.com/office/2007/relationships/media" Target="../media/media1.mp4"/><Relationship Id="rId2" Type="http://schemas.openxmlformats.org/officeDocument/2006/relationships/video" Target="../media/media1.mp4"/></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25.jpeg"/><Relationship Id="rId1" Type="http://schemas.openxmlformats.org/officeDocument/2006/relationships/slideLayout" Target="../slideLayouts/slideLayout4.xml"/><Relationship Id="rId2" Type="http://schemas.openxmlformats.org/officeDocument/2006/relationships/image" Target="../media/image23.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hyperlink" Target="http://ceoas.oregonstate.edu/ships/rcrv/" TargetMode="External"/><Relationship Id="rId1" Type="http://schemas.openxmlformats.org/officeDocument/2006/relationships/slideLayout" Target="../slideLayouts/slideLayout9.xml"/><Relationship Id="rId2"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hyperlink" Target="https://youtu.be/qz1NIwz_coQ" TargetMode="External"/><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xml"/><Relationship Id="rId3" Type="http://schemas.openxmlformats.org/officeDocument/2006/relationships/image" Target="../media/image6.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jpeg"/><Relationship Id="rId5" Type="http://schemas.openxmlformats.org/officeDocument/2006/relationships/image" Target="../media/image10.png"/><Relationship Id="rId6"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15.jpeg"/><Relationship Id="rId5"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18.jpg"/><Relationship Id="rId5" Type="http://schemas.openxmlformats.org/officeDocument/2006/relationships/image" Target="../media/image19.jpeg"/><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00200" y="542446"/>
            <a:ext cx="8991600" cy="1645920"/>
          </a:xfrm>
        </p:spPr>
        <p:txBody>
          <a:bodyPr/>
          <a:lstStyle/>
          <a:p>
            <a:r>
              <a:rPr lang="en-US" dirty="0" smtClean="0"/>
              <a:t>Build a boat for </a:t>
            </a:r>
            <a:br>
              <a:rPr lang="en-US" dirty="0" smtClean="0"/>
            </a:br>
            <a:r>
              <a:rPr lang="en-US" dirty="0" smtClean="0"/>
              <a:t>scientific research</a:t>
            </a:r>
            <a:endParaRPr lang="en-US" dirty="0"/>
          </a:p>
        </p:txBody>
      </p:sp>
      <p:pic>
        <p:nvPicPr>
          <p:cNvPr id="5" name="Picture 4"/>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329658" y="2645611"/>
            <a:ext cx="2206375" cy="3867496"/>
          </a:xfrm>
          <a:prstGeom prst="rect">
            <a:avLst/>
          </a:prstGeom>
        </p:spPr>
      </p:pic>
      <p:pic>
        <p:nvPicPr>
          <p:cNvPr id="6" name="Picture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328976" y="2621216"/>
            <a:ext cx="2857570" cy="3891891"/>
          </a:xfrm>
          <a:prstGeom prst="rect">
            <a:avLst/>
          </a:prstGeom>
        </p:spPr>
      </p:pic>
      <p:pic>
        <p:nvPicPr>
          <p:cNvPr id="7" name="Picture 6"/>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370528" y="2635613"/>
            <a:ext cx="3192647" cy="3881588"/>
          </a:xfrm>
          <a:prstGeom prst="rect">
            <a:avLst/>
          </a:prstGeom>
        </p:spPr>
      </p:pic>
    </p:spTree>
    <p:extLst>
      <p:ext uri="{BB962C8B-B14F-4D97-AF65-F5344CB8AC3E}">
        <p14:creationId xmlns:p14="http://schemas.microsoft.com/office/powerpoint/2010/main" val="28208906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94405" y="143057"/>
            <a:ext cx="8686354" cy="5989983"/>
          </a:xfrm>
          <a:prstGeom prst="rect">
            <a:avLst/>
          </a:prstGeom>
        </p:spPr>
      </p:pic>
      <p:sp>
        <p:nvSpPr>
          <p:cNvPr id="4" name="Title 3"/>
          <p:cNvSpPr>
            <a:spLocks noGrp="1"/>
          </p:cNvSpPr>
          <p:nvPr>
            <p:ph type="title"/>
          </p:nvPr>
        </p:nvSpPr>
        <p:spPr>
          <a:xfrm>
            <a:off x="1494405" y="6133040"/>
            <a:ext cx="8686354" cy="594360"/>
          </a:xfrm>
        </p:spPr>
        <p:txBody>
          <a:bodyPr>
            <a:normAutofit fontScale="90000"/>
          </a:bodyPr>
          <a:lstStyle/>
          <a:p>
            <a:r>
              <a:rPr lang="en-US" dirty="0" smtClean="0"/>
              <a:t>Why do boats have different shapes?</a:t>
            </a:r>
            <a:endParaRPr lang="en-US" dirty="0"/>
          </a:p>
        </p:txBody>
      </p:sp>
    </p:spTree>
    <p:extLst>
      <p:ext uri="{BB962C8B-B14F-4D97-AF65-F5344CB8AC3E}">
        <p14:creationId xmlns:p14="http://schemas.microsoft.com/office/powerpoint/2010/main" val="158492594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1410340" y="350263"/>
            <a:ext cx="9097505" cy="1325880"/>
          </a:xfrm>
        </p:spPr>
        <p:txBody>
          <a:bodyPr>
            <a:noAutofit/>
          </a:bodyPr>
          <a:lstStyle/>
          <a:p>
            <a:r>
              <a:rPr lang="en-US" sz="3600" dirty="0" smtClean="0"/>
              <a:t>How can heavy ships float?</a:t>
            </a:r>
            <a:endParaRPr lang="en-US" sz="3600" dirty="0"/>
          </a:p>
        </p:txBody>
      </p:sp>
      <p:sp>
        <p:nvSpPr>
          <p:cNvPr id="13" name="Content Placeholder 12"/>
          <p:cNvSpPr>
            <a:spLocks noGrp="1"/>
          </p:cNvSpPr>
          <p:nvPr>
            <p:ph idx="1"/>
          </p:nvPr>
        </p:nvSpPr>
        <p:spPr>
          <a:xfrm>
            <a:off x="771412" y="1793930"/>
            <a:ext cx="10067544" cy="571500"/>
          </a:xfrm>
        </p:spPr>
        <p:txBody>
          <a:bodyPr>
            <a:normAutofit lnSpcReduction="10000"/>
          </a:bodyPr>
          <a:lstStyle/>
          <a:p>
            <a:pPr marL="0" indent="0" algn="ctr">
              <a:buNone/>
            </a:pPr>
            <a:r>
              <a:rPr lang="en-US" sz="3200" dirty="0" smtClean="0"/>
              <a:t>Archimedes Principle or buoyancy</a:t>
            </a:r>
          </a:p>
          <a:p>
            <a:pPr marL="0" indent="0" algn="ctr">
              <a:buNone/>
            </a:pPr>
            <a:endParaRPr lang="en-US" sz="3200" dirty="0"/>
          </a:p>
          <a:p>
            <a:pPr marL="0" indent="0" algn="ctr">
              <a:buNone/>
            </a:pPr>
            <a:endParaRPr lang="en-US" sz="3200" dirty="0" smtClean="0"/>
          </a:p>
          <a:p>
            <a:pPr marL="0" indent="0" algn="ctr">
              <a:buNone/>
            </a:pPr>
            <a:endParaRPr lang="en-US" sz="3200" dirty="0"/>
          </a:p>
        </p:txBody>
      </p:sp>
      <p:pic>
        <p:nvPicPr>
          <p:cNvPr id="15" name="Picture 1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178833" y="2483217"/>
            <a:ext cx="5252701" cy="2910871"/>
          </a:xfrm>
          <a:prstGeom prst="rect">
            <a:avLst/>
          </a:prstGeom>
        </p:spPr>
      </p:pic>
      <p:sp>
        <p:nvSpPr>
          <p:cNvPr id="16" name="TextBox 15"/>
          <p:cNvSpPr txBox="1"/>
          <p:nvPr/>
        </p:nvSpPr>
        <p:spPr>
          <a:xfrm>
            <a:off x="242806" y="5564683"/>
            <a:ext cx="11949194" cy="1200329"/>
          </a:xfrm>
          <a:prstGeom prst="rect">
            <a:avLst/>
          </a:prstGeom>
          <a:noFill/>
        </p:spPr>
        <p:txBody>
          <a:bodyPr wrap="square" rtlCol="0">
            <a:spAutoFit/>
          </a:bodyPr>
          <a:lstStyle/>
          <a:p>
            <a:pPr marL="342900" indent="-342900">
              <a:buFont typeface="Arial" charset="0"/>
              <a:buChar char="•"/>
            </a:pPr>
            <a:r>
              <a:rPr lang="en-US" sz="2400" dirty="0" smtClean="0"/>
              <a:t>If </a:t>
            </a:r>
            <a:r>
              <a:rPr lang="en-US" sz="2400" dirty="0"/>
              <a:t>the density is greater than that of water, the object will sink. If the density is less </a:t>
            </a:r>
            <a:r>
              <a:rPr lang="en-US" sz="2400" dirty="0" smtClean="0"/>
              <a:t>than, or </a:t>
            </a:r>
            <a:r>
              <a:rPr lang="en-US" sz="2400" dirty="0"/>
              <a:t>the same </a:t>
            </a:r>
            <a:r>
              <a:rPr lang="en-US" sz="2400" dirty="0" smtClean="0"/>
              <a:t>as, that </a:t>
            </a:r>
            <a:r>
              <a:rPr lang="en-US" sz="2400" dirty="0"/>
              <a:t>of water, the object will float.</a:t>
            </a:r>
            <a:endParaRPr lang="en-US" sz="2400" dirty="0" smtClean="0"/>
          </a:p>
          <a:p>
            <a:pPr marL="342900" indent="-342900">
              <a:buFont typeface="Arial" charset="0"/>
              <a:buChar char="•"/>
            </a:pPr>
            <a:r>
              <a:rPr lang="en-US" sz="2400" dirty="0"/>
              <a:t>Even if boats are made of </a:t>
            </a:r>
            <a:r>
              <a:rPr lang="en-US" sz="2400" dirty="0" smtClean="0"/>
              <a:t>materials </a:t>
            </a:r>
            <a:r>
              <a:rPr lang="en-US" sz="2400" dirty="0"/>
              <a:t>that sink they can float IF THEY ARE SHAPED </a:t>
            </a:r>
            <a:r>
              <a:rPr lang="en-US" sz="2400" dirty="0" smtClean="0"/>
              <a:t>RIGHT</a:t>
            </a:r>
            <a:endParaRPr lang="en-US" sz="2400" dirty="0"/>
          </a:p>
        </p:txBody>
      </p:sp>
    </p:spTree>
    <p:extLst>
      <p:ext uri="{BB962C8B-B14F-4D97-AF65-F5344CB8AC3E}">
        <p14:creationId xmlns:p14="http://schemas.microsoft.com/office/powerpoint/2010/main" val="152224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edge">
                                      <p:cBhvr>
                                        <p:cTn id="7" dur="20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ppt_x"/>
                                          </p:val>
                                        </p:tav>
                                        <p:tav tm="100000">
                                          <p:val>
                                            <p:strVal val="#ppt_x"/>
                                          </p:val>
                                        </p:tav>
                                      </p:tavLst>
                                    </p:anim>
                                    <p:anim calcmode="lin" valueType="num">
                                      <p:cBhvr additive="base">
                                        <p:cTn id="1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3895" y="484245"/>
            <a:ext cx="10067544" cy="1325880"/>
          </a:xfrm>
        </p:spPr>
        <p:txBody>
          <a:bodyPr/>
          <a:lstStyle/>
          <a:p>
            <a:r>
              <a:rPr lang="en-US" dirty="0" smtClean="0"/>
              <a:t>Lets build a boat!</a:t>
            </a:r>
            <a:endParaRPr lang="en-US" dirty="0"/>
          </a:p>
        </p:txBody>
      </p:sp>
      <p:sp>
        <p:nvSpPr>
          <p:cNvPr id="3" name="Content Placeholder 2"/>
          <p:cNvSpPr>
            <a:spLocks noGrp="1"/>
          </p:cNvSpPr>
          <p:nvPr>
            <p:ph sz="half" idx="1"/>
          </p:nvPr>
        </p:nvSpPr>
        <p:spPr>
          <a:xfrm>
            <a:off x="370460" y="2281583"/>
            <a:ext cx="5033772" cy="3647755"/>
          </a:xfrm>
        </p:spPr>
        <p:txBody>
          <a:bodyPr>
            <a:noAutofit/>
          </a:bodyPr>
          <a:lstStyle/>
          <a:p>
            <a:r>
              <a:rPr lang="en-US" sz="2400" dirty="0" smtClean="0"/>
              <a:t>Separate into groups of </a:t>
            </a:r>
            <a:r>
              <a:rPr lang="en-US" sz="2400" dirty="0"/>
              <a:t>2</a:t>
            </a:r>
            <a:r>
              <a:rPr lang="en-US" sz="2400" dirty="0" smtClean="0"/>
              <a:t> </a:t>
            </a:r>
          </a:p>
          <a:p>
            <a:r>
              <a:rPr lang="en-US" sz="2400" dirty="0" smtClean="0"/>
              <a:t>Come up with a name for your boat</a:t>
            </a:r>
          </a:p>
          <a:p>
            <a:r>
              <a:rPr lang="en-US" sz="2400" dirty="0" smtClean="0"/>
              <a:t>Brainstorm a design for your boat</a:t>
            </a:r>
          </a:p>
          <a:p>
            <a:pPr lvl="1"/>
            <a:r>
              <a:rPr lang="en-US" sz="2000" dirty="0" smtClean="0"/>
              <a:t>What shape do you want to make?</a:t>
            </a:r>
          </a:p>
          <a:p>
            <a:pPr lvl="1"/>
            <a:r>
              <a:rPr lang="en-US" sz="2000" dirty="0" smtClean="0"/>
              <a:t>What materials do you need?</a:t>
            </a:r>
          </a:p>
          <a:p>
            <a:pPr lvl="1"/>
            <a:r>
              <a:rPr lang="en-US" sz="2000" dirty="0" smtClean="0"/>
              <a:t>How will your boat float?</a:t>
            </a:r>
          </a:p>
          <a:p>
            <a:r>
              <a:rPr lang="en-US" sz="2400" dirty="0" smtClean="0"/>
              <a:t>Draw a design for your boat before you start building!</a:t>
            </a:r>
          </a:p>
          <a:p>
            <a:r>
              <a:rPr lang="en-US" sz="2400" dirty="0" smtClean="0"/>
              <a:t>Build and test your design!</a:t>
            </a:r>
          </a:p>
        </p:txBody>
      </p:sp>
      <p:sp>
        <p:nvSpPr>
          <p:cNvPr id="4" name="Content Placeholder 3"/>
          <p:cNvSpPr>
            <a:spLocks noGrp="1"/>
          </p:cNvSpPr>
          <p:nvPr>
            <p:ph sz="half" idx="2"/>
          </p:nvPr>
        </p:nvSpPr>
        <p:spPr>
          <a:xfrm>
            <a:off x="7082158" y="2498597"/>
            <a:ext cx="4270247" cy="3647755"/>
          </a:xfrm>
        </p:spPr>
        <p:txBody>
          <a:bodyPr>
            <a:normAutofit fontScale="70000" lnSpcReduction="20000"/>
          </a:bodyPr>
          <a:lstStyle/>
          <a:p>
            <a:pPr marL="0" indent="0" algn="ctr">
              <a:spcBef>
                <a:spcPts val="0"/>
              </a:spcBef>
              <a:buClrTx/>
              <a:buNone/>
            </a:pPr>
            <a:r>
              <a:rPr lang="en-US" sz="3600" u="sng" dirty="0" smtClean="0"/>
              <a:t>GOAL:</a:t>
            </a:r>
          </a:p>
          <a:p>
            <a:pPr marL="0" indent="0">
              <a:spcBef>
                <a:spcPts val="0"/>
              </a:spcBef>
              <a:buClrTx/>
              <a:buNone/>
            </a:pPr>
            <a:r>
              <a:rPr lang="en-US" sz="3600" dirty="0"/>
              <a:t>Y</a:t>
            </a:r>
            <a:r>
              <a:rPr lang="en-US" sz="3600" dirty="0" smtClean="0"/>
              <a:t>our </a:t>
            </a:r>
            <a:r>
              <a:rPr lang="en-US" sz="3600" dirty="0"/>
              <a:t>boat </a:t>
            </a:r>
            <a:r>
              <a:rPr lang="en-US" sz="3600" dirty="0" smtClean="0"/>
              <a:t>design must </a:t>
            </a:r>
            <a:r>
              <a:rPr lang="en-US" sz="3600" dirty="0"/>
              <a:t>show the following</a:t>
            </a:r>
            <a:r>
              <a:rPr lang="en-US" sz="3600" dirty="0" smtClean="0"/>
              <a:t>:</a:t>
            </a:r>
          </a:p>
          <a:p>
            <a:pPr marL="0" indent="0">
              <a:spcBef>
                <a:spcPts val="0"/>
              </a:spcBef>
              <a:buClrTx/>
              <a:buNone/>
            </a:pPr>
            <a:endParaRPr lang="en-US" sz="1700" dirty="0" smtClean="0"/>
          </a:p>
          <a:p>
            <a:pPr>
              <a:spcBef>
                <a:spcPts val="0"/>
              </a:spcBef>
              <a:buClrTx/>
            </a:pPr>
            <a:r>
              <a:rPr lang="en-US" sz="2900" b="1" dirty="0" smtClean="0"/>
              <a:t>Deck </a:t>
            </a:r>
            <a:r>
              <a:rPr lang="en-US" sz="2900" b="1" dirty="0"/>
              <a:t>Space: </a:t>
            </a:r>
            <a:r>
              <a:rPr lang="en-US" sz="2900" dirty="0"/>
              <a:t>sufficient deck space for carrying </a:t>
            </a:r>
            <a:r>
              <a:rPr lang="en-US" sz="2900" dirty="0" smtClean="0"/>
              <a:t>materials</a:t>
            </a:r>
          </a:p>
          <a:p>
            <a:pPr marL="0" indent="0">
              <a:spcBef>
                <a:spcPts val="0"/>
              </a:spcBef>
              <a:buClrTx/>
              <a:buNone/>
            </a:pPr>
            <a:endParaRPr lang="en-US" sz="1700" dirty="0" smtClean="0"/>
          </a:p>
          <a:p>
            <a:pPr>
              <a:spcBef>
                <a:spcPts val="0"/>
              </a:spcBef>
              <a:buClrTx/>
            </a:pPr>
            <a:r>
              <a:rPr lang="en-US" sz="2900" b="1" dirty="0" smtClean="0"/>
              <a:t>Indoor </a:t>
            </a:r>
            <a:r>
              <a:rPr lang="en-US" sz="2900" b="1" dirty="0"/>
              <a:t>Space: </a:t>
            </a:r>
            <a:r>
              <a:rPr lang="en-US" sz="2900" dirty="0"/>
              <a:t>sufficient wheelhouse space for labs, sleeping accommodations, and </a:t>
            </a:r>
            <a:r>
              <a:rPr lang="en-US" sz="2900" dirty="0" smtClean="0"/>
              <a:t>food</a:t>
            </a:r>
          </a:p>
          <a:p>
            <a:pPr marL="0" indent="0">
              <a:spcBef>
                <a:spcPts val="0"/>
              </a:spcBef>
              <a:buClrTx/>
              <a:buNone/>
            </a:pPr>
            <a:endParaRPr lang="en-US" sz="1700" dirty="0" smtClean="0"/>
          </a:p>
          <a:p>
            <a:pPr>
              <a:spcBef>
                <a:spcPts val="0"/>
              </a:spcBef>
              <a:buClrTx/>
            </a:pPr>
            <a:r>
              <a:rPr lang="en-US" sz="2900" b="1" dirty="0" smtClean="0"/>
              <a:t>Stability</a:t>
            </a:r>
            <a:r>
              <a:rPr lang="en-US" sz="2900" b="1" dirty="0"/>
              <a:t>: </a:t>
            </a:r>
            <a:r>
              <a:rPr lang="en-US" sz="2900" dirty="0"/>
              <a:t>is able to carry the most amount of weight and be stable in rough water</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176304102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9125" y="154744"/>
            <a:ext cx="8229600" cy="1209822"/>
          </a:xfrm>
        </p:spPr>
        <p:txBody>
          <a:bodyPr>
            <a:noAutofit/>
          </a:bodyPr>
          <a:lstStyle/>
          <a:p>
            <a:pPr algn="ctr"/>
            <a:r>
              <a:rPr lang="en-US" dirty="0" smtClean="0">
                <a:solidFill>
                  <a:schemeClr val="tx1"/>
                </a:solidFill>
              </a:rPr>
              <a:t>Research vessels need space to deploy </a:t>
            </a:r>
            <a:r>
              <a:rPr lang="en-US" dirty="0">
                <a:solidFill>
                  <a:schemeClr val="tx1"/>
                </a:solidFill>
              </a:rPr>
              <a:t>equipment, </a:t>
            </a:r>
            <a:r>
              <a:rPr lang="en-US" dirty="0" smtClean="0">
                <a:solidFill>
                  <a:schemeClr val="tx1"/>
                </a:solidFill>
              </a:rPr>
              <a:t>divers, and </a:t>
            </a:r>
            <a:r>
              <a:rPr lang="en-US" dirty="0">
                <a:solidFill>
                  <a:schemeClr val="tx1"/>
                </a:solidFill>
              </a:rPr>
              <a:t>submersibles.</a:t>
            </a:r>
          </a:p>
        </p:txBody>
      </p:sp>
      <p:pic>
        <p:nvPicPr>
          <p:cNvPr id="4" name="Copy of CTD_Deployment">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073275" y="1600201"/>
            <a:ext cx="8045450" cy="4525963"/>
          </a:xfrm>
        </p:spPr>
      </p:pic>
    </p:spTree>
    <p:extLst>
      <p:ext uri="{BB962C8B-B14F-4D97-AF65-F5344CB8AC3E}">
        <p14:creationId xmlns:p14="http://schemas.microsoft.com/office/powerpoint/2010/main" val="145949950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46634" y="592739"/>
            <a:ext cx="7729728" cy="1188720"/>
          </a:xfrm>
        </p:spPr>
        <p:txBody>
          <a:bodyPr/>
          <a:lstStyle/>
          <a:p>
            <a:r>
              <a:rPr lang="en-US" dirty="0" smtClean="0"/>
              <a:t>Testing your boat</a:t>
            </a:r>
            <a:endParaRPr lang="en-US" dirty="0"/>
          </a:p>
        </p:txBody>
      </p:sp>
      <p:sp>
        <p:nvSpPr>
          <p:cNvPr id="5" name="Content Placeholder 4"/>
          <p:cNvSpPr>
            <a:spLocks noGrp="1"/>
          </p:cNvSpPr>
          <p:nvPr>
            <p:ph sz="half" idx="1"/>
          </p:nvPr>
        </p:nvSpPr>
        <p:spPr>
          <a:xfrm>
            <a:off x="604434" y="4838802"/>
            <a:ext cx="10848813" cy="1918474"/>
          </a:xfrm>
          <a:prstGeom prst="rect">
            <a:avLst/>
          </a:prstGeom>
        </p:spPr>
        <p:txBody>
          <a:bodyPr wrap="square">
            <a:spAutoFit/>
          </a:bodyPr>
          <a:lstStyle/>
          <a:p>
            <a:r>
              <a:rPr lang="en-US" sz="2800" dirty="0" smtClean="0">
                <a:ea typeface="Gill Sans MT Ext Condensed Bold" charset="0"/>
                <a:cs typeface="Gill Sans MT Ext Condensed Bold" charset="0"/>
              </a:rPr>
              <a:t>To test your boat you will </a:t>
            </a:r>
            <a:r>
              <a:rPr lang="en-US" sz="2800" dirty="0">
                <a:ea typeface="Gill Sans MT Ext Condensed Bold" charset="0"/>
                <a:cs typeface="Gill Sans MT Ext Condensed Bold" charset="0"/>
              </a:rPr>
              <a:t>load as many pennies as you can onto the deck of your </a:t>
            </a:r>
            <a:r>
              <a:rPr lang="en-US" sz="2800">
                <a:ea typeface="Gill Sans MT Ext Condensed Bold" charset="0"/>
                <a:cs typeface="Gill Sans MT Ext Condensed Bold" charset="0"/>
              </a:rPr>
              <a:t>boat</a:t>
            </a:r>
            <a:r>
              <a:rPr lang="en-US" sz="2800" smtClean="0">
                <a:ea typeface="Gill Sans MT Ext Condensed Bold" charset="0"/>
                <a:cs typeface="Gill Sans MT Ext Condensed Bold" charset="0"/>
              </a:rPr>
              <a:t>.</a:t>
            </a:r>
            <a:endParaRPr lang="en-US" sz="1200" dirty="0" smtClean="0">
              <a:ea typeface="Gill Sans MT Ext Condensed Bold" charset="0"/>
              <a:cs typeface="Gill Sans MT Ext Condensed Bold" charset="0"/>
            </a:endParaRPr>
          </a:p>
          <a:p>
            <a:r>
              <a:rPr lang="en-US" sz="2800" dirty="0" smtClean="0">
                <a:ea typeface="Gill Sans MT Ext Condensed Bold" charset="0"/>
                <a:cs typeface="Gill Sans MT Ext Condensed Bold" charset="0"/>
              </a:rPr>
              <a:t>The </a:t>
            </a:r>
            <a:r>
              <a:rPr lang="en-US" sz="2800" dirty="0">
                <a:ea typeface="Gill Sans MT Ext Condensed Bold" charset="0"/>
                <a:cs typeface="Gill Sans MT Ext Condensed Bold" charset="0"/>
              </a:rPr>
              <a:t>most successful designs </a:t>
            </a:r>
            <a:r>
              <a:rPr lang="en-US" sz="2800" dirty="0" smtClean="0">
                <a:ea typeface="Gill Sans MT Ext Condensed Bold" charset="0"/>
                <a:cs typeface="Gill Sans MT Ext Condensed Bold" charset="0"/>
              </a:rPr>
              <a:t>will hold </a:t>
            </a:r>
            <a:r>
              <a:rPr lang="en-US" sz="2800" dirty="0">
                <a:ea typeface="Gill Sans MT Ext Condensed Bold" charset="0"/>
                <a:cs typeface="Gill Sans MT Ext Condensed Bold" charset="0"/>
              </a:rPr>
              <a:t>the most pennies without sinking.</a:t>
            </a:r>
          </a:p>
          <a:p>
            <a:endParaRPr lang="en-US" dirty="0">
              <a:effectLst/>
              <a:latin typeface="Helvetica" charset="0"/>
            </a:endParaRPr>
          </a:p>
        </p:txBody>
      </p:sp>
      <p:pic>
        <p:nvPicPr>
          <p:cNvPr id="6" name="Picture 5"/>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124892" y="2261908"/>
            <a:ext cx="1289399" cy="2260153"/>
          </a:xfrm>
          <a:prstGeom prst="rect">
            <a:avLst/>
          </a:prstGeom>
        </p:spPr>
      </p:pic>
      <p:pic>
        <p:nvPicPr>
          <p:cNvPr id="7" name="Picture 6"/>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491461" y="2230912"/>
            <a:ext cx="1669955" cy="2274409"/>
          </a:xfrm>
          <a:prstGeom prst="rect">
            <a:avLst/>
          </a:prstGeom>
        </p:spPr>
      </p:pic>
      <p:pic>
        <p:nvPicPr>
          <p:cNvPr id="8" name="Picture 7"/>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081984" y="2222676"/>
            <a:ext cx="1865774" cy="2268389"/>
          </a:xfrm>
          <a:prstGeom prst="rect">
            <a:avLst/>
          </a:prstGeom>
        </p:spPr>
      </p:pic>
    </p:spTree>
    <p:extLst>
      <p:ext uri="{BB962C8B-B14F-4D97-AF65-F5344CB8AC3E}">
        <p14:creationId xmlns:p14="http://schemas.microsoft.com/office/powerpoint/2010/main" val="168106604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Debrief</a:t>
            </a:r>
            <a:endParaRPr lang="en-US" dirty="0"/>
          </a:p>
        </p:txBody>
      </p:sp>
      <p:sp>
        <p:nvSpPr>
          <p:cNvPr id="3" name="Content Placeholder 2"/>
          <p:cNvSpPr>
            <a:spLocks noGrp="1"/>
          </p:cNvSpPr>
          <p:nvPr>
            <p:ph sz="half" idx="1"/>
          </p:nvPr>
        </p:nvSpPr>
        <p:spPr>
          <a:xfrm>
            <a:off x="497030" y="2777529"/>
            <a:ext cx="10475770" cy="2724369"/>
          </a:xfrm>
        </p:spPr>
        <p:txBody>
          <a:bodyPr>
            <a:noAutofit/>
          </a:bodyPr>
          <a:lstStyle/>
          <a:p>
            <a:r>
              <a:rPr lang="en-US" sz="3200" dirty="0"/>
              <a:t>W</a:t>
            </a:r>
            <a:r>
              <a:rPr lang="en-US" sz="3200" dirty="0" smtClean="0"/>
              <a:t>hich </a:t>
            </a:r>
            <a:r>
              <a:rPr lang="en-US" sz="3200" dirty="0"/>
              <a:t>boat </a:t>
            </a:r>
            <a:r>
              <a:rPr lang="en-US" sz="3200" dirty="0" smtClean="0"/>
              <a:t>designs were most successful </a:t>
            </a:r>
            <a:r>
              <a:rPr lang="en-US" sz="3200" dirty="0"/>
              <a:t>and </a:t>
            </a:r>
            <a:r>
              <a:rPr lang="en-US" sz="3200" dirty="0" smtClean="0"/>
              <a:t>why?</a:t>
            </a:r>
            <a:endParaRPr lang="en-US" sz="3200" dirty="0"/>
          </a:p>
          <a:p>
            <a:r>
              <a:rPr lang="en-US" sz="3200" dirty="0" smtClean="0"/>
              <a:t>What did you find </a:t>
            </a:r>
            <a:r>
              <a:rPr lang="en-US" sz="3200" dirty="0"/>
              <a:t>difficult about designing and building your vessel?</a:t>
            </a:r>
          </a:p>
          <a:p>
            <a:r>
              <a:rPr lang="en-US" sz="3200" dirty="0" smtClean="0"/>
              <a:t>What would </a:t>
            </a:r>
            <a:r>
              <a:rPr lang="en-US" sz="3200" dirty="0"/>
              <a:t>you change about your boat design and why</a:t>
            </a:r>
            <a:r>
              <a:rPr lang="en-US" sz="3200" dirty="0" smtClean="0"/>
              <a:t>?</a:t>
            </a:r>
            <a:endParaRPr lang="en-US" sz="3200" dirty="0"/>
          </a:p>
        </p:txBody>
      </p:sp>
    </p:spTree>
    <p:extLst>
      <p:ext uri="{BB962C8B-B14F-4D97-AF65-F5344CB8AC3E}">
        <p14:creationId xmlns:p14="http://schemas.microsoft.com/office/powerpoint/2010/main" val="62659745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74675" y="344760"/>
            <a:ext cx="7729728" cy="1267064"/>
          </a:xfrm>
        </p:spPr>
        <p:txBody>
          <a:bodyPr>
            <a:normAutofit fontScale="90000"/>
          </a:bodyPr>
          <a:lstStyle/>
          <a:p>
            <a:r>
              <a:rPr lang="en-US" sz="3600" dirty="0" smtClean="0"/>
              <a:t/>
            </a:r>
            <a:br>
              <a:rPr lang="en-US" sz="3600" dirty="0" smtClean="0"/>
            </a:br>
            <a:r>
              <a:rPr lang="en-US" sz="3600" dirty="0" smtClean="0"/>
              <a:t>Inform the Research Team</a:t>
            </a:r>
            <a:br>
              <a:rPr lang="en-US" sz="3600" dirty="0" smtClean="0"/>
            </a:br>
            <a:r>
              <a:rPr lang="en-US" dirty="0" smtClean="0"/>
              <a:t> </a:t>
            </a:r>
            <a:endParaRPr lang="en-US" dirty="0"/>
          </a:p>
        </p:txBody>
      </p:sp>
      <p:sp>
        <p:nvSpPr>
          <p:cNvPr id="3" name="Content Placeholder 2"/>
          <p:cNvSpPr>
            <a:spLocks noGrp="1"/>
          </p:cNvSpPr>
          <p:nvPr>
            <p:ph sz="quarter" idx="1"/>
          </p:nvPr>
        </p:nvSpPr>
        <p:spPr>
          <a:xfrm>
            <a:off x="604434" y="2018112"/>
            <a:ext cx="11205275" cy="4041725"/>
          </a:xfrm>
        </p:spPr>
        <p:txBody>
          <a:bodyPr>
            <a:normAutofit/>
          </a:bodyPr>
          <a:lstStyle/>
          <a:p>
            <a:r>
              <a:rPr lang="en-US" sz="3200" dirty="0" smtClean="0"/>
              <a:t>What ocean topics are you interested in studying with students?</a:t>
            </a:r>
            <a:endParaRPr lang="en-US" sz="3200" dirty="0"/>
          </a:p>
          <a:p>
            <a:endParaRPr lang="en-US" sz="3200" dirty="0" smtClean="0"/>
          </a:p>
          <a:p>
            <a:r>
              <a:rPr lang="en-US" sz="3200" dirty="0" smtClean="0"/>
              <a:t>What standards (DCIs) would you like ocean curriculum connected to?</a:t>
            </a:r>
          </a:p>
          <a:p>
            <a:endParaRPr lang="en-US" sz="3200" dirty="0" smtClean="0"/>
          </a:p>
          <a:p>
            <a:r>
              <a:rPr lang="en-US" sz="3200" dirty="0" smtClean="0"/>
              <a:t>What tools and resources would support you using data with your students?</a:t>
            </a:r>
          </a:p>
          <a:p>
            <a:endParaRPr lang="en-US" sz="3200" dirty="0" smtClean="0"/>
          </a:p>
        </p:txBody>
      </p:sp>
    </p:spTree>
    <p:extLst>
      <p:ext uri="{BB962C8B-B14F-4D97-AF65-F5344CB8AC3E}">
        <p14:creationId xmlns:p14="http://schemas.microsoft.com/office/powerpoint/2010/main" val="153669353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2266"/>
            <a:ext cx="6248400" cy="1371600"/>
          </a:xfrm>
        </p:spPr>
        <p:txBody>
          <a:bodyPr/>
          <a:lstStyle/>
          <a:p>
            <a:pPr algn="ctr"/>
            <a:r>
              <a:rPr lang="en-US" sz="3200" u="sng" dirty="0">
                <a:solidFill>
                  <a:schemeClr val="tx1"/>
                </a:solidFill>
              </a:rPr>
              <a:t>R</a:t>
            </a:r>
            <a:r>
              <a:rPr lang="en-US" dirty="0" smtClean="0">
                <a:solidFill>
                  <a:schemeClr val="tx1"/>
                </a:solidFill>
              </a:rPr>
              <a:t>EGIONAL </a:t>
            </a:r>
            <a:r>
              <a:rPr lang="en-US" sz="3200" u="sng" dirty="0">
                <a:solidFill>
                  <a:schemeClr val="tx1"/>
                </a:solidFill>
              </a:rPr>
              <a:t>C</a:t>
            </a:r>
            <a:r>
              <a:rPr lang="en-US" dirty="0" smtClean="0">
                <a:solidFill>
                  <a:schemeClr val="tx1"/>
                </a:solidFill>
              </a:rPr>
              <a:t>LASS </a:t>
            </a:r>
            <a:r>
              <a:rPr lang="en-US" sz="3200" u="sng" dirty="0">
                <a:solidFill>
                  <a:schemeClr val="tx1"/>
                </a:solidFill>
              </a:rPr>
              <a:t>R</a:t>
            </a:r>
            <a:r>
              <a:rPr lang="en-US" dirty="0" smtClean="0">
                <a:solidFill>
                  <a:schemeClr val="tx1"/>
                </a:solidFill>
              </a:rPr>
              <a:t>ESEARCH </a:t>
            </a:r>
            <a:r>
              <a:rPr lang="en-US" sz="3200" u="sng" dirty="0">
                <a:solidFill>
                  <a:schemeClr val="tx1"/>
                </a:solidFill>
              </a:rPr>
              <a:t>V</a:t>
            </a:r>
            <a:r>
              <a:rPr lang="en-US" dirty="0" smtClean="0">
                <a:solidFill>
                  <a:schemeClr val="tx1"/>
                </a:solidFill>
              </a:rPr>
              <a:t>ESSELS</a:t>
            </a:r>
            <a:br>
              <a:rPr lang="en-US" dirty="0" smtClean="0">
                <a:solidFill>
                  <a:schemeClr val="tx1"/>
                </a:solidFill>
              </a:rPr>
            </a:br>
            <a:r>
              <a:rPr lang="en-US" b="0" i="1" dirty="0" smtClean="0">
                <a:solidFill>
                  <a:schemeClr val="tx1"/>
                </a:solidFill>
              </a:rPr>
              <a:t>Coming to an Ocean Near </a:t>
            </a:r>
            <a:r>
              <a:rPr lang="en-US" b="0" i="1" dirty="0">
                <a:solidFill>
                  <a:schemeClr val="tx1"/>
                </a:solidFill>
              </a:rPr>
              <a:t>Y</a:t>
            </a:r>
            <a:r>
              <a:rPr lang="en-US" b="0" i="1" dirty="0" smtClean="0">
                <a:solidFill>
                  <a:schemeClr val="tx1"/>
                </a:solidFill>
              </a:rPr>
              <a:t>ou</a:t>
            </a:r>
            <a:r>
              <a:rPr lang="en-US" dirty="0" smtClean="0"/>
              <a:t/>
            </a:r>
            <a:br>
              <a:rPr lang="en-US" dirty="0" smtClean="0"/>
            </a:br>
            <a:endParaRPr lang="en-US" b="0" dirty="0"/>
          </a:p>
        </p:txBody>
      </p:sp>
      <p:pic>
        <p:nvPicPr>
          <p:cNvPr id="5" name="Picture Placeholder 4"/>
          <p:cNvPicPr>
            <a:picLocks noGrp="1" noChangeAspect="1"/>
          </p:cNvPicPr>
          <p:nvPr>
            <p:ph type="pic" idx="1"/>
          </p:nvPr>
        </p:nvPicPr>
        <p:blipFill>
          <a:blip r:embed="rId3" cstate="screen">
            <a:extLst>
              <a:ext uri="{28A0092B-C50C-407E-A947-70E740481C1C}">
                <a14:useLocalDpi xmlns:a14="http://schemas.microsoft.com/office/drawing/2010/main"/>
              </a:ext>
            </a:extLst>
          </a:blip>
          <a:srcRect/>
          <a:stretch>
            <a:fillRect/>
          </a:stretch>
        </p:blipFill>
        <p:spPr/>
      </p:pic>
      <p:sp>
        <p:nvSpPr>
          <p:cNvPr id="4" name="Text Placeholder 3"/>
          <p:cNvSpPr>
            <a:spLocks noGrp="1"/>
          </p:cNvSpPr>
          <p:nvPr>
            <p:ph type="body" sz="half" idx="2"/>
          </p:nvPr>
        </p:nvSpPr>
        <p:spPr>
          <a:xfrm>
            <a:off x="0" y="1726769"/>
            <a:ext cx="5740114" cy="5791200"/>
          </a:xfrm>
        </p:spPr>
        <p:txBody>
          <a:bodyPr>
            <a:noAutofit/>
          </a:bodyPr>
          <a:lstStyle/>
          <a:p>
            <a:pPr marL="457200" indent="-457200" algn="l">
              <a:buClr>
                <a:schemeClr val="tx1"/>
              </a:buClr>
              <a:buFont typeface="Arial" charset="0"/>
              <a:buChar char="•"/>
            </a:pPr>
            <a:r>
              <a:rPr lang="en-US" sz="3200" dirty="0"/>
              <a:t>OSU is leading </a:t>
            </a:r>
            <a:r>
              <a:rPr lang="en-US" sz="3200" dirty="0" smtClean="0"/>
              <a:t>a project </a:t>
            </a:r>
            <a:r>
              <a:rPr lang="en-US" sz="3200" dirty="0"/>
              <a:t>to construction 3 new </a:t>
            </a:r>
            <a:r>
              <a:rPr lang="en-US" sz="3200" dirty="0" smtClean="0"/>
              <a:t>research </a:t>
            </a:r>
            <a:r>
              <a:rPr lang="en-US" sz="3200" dirty="0"/>
              <a:t>vessels to bolster the marine science capabilities of the United States. </a:t>
            </a:r>
          </a:p>
          <a:p>
            <a:pPr marL="457200" indent="-457200" algn="l">
              <a:buClr>
                <a:schemeClr val="tx1"/>
              </a:buClr>
              <a:buFont typeface="Arial" charset="0"/>
              <a:buChar char="•"/>
            </a:pPr>
            <a:r>
              <a:rPr lang="en-US" sz="3200" dirty="0"/>
              <a:t>OSU will operate the first vessel built. The vessels will serve research needs on the West, Gulf, and East Coasts.</a:t>
            </a:r>
          </a:p>
        </p:txBody>
      </p:sp>
      <p:sp>
        <p:nvSpPr>
          <p:cNvPr id="3" name="Rectangle 2"/>
          <p:cNvSpPr/>
          <p:nvPr/>
        </p:nvSpPr>
        <p:spPr>
          <a:xfrm>
            <a:off x="1111860" y="901507"/>
            <a:ext cx="3872279" cy="369332"/>
          </a:xfrm>
          <a:prstGeom prst="rect">
            <a:avLst/>
          </a:prstGeom>
        </p:spPr>
        <p:txBody>
          <a:bodyPr wrap="none">
            <a:spAutoFit/>
          </a:bodyPr>
          <a:lstStyle/>
          <a:p>
            <a:r>
              <a:rPr lang="en-US" dirty="0">
                <a:hlinkClick r:id="rId4"/>
              </a:rPr>
              <a:t>http://ceoas.oregonstate.edu/ships/rcrv/</a:t>
            </a:r>
            <a:endParaRPr lang="en-US" dirty="0"/>
          </a:p>
        </p:txBody>
      </p:sp>
    </p:spTree>
    <p:extLst>
      <p:ext uri="{BB962C8B-B14F-4D97-AF65-F5344CB8AC3E}">
        <p14:creationId xmlns:p14="http://schemas.microsoft.com/office/powerpoint/2010/main" val="104914153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08308" y="154983"/>
            <a:ext cx="11015419" cy="6567251"/>
          </a:xfrm>
          <a:prstGeom prst="rect">
            <a:avLst/>
          </a:prstGeom>
        </p:spPr>
      </p:pic>
      <p:sp>
        <p:nvSpPr>
          <p:cNvPr id="3" name="Rectangle 2"/>
          <p:cNvSpPr/>
          <p:nvPr/>
        </p:nvSpPr>
        <p:spPr>
          <a:xfrm>
            <a:off x="9158254" y="6399943"/>
            <a:ext cx="2118016" cy="276999"/>
          </a:xfrm>
          <a:prstGeom prst="rect">
            <a:avLst/>
          </a:prstGeom>
        </p:spPr>
        <p:txBody>
          <a:bodyPr wrap="none">
            <a:spAutoFit/>
          </a:bodyPr>
          <a:lstStyle/>
          <a:p>
            <a:r>
              <a:rPr lang="en-US" sz="1200" dirty="0">
                <a:hlinkClick r:id="rId4"/>
              </a:rPr>
              <a:t>https://</a:t>
            </a:r>
            <a:r>
              <a:rPr lang="en-US" sz="1200" dirty="0" smtClean="0">
                <a:hlinkClick r:id="rId4"/>
              </a:rPr>
              <a:t>youtu.be/qz1NIwz_coQ</a:t>
            </a:r>
            <a:endParaRPr lang="en-US" sz="1200" dirty="0" smtClean="0"/>
          </a:p>
        </p:txBody>
      </p:sp>
    </p:spTree>
    <p:extLst>
      <p:ext uri="{BB962C8B-B14F-4D97-AF65-F5344CB8AC3E}">
        <p14:creationId xmlns:p14="http://schemas.microsoft.com/office/powerpoint/2010/main" val="92213633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72459" y="4798017"/>
            <a:ext cx="5991225" cy="1219200"/>
          </a:xfrm>
        </p:spPr>
        <p:txBody>
          <a:bodyPr/>
          <a:lstStyle/>
          <a:p>
            <a:pPr algn="ctr"/>
            <a:r>
              <a:rPr lang="en-US" sz="2000" dirty="0"/>
              <a:t>DATAPRESENCE: </a:t>
            </a:r>
            <a:br>
              <a:rPr lang="en-US" sz="2000" dirty="0"/>
            </a:br>
            <a:r>
              <a:rPr lang="en-US" sz="2000" dirty="0"/>
              <a:t>Instant communication , like a high speed internet of the sea!</a:t>
            </a:r>
            <a:endParaRPr lang="en-US" sz="1600" i="1" dirty="0"/>
          </a:p>
        </p:txBody>
      </p:sp>
      <p:sp>
        <p:nvSpPr>
          <p:cNvPr id="4" name="Text Placeholder 3"/>
          <p:cNvSpPr>
            <a:spLocks noGrp="1"/>
          </p:cNvSpPr>
          <p:nvPr>
            <p:ph type="body" sz="half" idx="2"/>
          </p:nvPr>
        </p:nvSpPr>
        <p:spPr>
          <a:xfrm>
            <a:off x="231909" y="805912"/>
            <a:ext cx="5378637" cy="6385302"/>
          </a:xfrm>
        </p:spPr>
        <p:txBody>
          <a:bodyPr>
            <a:noAutofit/>
          </a:bodyPr>
          <a:lstStyle/>
          <a:p>
            <a:pPr marL="457200" indent="-457200" algn="l">
              <a:buClr>
                <a:schemeClr val="tx2"/>
              </a:buClr>
              <a:buFont typeface="Arial" charset="0"/>
              <a:buChar char="•"/>
            </a:pPr>
            <a:r>
              <a:rPr lang="en-US" sz="3200" dirty="0"/>
              <a:t>Promoting land –based expertise in  participating in sea-going </a:t>
            </a:r>
            <a:r>
              <a:rPr lang="en-US" sz="3200" dirty="0" smtClean="0"/>
              <a:t>operations</a:t>
            </a:r>
          </a:p>
          <a:p>
            <a:pPr marL="457200" indent="-457200" algn="l">
              <a:buClr>
                <a:schemeClr val="tx2"/>
              </a:buClr>
              <a:buFont typeface="Arial" charset="0"/>
              <a:buChar char="•"/>
            </a:pPr>
            <a:endParaRPr lang="en-US" sz="3200" dirty="0"/>
          </a:p>
          <a:p>
            <a:pPr marL="457200" indent="-457200" algn="l">
              <a:buClr>
                <a:schemeClr val="tx2"/>
              </a:buClr>
              <a:buFont typeface="Arial" charset="0"/>
              <a:buChar char="•"/>
            </a:pPr>
            <a:r>
              <a:rPr lang="en-US" sz="3200" dirty="0" smtClean="0"/>
              <a:t>Enabling </a:t>
            </a:r>
            <a:r>
              <a:rPr lang="en-US" sz="3200" dirty="0"/>
              <a:t>scientists onboard to participate in outreach activities, with local communities and the general public</a:t>
            </a:r>
          </a:p>
        </p:txBody>
      </p:sp>
      <p:pic>
        <p:nvPicPr>
          <p:cNvPr id="10" name="Picture Placeholder 9"/>
          <p:cNvPicPr>
            <a:picLocks noGrp="1" noChangeAspect="1"/>
          </p:cNvPicPr>
          <p:nvPr>
            <p:ph type="pic" idx="1"/>
          </p:nvPr>
        </p:nvPicPr>
        <p:blipFill>
          <a:blip r:embed="rId3" cstate="screen">
            <a:extLst>
              <a:ext uri="{28A0092B-C50C-407E-A947-70E740481C1C}">
                <a14:useLocalDpi xmlns:a14="http://schemas.microsoft.com/office/drawing/2010/main"/>
              </a:ext>
            </a:extLst>
          </a:blip>
          <a:srcRect/>
          <a:stretch>
            <a:fillRect/>
          </a:stretch>
        </p:blipFill>
        <p:spPr>
          <a:xfrm>
            <a:off x="5734372" y="530817"/>
            <a:ext cx="5867400" cy="4267200"/>
          </a:xfrm>
          <a:ln w="19050">
            <a:solidFill>
              <a:schemeClr val="tx2"/>
            </a:solidFill>
          </a:ln>
        </p:spPr>
      </p:pic>
    </p:spTree>
    <p:extLst>
      <p:ext uri="{BB962C8B-B14F-4D97-AF65-F5344CB8AC3E}">
        <p14:creationId xmlns:p14="http://schemas.microsoft.com/office/powerpoint/2010/main" val="206808308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4332" y="224686"/>
            <a:ext cx="8779790" cy="1336431"/>
          </a:xfrm>
          <a:solidFill>
            <a:schemeClr val="accent1"/>
          </a:solidFill>
          <a:ln>
            <a:solidFill>
              <a:schemeClr val="accent1"/>
            </a:solidFill>
          </a:ln>
        </p:spPr>
        <p:txBody>
          <a:bodyPr anchor="ctr">
            <a:noAutofit/>
          </a:bodyPr>
          <a:lstStyle/>
          <a:p>
            <a:r>
              <a:rPr lang="en-US" dirty="0">
                <a:solidFill>
                  <a:schemeClr val="bg1"/>
                </a:solidFill>
              </a:rPr>
              <a:t>Long-term GOALS:</a:t>
            </a:r>
            <a:br>
              <a:rPr lang="en-US" dirty="0">
                <a:solidFill>
                  <a:schemeClr val="bg1"/>
                </a:solidFill>
              </a:rPr>
            </a:br>
            <a:r>
              <a:rPr lang="en-US" dirty="0">
                <a:solidFill>
                  <a:schemeClr val="bg1"/>
                </a:solidFill>
              </a:rPr>
              <a:t>RCRV Education Outreach: </a:t>
            </a:r>
            <a:br>
              <a:rPr lang="en-US" dirty="0">
                <a:solidFill>
                  <a:schemeClr val="bg1"/>
                </a:solidFill>
              </a:rPr>
            </a:br>
            <a:r>
              <a:rPr lang="en-US" sz="2400" dirty="0">
                <a:solidFill>
                  <a:schemeClr val="bg1"/>
                </a:solidFill>
              </a:rPr>
              <a:t>Bringing Ocean Research to the Classroom and Community</a:t>
            </a:r>
          </a:p>
        </p:txBody>
      </p:sp>
      <p:sp>
        <p:nvSpPr>
          <p:cNvPr id="5" name="Content Placeholder 2"/>
          <p:cNvSpPr>
            <a:spLocks noGrp="1"/>
          </p:cNvSpPr>
          <p:nvPr>
            <p:ph sz="quarter" idx="1"/>
          </p:nvPr>
        </p:nvSpPr>
        <p:spPr>
          <a:xfrm>
            <a:off x="1301858" y="1752600"/>
            <a:ext cx="9012264" cy="4340352"/>
          </a:xfrm>
        </p:spPr>
        <p:txBody>
          <a:bodyPr>
            <a:normAutofit fontScale="92500" lnSpcReduction="20000"/>
          </a:bodyPr>
          <a:lstStyle/>
          <a:p>
            <a:r>
              <a:rPr lang="en-US" sz="3200" dirty="0"/>
              <a:t>Bringing Datapresence to the Classroom</a:t>
            </a:r>
          </a:p>
          <a:p>
            <a:pPr marL="274320" lvl="1" indent="0">
              <a:buNone/>
            </a:pPr>
            <a:r>
              <a:rPr lang="en-US" sz="2400" dirty="0"/>
              <a:t>Develop lesson plans designed for teachers to obtain data, visualize it, and discuss important trends and themes.</a:t>
            </a:r>
          </a:p>
          <a:p>
            <a:r>
              <a:rPr lang="en-US" sz="3500" dirty="0"/>
              <a:t>Virtual Fieldtrips: </a:t>
            </a:r>
            <a:r>
              <a:rPr lang="en-US" sz="3500" dirty="0" smtClean="0"/>
              <a:t> A </a:t>
            </a:r>
            <a:r>
              <a:rPr lang="en-US" sz="3500" dirty="0"/>
              <a:t>Day in the Life of a Scientist at </a:t>
            </a:r>
            <a:r>
              <a:rPr lang="en-US" sz="3500" dirty="0" smtClean="0"/>
              <a:t>Sea </a:t>
            </a:r>
            <a:endParaRPr lang="en-US" sz="3500" dirty="0"/>
          </a:p>
          <a:p>
            <a:pPr marL="274320" lvl="1" indent="0">
              <a:buNone/>
            </a:pPr>
            <a:r>
              <a:rPr lang="en-US" sz="2400" dirty="0"/>
              <a:t>Provide</a:t>
            </a:r>
            <a:r>
              <a:rPr lang="en-US" sz="2400" i="1" dirty="0"/>
              <a:t> </a:t>
            </a:r>
            <a:r>
              <a:rPr lang="en-US" sz="2400" dirty="0"/>
              <a:t>streaming capabilities from ship to shore for “ask a scientist” sessions. </a:t>
            </a:r>
          </a:p>
          <a:p>
            <a:r>
              <a:rPr lang="en-US" sz="3500" dirty="0"/>
              <a:t>Datapresence for the Community</a:t>
            </a:r>
          </a:p>
          <a:p>
            <a:pPr marL="274320" lvl="1" indent="0">
              <a:buNone/>
            </a:pPr>
            <a:r>
              <a:rPr lang="en-US" sz="2400" dirty="0"/>
              <a:t>Develop a website </a:t>
            </a:r>
            <a:r>
              <a:rPr lang="en-US" sz="2400" dirty="0" smtClean="0"/>
              <a:t>so teachers and students can investigate </a:t>
            </a:r>
            <a:r>
              <a:rPr lang="en-US" sz="2400" dirty="0"/>
              <a:t>what </a:t>
            </a:r>
            <a:r>
              <a:rPr lang="en-US" sz="2400" dirty="0" smtClean="0"/>
              <a:t>oceanographers do, </a:t>
            </a:r>
            <a:r>
              <a:rPr lang="en-US" sz="2400" dirty="0"/>
              <a:t>how </a:t>
            </a:r>
            <a:r>
              <a:rPr lang="en-US" sz="2400" dirty="0" smtClean="0"/>
              <a:t>they </a:t>
            </a:r>
            <a:r>
              <a:rPr lang="en-US" sz="2400" dirty="0"/>
              <a:t>do it, where the ship is now, and where it has been.</a:t>
            </a:r>
          </a:p>
          <a:p>
            <a:pPr marL="274320" lvl="1" indent="0">
              <a:buNone/>
            </a:pPr>
            <a:endParaRPr lang="en-US" sz="1800" dirty="0"/>
          </a:p>
        </p:txBody>
      </p:sp>
      <p:sp>
        <p:nvSpPr>
          <p:cNvPr id="3" name="TextBox 2"/>
          <p:cNvSpPr txBox="1"/>
          <p:nvPr/>
        </p:nvSpPr>
        <p:spPr>
          <a:xfrm>
            <a:off x="3495326" y="6346428"/>
            <a:ext cx="5420074" cy="369332"/>
          </a:xfrm>
          <a:prstGeom prst="rect">
            <a:avLst/>
          </a:prstGeom>
          <a:noFill/>
        </p:spPr>
        <p:txBody>
          <a:bodyPr wrap="none" rtlCol="0">
            <a:spAutoFit/>
          </a:bodyPr>
          <a:lstStyle/>
          <a:p>
            <a:pPr>
              <a:defRPr/>
            </a:pPr>
            <a:r>
              <a:rPr lang="en-US" i="1" dirty="0">
                <a:solidFill>
                  <a:srgbClr val="D16349"/>
                </a:solidFill>
                <a:latin typeface="Georgia"/>
              </a:rPr>
              <a:t>Bridging Science, Technology, and the Community</a:t>
            </a:r>
          </a:p>
        </p:txBody>
      </p:sp>
    </p:spTree>
    <p:extLst>
      <p:ext uri="{BB962C8B-B14F-4D97-AF65-F5344CB8AC3E}">
        <p14:creationId xmlns:p14="http://schemas.microsoft.com/office/powerpoint/2010/main" val="93226578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7273" y="455296"/>
            <a:ext cx="10078497" cy="1324551"/>
          </a:xfrm>
        </p:spPr>
        <p:txBody>
          <a:bodyPr>
            <a:normAutofit/>
          </a:bodyPr>
          <a:lstStyle/>
          <a:p>
            <a:r>
              <a:rPr lang="en-US" sz="3600" dirty="0" smtClean="0"/>
              <a:t>We use boats for many things</a:t>
            </a:r>
            <a:endParaRPr lang="en-US" sz="3600" dirty="0"/>
          </a:p>
        </p:txBody>
      </p:sp>
      <p:pic>
        <p:nvPicPr>
          <p:cNvPr id="5" name="Picture 4"/>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85050" y="2029673"/>
            <a:ext cx="3198586" cy="2797448"/>
          </a:xfrm>
          <a:prstGeom prst="rect">
            <a:avLst/>
          </a:prstGeom>
        </p:spPr>
      </p:pic>
      <p:pic>
        <p:nvPicPr>
          <p:cNvPr id="6" name="Picture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250189" y="2029673"/>
            <a:ext cx="4539506" cy="2075631"/>
          </a:xfrm>
          <a:prstGeom prst="rect">
            <a:avLst/>
          </a:prstGeom>
        </p:spPr>
      </p:pic>
      <p:pic>
        <p:nvPicPr>
          <p:cNvPr id="7" name="Picture 6"/>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444018" y="4355130"/>
            <a:ext cx="4358869" cy="2073992"/>
          </a:xfrm>
          <a:prstGeom prst="rect">
            <a:avLst/>
          </a:prstGeom>
        </p:spPr>
      </p:pic>
      <p:pic>
        <p:nvPicPr>
          <p:cNvPr id="10" name="Picture 9"/>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155168" y="2660799"/>
            <a:ext cx="2902114" cy="3062662"/>
          </a:xfrm>
          <a:prstGeom prst="rect">
            <a:avLst/>
          </a:prstGeom>
        </p:spPr>
      </p:pic>
      <p:pic>
        <p:nvPicPr>
          <p:cNvPr id="11" name="Picture 10"/>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85050" y="5085303"/>
            <a:ext cx="3239204" cy="1353988"/>
          </a:xfrm>
          <a:prstGeom prst="rect">
            <a:avLst/>
          </a:prstGeom>
        </p:spPr>
      </p:pic>
      <p:sp>
        <p:nvSpPr>
          <p:cNvPr id="12" name="TextBox 11"/>
          <p:cNvSpPr txBox="1"/>
          <p:nvPr/>
        </p:nvSpPr>
        <p:spPr>
          <a:xfrm>
            <a:off x="1469920" y="4216628"/>
            <a:ext cx="2716567" cy="584775"/>
          </a:xfrm>
          <a:prstGeom prst="rect">
            <a:avLst/>
          </a:prstGeom>
          <a:noFill/>
        </p:spPr>
        <p:txBody>
          <a:bodyPr wrap="square" rtlCol="0">
            <a:spAutoFit/>
          </a:bodyPr>
          <a:lstStyle/>
          <a:p>
            <a:pPr algn="ctr"/>
            <a:r>
              <a:rPr lang="en-US" sz="3200" dirty="0" smtClean="0">
                <a:solidFill>
                  <a:schemeClr val="bg1"/>
                </a:solidFill>
              </a:rPr>
              <a:t>Fishing</a:t>
            </a:r>
            <a:endParaRPr lang="en-US" sz="3200" dirty="0">
              <a:solidFill>
                <a:schemeClr val="bg1"/>
              </a:solidFill>
            </a:endParaRPr>
          </a:p>
        </p:txBody>
      </p:sp>
      <p:sp>
        <p:nvSpPr>
          <p:cNvPr id="13" name="TextBox 12"/>
          <p:cNvSpPr txBox="1"/>
          <p:nvPr/>
        </p:nvSpPr>
        <p:spPr>
          <a:xfrm>
            <a:off x="4090830" y="4486022"/>
            <a:ext cx="2112886" cy="584775"/>
          </a:xfrm>
          <a:prstGeom prst="rect">
            <a:avLst/>
          </a:prstGeom>
          <a:noFill/>
        </p:spPr>
        <p:txBody>
          <a:bodyPr wrap="square" rtlCol="0">
            <a:spAutoFit/>
          </a:bodyPr>
          <a:lstStyle/>
          <a:p>
            <a:pPr algn="ctr"/>
            <a:r>
              <a:rPr lang="en-US" sz="3200" dirty="0" smtClean="0">
                <a:solidFill>
                  <a:schemeClr val="bg1"/>
                </a:solidFill>
              </a:rPr>
              <a:t>Research</a:t>
            </a:r>
            <a:endParaRPr lang="en-US" sz="2800" dirty="0">
              <a:solidFill>
                <a:schemeClr val="bg1"/>
              </a:solidFill>
            </a:endParaRPr>
          </a:p>
        </p:txBody>
      </p:sp>
      <p:sp>
        <p:nvSpPr>
          <p:cNvPr id="14" name="TextBox 13"/>
          <p:cNvSpPr txBox="1"/>
          <p:nvPr/>
        </p:nvSpPr>
        <p:spPr>
          <a:xfrm>
            <a:off x="8145112" y="2160565"/>
            <a:ext cx="2790658" cy="523220"/>
          </a:xfrm>
          <a:prstGeom prst="rect">
            <a:avLst/>
          </a:prstGeom>
          <a:noFill/>
        </p:spPr>
        <p:txBody>
          <a:bodyPr wrap="square" rtlCol="0">
            <a:spAutoFit/>
          </a:bodyPr>
          <a:lstStyle/>
          <a:p>
            <a:pPr algn="ctr"/>
            <a:r>
              <a:rPr lang="en-US" sz="2800" dirty="0" smtClean="0">
                <a:solidFill>
                  <a:schemeClr val="bg1"/>
                </a:solidFill>
              </a:rPr>
              <a:t>Transportation</a:t>
            </a:r>
            <a:endParaRPr lang="en-US" sz="2800" dirty="0">
              <a:solidFill>
                <a:schemeClr val="bg1"/>
              </a:solidFill>
            </a:endParaRPr>
          </a:p>
        </p:txBody>
      </p:sp>
      <p:sp>
        <p:nvSpPr>
          <p:cNvPr id="15" name="TextBox 14"/>
          <p:cNvSpPr txBox="1"/>
          <p:nvPr/>
        </p:nvSpPr>
        <p:spPr>
          <a:xfrm>
            <a:off x="8360294" y="5905902"/>
            <a:ext cx="2999118" cy="523220"/>
          </a:xfrm>
          <a:prstGeom prst="rect">
            <a:avLst/>
          </a:prstGeom>
          <a:noFill/>
        </p:spPr>
        <p:txBody>
          <a:bodyPr wrap="square" rtlCol="0">
            <a:spAutoFit/>
          </a:bodyPr>
          <a:lstStyle/>
          <a:p>
            <a:pPr algn="ctr"/>
            <a:r>
              <a:rPr lang="en-US" sz="2800" dirty="0" smtClean="0">
                <a:solidFill>
                  <a:schemeClr val="bg1"/>
                </a:solidFill>
              </a:rPr>
              <a:t>Cruises/Leisure </a:t>
            </a:r>
            <a:endParaRPr lang="en-US" dirty="0">
              <a:solidFill>
                <a:schemeClr val="bg1"/>
              </a:solidFill>
            </a:endParaRPr>
          </a:p>
        </p:txBody>
      </p:sp>
      <p:sp>
        <p:nvSpPr>
          <p:cNvPr id="16" name="TextBox 15"/>
          <p:cNvSpPr txBox="1"/>
          <p:nvPr/>
        </p:nvSpPr>
        <p:spPr>
          <a:xfrm>
            <a:off x="585050" y="5916071"/>
            <a:ext cx="2379134" cy="523220"/>
          </a:xfrm>
          <a:prstGeom prst="rect">
            <a:avLst/>
          </a:prstGeom>
          <a:noFill/>
        </p:spPr>
        <p:txBody>
          <a:bodyPr wrap="square" rtlCol="0">
            <a:spAutoFit/>
          </a:bodyPr>
          <a:lstStyle/>
          <a:p>
            <a:r>
              <a:rPr lang="en-US" sz="2800" dirty="0" smtClean="0">
                <a:solidFill>
                  <a:schemeClr val="bg1"/>
                </a:solidFill>
              </a:rPr>
              <a:t>Exploration</a:t>
            </a:r>
            <a:endParaRPr lang="en-US" sz="2800" dirty="0">
              <a:solidFill>
                <a:schemeClr val="bg1"/>
              </a:solidFill>
            </a:endParaRPr>
          </a:p>
        </p:txBody>
      </p:sp>
    </p:spTree>
    <p:extLst>
      <p:ext uri="{BB962C8B-B14F-4D97-AF65-F5344CB8AC3E}">
        <p14:creationId xmlns:p14="http://schemas.microsoft.com/office/powerpoint/2010/main" val="1036582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ppt_x"/>
                                          </p:val>
                                        </p:tav>
                                        <p:tav tm="100000">
                                          <p:val>
                                            <p:strVal val="#ppt_x"/>
                                          </p:val>
                                        </p:tav>
                                      </p:tavLst>
                                    </p:anim>
                                    <p:anim calcmode="lin" valueType="num">
                                      <p:cBhvr additive="base">
                                        <p:cTn id="2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0289583" y="3518782"/>
            <a:ext cx="1489124" cy="1533665"/>
          </a:xfrm>
          <a:prstGeom prst="rect">
            <a:avLst/>
          </a:prstGeom>
        </p:spPr>
      </p:pic>
      <p:sp>
        <p:nvSpPr>
          <p:cNvPr id="17409" name="Title 1"/>
          <p:cNvSpPr>
            <a:spLocks noGrp="1"/>
          </p:cNvSpPr>
          <p:nvPr>
            <p:ph type="title"/>
          </p:nvPr>
        </p:nvSpPr>
        <p:spPr>
          <a:xfrm>
            <a:off x="2169144" y="313763"/>
            <a:ext cx="7729728" cy="1188720"/>
          </a:xfrm>
        </p:spPr>
        <p:txBody>
          <a:bodyPr/>
          <a:lstStyle/>
          <a:p>
            <a:r>
              <a:rPr lang="en-US" dirty="0"/>
              <a:t>Why study the ocean on a boat?</a:t>
            </a:r>
            <a:endParaRPr lang="en-US" altLang="x-none" dirty="0"/>
          </a:p>
        </p:txBody>
      </p:sp>
      <p:pic>
        <p:nvPicPr>
          <p:cNvPr id="17410" name="Picture 10" descr="earth_viewfromspace.bmp"/>
          <p:cNvPicPr>
            <a:picLocks noGrp="1" noChangeAspect="1"/>
          </p:cNvPicPr>
          <p:nvPr>
            <p:ph idx="1"/>
          </p:nvPr>
        </p:nvPicPr>
        <p:blipFill>
          <a:blip r:embed="rId4" cstate="email">
            <a:extLst>
              <a:ext uri="{28A0092B-C50C-407E-A947-70E740481C1C}">
                <a14:useLocalDpi xmlns:a14="http://schemas.microsoft.com/office/drawing/2010/main"/>
              </a:ext>
            </a:extLst>
          </a:blip>
          <a:srcRect/>
          <a:stretch>
            <a:fillRect/>
          </a:stretch>
        </p:blipFill>
        <p:spPr>
          <a:xfrm>
            <a:off x="339995" y="2829233"/>
            <a:ext cx="5423438" cy="3625669"/>
          </a:xfrm>
          <a:noFill/>
        </p:spPr>
      </p:pic>
      <p:sp>
        <p:nvSpPr>
          <p:cNvPr id="3" name="TextBox 2"/>
          <p:cNvSpPr txBox="1">
            <a:spLocks noChangeArrowheads="1"/>
          </p:cNvSpPr>
          <p:nvPr/>
        </p:nvSpPr>
        <p:spPr bwMode="auto">
          <a:xfrm>
            <a:off x="3342148" y="4041992"/>
            <a:ext cx="2032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x-none" sz="7200">
                <a:solidFill>
                  <a:schemeClr val="bg1"/>
                </a:solidFill>
              </a:rPr>
              <a:t>71%</a:t>
            </a:r>
          </a:p>
        </p:txBody>
      </p:sp>
      <p:sp>
        <p:nvSpPr>
          <p:cNvPr id="6" name="Content Placeholder 2"/>
          <p:cNvSpPr txBox="1">
            <a:spLocks/>
          </p:cNvSpPr>
          <p:nvPr/>
        </p:nvSpPr>
        <p:spPr>
          <a:xfrm>
            <a:off x="6034008" y="2829233"/>
            <a:ext cx="4582331" cy="3432082"/>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r>
              <a:rPr lang="en-US" sz="2800" dirty="0" smtClean="0"/>
              <a:t>Largest ecosystem on earth! </a:t>
            </a:r>
          </a:p>
          <a:p>
            <a:r>
              <a:rPr lang="en-US" sz="2800" dirty="0" smtClean="0"/>
              <a:t>Plankton make 50% of the oxygen that we breathe!</a:t>
            </a:r>
            <a:endParaRPr lang="en-US" sz="2800" dirty="0"/>
          </a:p>
          <a:p>
            <a:r>
              <a:rPr lang="en-US" sz="2800" dirty="0" smtClean="0"/>
              <a:t>Billions of people get their food from the ocean!</a:t>
            </a:r>
          </a:p>
        </p:txBody>
      </p:sp>
      <p:sp>
        <p:nvSpPr>
          <p:cNvPr id="7" name="TextBox 6"/>
          <p:cNvSpPr txBox="1">
            <a:spLocks noChangeArrowheads="1"/>
          </p:cNvSpPr>
          <p:nvPr/>
        </p:nvSpPr>
        <p:spPr bwMode="auto">
          <a:xfrm>
            <a:off x="1756474" y="1833499"/>
            <a:ext cx="9067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US" altLang="x-none" dirty="0">
                <a:solidFill>
                  <a:srgbClr val="0070C0"/>
                </a:solidFill>
              </a:rPr>
              <a:t>What percentage of the Earth</a:t>
            </a:r>
            <a:r>
              <a:rPr lang="en-US" altLang="en-US" dirty="0">
                <a:solidFill>
                  <a:srgbClr val="0070C0"/>
                </a:solidFill>
              </a:rPr>
              <a:t>’</a:t>
            </a:r>
            <a:r>
              <a:rPr lang="en-US" altLang="x-none" dirty="0">
                <a:solidFill>
                  <a:srgbClr val="0070C0"/>
                </a:solidFill>
              </a:rPr>
              <a:t>s surface is covered by ocean?</a:t>
            </a:r>
          </a:p>
        </p:txBody>
      </p:sp>
    </p:spTree>
    <p:extLst>
      <p:ext uri="{BB962C8B-B14F-4D97-AF65-F5344CB8AC3E}">
        <p14:creationId xmlns:p14="http://schemas.microsoft.com/office/powerpoint/2010/main" val="19430541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1"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p:cNvSpPr>
            <a:spLocks noGrp="1"/>
          </p:cNvSpPr>
          <p:nvPr>
            <p:ph type="title"/>
          </p:nvPr>
        </p:nvSpPr>
        <p:spPr>
          <a:xfrm>
            <a:off x="887277" y="304800"/>
            <a:ext cx="10565969" cy="1167539"/>
          </a:xfrm>
        </p:spPr>
        <p:txBody>
          <a:bodyPr>
            <a:normAutofit fontScale="90000"/>
          </a:bodyPr>
          <a:lstStyle/>
          <a:p>
            <a:r>
              <a:rPr lang="en-US" altLang="x-none"/>
              <a:t>The ocean supports a great diversity of life – from the smallest microbes to the largest animal that ever lived on Earth</a:t>
            </a:r>
          </a:p>
        </p:txBody>
      </p:sp>
      <p:pic>
        <p:nvPicPr>
          <p:cNvPr id="19458" name="Picture 6" descr="http://salmon.southernfriedscience.com/wp-content/uploads/2011/04/marine-food-web.jpg"/>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887278" y="1725474"/>
            <a:ext cx="5316538" cy="4572000"/>
          </a:xfrm>
          <a:noFill/>
        </p:spPr>
      </p:pic>
      <p:sp>
        <p:nvSpPr>
          <p:cNvPr id="3" name="Rectangle 2"/>
          <p:cNvSpPr/>
          <p:nvPr/>
        </p:nvSpPr>
        <p:spPr>
          <a:xfrm>
            <a:off x="6637766" y="4392194"/>
            <a:ext cx="5264932" cy="1754326"/>
          </a:xfrm>
          <a:prstGeom prst="rect">
            <a:avLst/>
          </a:prstGeom>
        </p:spPr>
        <p:txBody>
          <a:bodyPr wrap="square">
            <a:spAutoFit/>
          </a:bodyPr>
          <a:lstStyle/>
          <a:p>
            <a:r>
              <a:rPr lang="en-US" sz="3600" dirty="0"/>
              <a:t>Less than 5% of the ocean has been explored and </a:t>
            </a:r>
            <a:r>
              <a:rPr lang="en-US" sz="3600" b="1" dirty="0"/>
              <a:t>even less researched</a:t>
            </a:r>
            <a:r>
              <a:rPr lang="en-US" sz="3600" dirty="0"/>
              <a:t>!</a:t>
            </a:r>
          </a:p>
        </p:txBody>
      </p:sp>
      <p:pic>
        <p:nvPicPr>
          <p:cNvPr id="7" name="Picture 3"/>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6497286" y="1783489"/>
            <a:ext cx="2071139" cy="2354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9"/>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942526" y="2036854"/>
            <a:ext cx="2743200" cy="179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7606142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8055" y="4386188"/>
            <a:ext cx="7702062" cy="2200589"/>
          </a:xfrm>
          <a:prstGeom prst="rect">
            <a:avLst/>
          </a:prstGeom>
        </p:spPr>
      </p:pic>
      <p:sp>
        <p:nvSpPr>
          <p:cNvPr id="6" name="Title 1"/>
          <p:cNvSpPr txBox="1">
            <a:spLocks/>
          </p:cNvSpPr>
          <p:nvPr/>
        </p:nvSpPr>
        <p:spPr>
          <a:xfrm>
            <a:off x="619934" y="329261"/>
            <a:ext cx="11003797" cy="1188720"/>
          </a:xfrm>
          <a:prstGeom prst="rect">
            <a:avLst/>
          </a:prstGeom>
        </p:spPr>
        <p:txBody>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sz="3200" dirty="0" smtClean="0"/>
              <a:t>Ships operated by Oregon state university</a:t>
            </a:r>
            <a:endParaRPr lang="en-US" altLang="x-none" sz="3200" dirty="0"/>
          </a:p>
        </p:txBody>
      </p:sp>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07209" y="1040970"/>
            <a:ext cx="10839767" cy="3097077"/>
          </a:xfrm>
          <a:prstGeom prst="rect">
            <a:avLst/>
          </a:prstGeom>
        </p:spPr>
      </p:pic>
      <p:pic>
        <p:nvPicPr>
          <p:cNvPr id="9" name="Picture 8"/>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8353586" y="4759526"/>
            <a:ext cx="3541533" cy="1439796"/>
          </a:xfrm>
          <a:prstGeom prst="rect">
            <a:avLst/>
          </a:prstGeom>
        </p:spPr>
      </p:pic>
    </p:spTree>
    <p:extLst>
      <p:ext uri="{BB962C8B-B14F-4D97-AF65-F5344CB8AC3E}">
        <p14:creationId xmlns:p14="http://schemas.microsoft.com/office/powerpoint/2010/main" val="1706359837"/>
      </p:ext>
    </p:extLst>
  </p:cSld>
  <p:clrMapOvr>
    <a:masterClrMapping/>
  </p:clrMapOvr>
  <p:timing>
    <p:tnLst>
      <p:par>
        <p:cTn id="1" dur="indefinite" restart="never" nodeType="tmRoot"/>
      </p:par>
    </p:tnLst>
  </p:timing>
</p:sld>
</file>

<file path=ppt/theme/theme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Parcel</Template>
  <TotalTime>3276</TotalTime>
  <Words>1550</Words>
  <Application>Microsoft Macintosh PowerPoint</Application>
  <PresentationFormat>Widescreen</PresentationFormat>
  <Paragraphs>155</Paragraphs>
  <Slides>16</Slides>
  <Notes>12</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vt:i4>
      </vt:variant>
    </vt:vector>
  </HeadingPairs>
  <TitlesOfParts>
    <vt:vector size="24" baseType="lpstr">
      <vt:lpstr>Arial</vt:lpstr>
      <vt:lpstr>Calibri</vt:lpstr>
      <vt:lpstr>Georgia</vt:lpstr>
      <vt:lpstr>Gill Sans MT</vt:lpstr>
      <vt:lpstr>Gill Sans MT Ext Condensed Bold</vt:lpstr>
      <vt:lpstr>Helvetica</vt:lpstr>
      <vt:lpstr>ＭＳ Ｐゴシック</vt:lpstr>
      <vt:lpstr>Parcel</vt:lpstr>
      <vt:lpstr>Build a boat for  scientific research</vt:lpstr>
      <vt:lpstr>REGIONAL CLASS RESEARCH VESSELS Coming to an Ocean Near You </vt:lpstr>
      <vt:lpstr>PowerPoint Presentation</vt:lpstr>
      <vt:lpstr>DATAPRESENCE:  Instant communication , like a high speed internet of the sea!</vt:lpstr>
      <vt:lpstr>Long-term GOALS: RCRV Education Outreach:  Bringing Ocean Research to the Classroom and Community</vt:lpstr>
      <vt:lpstr>We use boats for many things</vt:lpstr>
      <vt:lpstr>Why study the ocean on a boat?</vt:lpstr>
      <vt:lpstr>The ocean supports a great diversity of life – from the smallest microbes to the largest animal that ever lived on Earth</vt:lpstr>
      <vt:lpstr>PowerPoint Presentation</vt:lpstr>
      <vt:lpstr>Why do boats have different shapes?</vt:lpstr>
      <vt:lpstr>How can heavy ships float?</vt:lpstr>
      <vt:lpstr>Lets build a boat!</vt:lpstr>
      <vt:lpstr>Research vessels need space to deploy equipment, divers, and submersibles.</vt:lpstr>
      <vt:lpstr>Testing your boat</vt:lpstr>
      <vt:lpstr>Debrief</vt:lpstr>
      <vt:lpstr> Inform the Research Team  </vt:lpstr>
    </vt:vector>
  </TitlesOfParts>
  <Company/>
  <LinksUpToDate>false</LinksUpToDate>
  <SharedDoc>false</SharedDoc>
  <HyperlinksChanged>false</HyperlinksChanged>
  <AppVersion>15.0039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Build a boat Activity</dc:title>
  <dc:creator>Microsoft Office User</dc:creator>
  <cp:lastModifiedBy>Microsoft Office User</cp:lastModifiedBy>
  <cp:revision>50</cp:revision>
  <dcterms:created xsi:type="dcterms:W3CDTF">2017-09-27T20:50:18Z</dcterms:created>
  <dcterms:modified xsi:type="dcterms:W3CDTF">2017-10-13T19:05:56Z</dcterms:modified>
</cp:coreProperties>
</file>