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Alfa Slab One" pitchFamily="2" charset="77"/>
      <p:regular r:id="rId21"/>
    </p:embeddedFont>
    <p:embeddedFont>
      <p:font typeface="Montserrat" pitchFamily="2" charset="77"/>
      <p:regular r:id="rId22"/>
      <p:bold r:id="rId23"/>
      <p:italic r:id="rId24"/>
      <p:boldItalic r:id="rId25"/>
    </p:embeddedFont>
    <p:embeddedFont>
      <p:font typeface="Proxima Nova" panose="02000506030000020004" pitchFamily="2"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snapToGrid="0">
      <p:cViewPr varScale="1">
        <p:scale>
          <a:sx n="144" d="100"/>
          <a:sy n="144" d="100"/>
        </p:scale>
        <p:origin x="720"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985bee8c33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985bee8c3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95a8d11b4c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295a8d11b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985bee8c33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985bee8c33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40dff060e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240dff060e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a05ba20b16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2a05ba20b1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6288a40fd5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6288a40fd5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2a97740b33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2a97740b33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b369d38ba2_0_1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g2b369d38ba2_0_10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994bf580f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994bf580f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95a4a01ed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95a4a01ed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7db22ca730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27db22ca730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985bee8c33_0_1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985bee8c33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b35c78939d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2b35c78939d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45774a351c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245774a351c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a05ba20b16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2a05ba20b1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a97740b33d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2a97740b33d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490250" y="526350"/>
            <a:ext cx="5683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56" name="Google Shape;56;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7"/>
        <p:cNvGrpSpPr/>
        <p:nvPr/>
      </p:nvGrpSpPr>
      <p:grpSpPr>
        <a:xfrm>
          <a:off x="0" y="0"/>
          <a:ext cx="0" cy="0"/>
          <a:chOff x="0" y="0"/>
          <a:chExt cx="0" cy="0"/>
        </a:xfrm>
      </p:grpSpPr>
      <p:cxnSp>
        <p:nvCxnSpPr>
          <p:cNvPr id="58" name="Google Shape;58;p15"/>
          <p:cNvCxnSpPr/>
          <p:nvPr/>
        </p:nvCxnSpPr>
        <p:spPr>
          <a:xfrm>
            <a:off x="4278300" y="2751163"/>
            <a:ext cx="587400" cy="0"/>
          </a:xfrm>
          <a:prstGeom prst="straightConnector1">
            <a:avLst/>
          </a:prstGeom>
          <a:noFill/>
          <a:ln w="76200" cap="flat" cmpd="sng">
            <a:solidFill>
              <a:schemeClr val="dk1"/>
            </a:solidFill>
            <a:prstDash val="solid"/>
            <a:round/>
            <a:headEnd type="none" w="sm" len="sm"/>
            <a:tailEnd type="none" w="sm" len="sm"/>
          </a:ln>
        </p:spPr>
      </p:cxnSp>
      <p:sp>
        <p:nvSpPr>
          <p:cNvPr id="59" name="Google Shape;59;p15"/>
          <p:cNvSpPr txBox="1">
            <a:spLocks noGrp="1"/>
          </p:cNvSpPr>
          <p:nvPr>
            <p:ph type="ctrTitle"/>
          </p:nvPr>
        </p:nvSpPr>
        <p:spPr>
          <a:xfrm>
            <a:off x="311700" y="595975"/>
            <a:ext cx="8520600" cy="19578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400"/>
              <a:buNone/>
              <a:defRPr sz="5400"/>
            </a:lvl1pPr>
            <a:lvl2pPr lvl="1" algn="ctr">
              <a:lnSpc>
                <a:spcPct val="100000"/>
              </a:lnSpc>
              <a:spcBef>
                <a:spcPts val="0"/>
              </a:spcBef>
              <a:spcAft>
                <a:spcPts val="0"/>
              </a:spcAft>
              <a:buSzPts val="5400"/>
              <a:buNone/>
              <a:defRPr sz="5400"/>
            </a:lvl2pPr>
            <a:lvl3pPr lvl="2" algn="ctr">
              <a:lnSpc>
                <a:spcPct val="100000"/>
              </a:lnSpc>
              <a:spcBef>
                <a:spcPts val="0"/>
              </a:spcBef>
              <a:spcAft>
                <a:spcPts val="0"/>
              </a:spcAft>
              <a:buSzPts val="5400"/>
              <a:buNone/>
              <a:defRPr sz="5400"/>
            </a:lvl3pPr>
            <a:lvl4pPr lvl="3" algn="ctr">
              <a:lnSpc>
                <a:spcPct val="100000"/>
              </a:lnSpc>
              <a:spcBef>
                <a:spcPts val="0"/>
              </a:spcBef>
              <a:spcAft>
                <a:spcPts val="0"/>
              </a:spcAft>
              <a:buSzPts val="5400"/>
              <a:buNone/>
              <a:defRPr sz="5400"/>
            </a:lvl4pPr>
            <a:lvl5pPr lvl="4" algn="ctr">
              <a:lnSpc>
                <a:spcPct val="100000"/>
              </a:lnSpc>
              <a:spcBef>
                <a:spcPts val="0"/>
              </a:spcBef>
              <a:spcAft>
                <a:spcPts val="0"/>
              </a:spcAft>
              <a:buSzPts val="5400"/>
              <a:buNone/>
              <a:defRPr sz="5400"/>
            </a:lvl5pPr>
            <a:lvl6pPr lvl="5" algn="ctr">
              <a:lnSpc>
                <a:spcPct val="100000"/>
              </a:lnSpc>
              <a:spcBef>
                <a:spcPts val="0"/>
              </a:spcBef>
              <a:spcAft>
                <a:spcPts val="0"/>
              </a:spcAft>
              <a:buSzPts val="5400"/>
              <a:buNone/>
              <a:defRPr sz="5400"/>
            </a:lvl6pPr>
            <a:lvl7pPr lvl="6" algn="ctr">
              <a:lnSpc>
                <a:spcPct val="100000"/>
              </a:lnSpc>
              <a:spcBef>
                <a:spcPts val="0"/>
              </a:spcBef>
              <a:spcAft>
                <a:spcPts val="0"/>
              </a:spcAft>
              <a:buSzPts val="5400"/>
              <a:buNone/>
              <a:defRPr sz="5400"/>
            </a:lvl7pPr>
            <a:lvl8pPr lvl="7" algn="ctr">
              <a:lnSpc>
                <a:spcPct val="100000"/>
              </a:lnSpc>
              <a:spcBef>
                <a:spcPts val="0"/>
              </a:spcBef>
              <a:spcAft>
                <a:spcPts val="0"/>
              </a:spcAft>
              <a:buSzPts val="5400"/>
              <a:buNone/>
              <a:defRPr sz="5400"/>
            </a:lvl8pPr>
            <a:lvl9pPr lvl="8" algn="ctr">
              <a:lnSpc>
                <a:spcPct val="100000"/>
              </a:lnSpc>
              <a:spcBef>
                <a:spcPts val="0"/>
              </a:spcBef>
              <a:spcAft>
                <a:spcPts val="0"/>
              </a:spcAft>
              <a:buSzPts val="5400"/>
              <a:buNone/>
              <a:defRPr sz="5400"/>
            </a:lvl9pPr>
          </a:lstStyle>
          <a:p>
            <a:endParaRPr/>
          </a:p>
        </p:txBody>
      </p:sp>
      <p:sp>
        <p:nvSpPr>
          <p:cNvPr id="60" name="Google Shape;60;p15"/>
          <p:cNvSpPr txBox="1">
            <a:spLocks noGrp="1"/>
          </p:cNvSpPr>
          <p:nvPr>
            <p:ph type="subTitle" idx="1"/>
          </p:nvPr>
        </p:nvSpPr>
        <p:spPr>
          <a:xfrm>
            <a:off x="311700" y="3165823"/>
            <a:ext cx="8520600" cy="7335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61" name="Google Shape;61;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311700" y="2480550"/>
            <a:ext cx="8114400" cy="24459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Clr>
                <a:schemeClr val="lt1"/>
              </a:buClr>
              <a:buSzPts val="6800"/>
              <a:buNone/>
              <a:defRPr sz="6800">
                <a:solidFill>
                  <a:schemeClr val="lt1"/>
                </a:solidFill>
              </a:defRPr>
            </a:lvl1pPr>
            <a:lvl2pPr lvl="1" algn="l">
              <a:lnSpc>
                <a:spcPct val="100000"/>
              </a:lnSpc>
              <a:spcBef>
                <a:spcPts val="0"/>
              </a:spcBef>
              <a:spcAft>
                <a:spcPts val="0"/>
              </a:spcAft>
              <a:buClr>
                <a:schemeClr val="lt1"/>
              </a:buClr>
              <a:buSzPts val="6800"/>
              <a:buNone/>
              <a:defRPr sz="6800">
                <a:solidFill>
                  <a:schemeClr val="lt1"/>
                </a:solidFill>
              </a:defRPr>
            </a:lvl2pPr>
            <a:lvl3pPr lvl="2" algn="l">
              <a:lnSpc>
                <a:spcPct val="100000"/>
              </a:lnSpc>
              <a:spcBef>
                <a:spcPts val="0"/>
              </a:spcBef>
              <a:spcAft>
                <a:spcPts val="0"/>
              </a:spcAft>
              <a:buClr>
                <a:schemeClr val="lt1"/>
              </a:buClr>
              <a:buSzPts val="6800"/>
              <a:buNone/>
              <a:defRPr sz="6800">
                <a:solidFill>
                  <a:schemeClr val="lt1"/>
                </a:solidFill>
              </a:defRPr>
            </a:lvl3pPr>
            <a:lvl4pPr lvl="3" algn="l">
              <a:lnSpc>
                <a:spcPct val="100000"/>
              </a:lnSpc>
              <a:spcBef>
                <a:spcPts val="0"/>
              </a:spcBef>
              <a:spcAft>
                <a:spcPts val="0"/>
              </a:spcAft>
              <a:buClr>
                <a:schemeClr val="lt1"/>
              </a:buClr>
              <a:buSzPts val="6800"/>
              <a:buNone/>
              <a:defRPr sz="6800">
                <a:solidFill>
                  <a:schemeClr val="lt1"/>
                </a:solidFill>
              </a:defRPr>
            </a:lvl4pPr>
            <a:lvl5pPr lvl="4" algn="l">
              <a:lnSpc>
                <a:spcPct val="100000"/>
              </a:lnSpc>
              <a:spcBef>
                <a:spcPts val="0"/>
              </a:spcBef>
              <a:spcAft>
                <a:spcPts val="0"/>
              </a:spcAft>
              <a:buClr>
                <a:schemeClr val="lt1"/>
              </a:buClr>
              <a:buSzPts val="6800"/>
              <a:buNone/>
              <a:defRPr sz="6800">
                <a:solidFill>
                  <a:schemeClr val="lt1"/>
                </a:solidFill>
              </a:defRPr>
            </a:lvl5pPr>
            <a:lvl6pPr lvl="5" algn="l">
              <a:lnSpc>
                <a:spcPct val="100000"/>
              </a:lnSpc>
              <a:spcBef>
                <a:spcPts val="0"/>
              </a:spcBef>
              <a:spcAft>
                <a:spcPts val="0"/>
              </a:spcAft>
              <a:buClr>
                <a:schemeClr val="lt1"/>
              </a:buClr>
              <a:buSzPts val="6800"/>
              <a:buNone/>
              <a:defRPr sz="6800">
                <a:solidFill>
                  <a:schemeClr val="lt1"/>
                </a:solidFill>
              </a:defRPr>
            </a:lvl6pPr>
            <a:lvl7pPr lvl="6" algn="l">
              <a:lnSpc>
                <a:spcPct val="100000"/>
              </a:lnSpc>
              <a:spcBef>
                <a:spcPts val="0"/>
              </a:spcBef>
              <a:spcAft>
                <a:spcPts val="0"/>
              </a:spcAft>
              <a:buClr>
                <a:schemeClr val="lt1"/>
              </a:buClr>
              <a:buSzPts val="6800"/>
              <a:buNone/>
              <a:defRPr sz="6800">
                <a:solidFill>
                  <a:schemeClr val="lt1"/>
                </a:solidFill>
              </a:defRPr>
            </a:lvl7pPr>
            <a:lvl8pPr lvl="7" algn="l">
              <a:lnSpc>
                <a:spcPct val="100000"/>
              </a:lnSpc>
              <a:spcBef>
                <a:spcPts val="0"/>
              </a:spcBef>
              <a:spcAft>
                <a:spcPts val="0"/>
              </a:spcAft>
              <a:buClr>
                <a:schemeClr val="lt1"/>
              </a:buClr>
              <a:buSzPts val="6800"/>
              <a:buNone/>
              <a:defRPr sz="6800">
                <a:solidFill>
                  <a:schemeClr val="lt1"/>
                </a:solidFill>
              </a:defRPr>
            </a:lvl8pPr>
            <a:lvl9pPr lvl="8" algn="l">
              <a:lnSpc>
                <a:spcPct val="100000"/>
              </a:lnSpc>
              <a:spcBef>
                <a:spcPts val="0"/>
              </a:spcBef>
              <a:spcAft>
                <a:spcPts val="0"/>
              </a:spcAft>
              <a:buClr>
                <a:schemeClr val="lt1"/>
              </a:buClr>
              <a:buSzPts val="6800"/>
              <a:buNone/>
              <a:defRPr sz="6800">
                <a:solidFill>
                  <a:schemeClr val="lt1"/>
                </a:solidFill>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67" name="Google Shape;67;p1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8" name="Google Shape;68;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9"/>
        <p:cNvGrpSpPr/>
        <p:nvPr/>
      </p:nvGrpSpPr>
      <p:grpSpPr>
        <a:xfrm>
          <a:off x="0" y="0"/>
          <a:ext cx="0" cy="0"/>
          <a:chOff x="0" y="0"/>
          <a:chExt cx="0" cy="0"/>
        </a:xfrm>
      </p:grpSpPr>
      <p:sp>
        <p:nvSpPr>
          <p:cNvPr id="70" name="Google Shape;70;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71" name="Google Shape;71;p1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72" name="Google Shape;72;p1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73" name="Google Shape;73;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4"/>
        <p:cNvGrpSpPr/>
        <p:nvPr/>
      </p:nvGrpSpPr>
      <p:grpSpPr>
        <a:xfrm>
          <a:off x="0" y="0"/>
          <a:ext cx="0" cy="0"/>
          <a:chOff x="0" y="0"/>
          <a:chExt cx="0" cy="0"/>
        </a:xfrm>
      </p:grpSpPr>
      <p:sp>
        <p:nvSpPr>
          <p:cNvPr id="75" name="Google Shape;75;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311700" y="6318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79" name="Google Shape;79;p20"/>
          <p:cNvSpPr txBox="1">
            <a:spLocks noGrp="1"/>
          </p:cNvSpPr>
          <p:nvPr>
            <p:ph type="body" idx="1"/>
          </p:nvPr>
        </p:nvSpPr>
        <p:spPr>
          <a:xfrm>
            <a:off x="311700" y="1490875"/>
            <a:ext cx="2808000" cy="30780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80" name="Google Shape;80;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1"/>
        <p:cNvGrpSpPr/>
        <p:nvPr/>
      </p:nvGrpSpPr>
      <p:grpSpPr>
        <a:xfrm>
          <a:off x="0" y="0"/>
          <a:ext cx="0" cy="0"/>
          <a:chOff x="0" y="0"/>
          <a:chExt cx="0" cy="0"/>
        </a:xfrm>
      </p:grpSpPr>
      <p:sp>
        <p:nvSpPr>
          <p:cNvPr id="82" name="Google Shape;82;p21"/>
          <p:cNvSpPr/>
          <p:nvPr/>
        </p:nvSpPr>
        <p:spPr>
          <a:xfrm>
            <a:off x="4572000" y="10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cxnSp>
        <p:nvCxnSpPr>
          <p:cNvPr id="83" name="Google Shape;83;p21"/>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84" name="Google Shape;84;p21"/>
          <p:cNvSpPr txBox="1">
            <a:spLocks noGrp="1"/>
          </p:cNvSpPr>
          <p:nvPr>
            <p:ph type="title"/>
          </p:nvPr>
        </p:nvSpPr>
        <p:spPr>
          <a:xfrm>
            <a:off x="265500" y="1375599"/>
            <a:ext cx="4045200" cy="15519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3800"/>
              <a:buNone/>
              <a:defRPr sz="3800"/>
            </a:lvl1pPr>
            <a:lvl2pPr lvl="1" algn="ctr">
              <a:lnSpc>
                <a:spcPct val="100000"/>
              </a:lnSpc>
              <a:spcBef>
                <a:spcPts val="0"/>
              </a:spcBef>
              <a:spcAft>
                <a:spcPts val="0"/>
              </a:spcAft>
              <a:buSzPts val="3800"/>
              <a:buNone/>
              <a:defRPr sz="3800"/>
            </a:lvl2pPr>
            <a:lvl3pPr lvl="2" algn="ctr">
              <a:lnSpc>
                <a:spcPct val="100000"/>
              </a:lnSpc>
              <a:spcBef>
                <a:spcPts val="0"/>
              </a:spcBef>
              <a:spcAft>
                <a:spcPts val="0"/>
              </a:spcAft>
              <a:buSzPts val="3800"/>
              <a:buNone/>
              <a:defRPr sz="3800"/>
            </a:lvl3pPr>
            <a:lvl4pPr lvl="3" algn="ctr">
              <a:lnSpc>
                <a:spcPct val="100000"/>
              </a:lnSpc>
              <a:spcBef>
                <a:spcPts val="0"/>
              </a:spcBef>
              <a:spcAft>
                <a:spcPts val="0"/>
              </a:spcAft>
              <a:buSzPts val="3800"/>
              <a:buNone/>
              <a:defRPr sz="3800"/>
            </a:lvl4pPr>
            <a:lvl5pPr lvl="4" algn="ctr">
              <a:lnSpc>
                <a:spcPct val="100000"/>
              </a:lnSpc>
              <a:spcBef>
                <a:spcPts val="0"/>
              </a:spcBef>
              <a:spcAft>
                <a:spcPts val="0"/>
              </a:spcAft>
              <a:buSzPts val="3800"/>
              <a:buNone/>
              <a:defRPr sz="3800"/>
            </a:lvl5pPr>
            <a:lvl6pPr lvl="5" algn="ctr">
              <a:lnSpc>
                <a:spcPct val="100000"/>
              </a:lnSpc>
              <a:spcBef>
                <a:spcPts val="0"/>
              </a:spcBef>
              <a:spcAft>
                <a:spcPts val="0"/>
              </a:spcAft>
              <a:buSzPts val="3800"/>
              <a:buNone/>
              <a:defRPr sz="3800"/>
            </a:lvl6pPr>
            <a:lvl7pPr lvl="6" algn="ctr">
              <a:lnSpc>
                <a:spcPct val="100000"/>
              </a:lnSpc>
              <a:spcBef>
                <a:spcPts val="0"/>
              </a:spcBef>
              <a:spcAft>
                <a:spcPts val="0"/>
              </a:spcAft>
              <a:buSzPts val="3800"/>
              <a:buNone/>
              <a:defRPr sz="3800"/>
            </a:lvl7pPr>
            <a:lvl8pPr lvl="7" algn="ctr">
              <a:lnSpc>
                <a:spcPct val="100000"/>
              </a:lnSpc>
              <a:spcBef>
                <a:spcPts val="0"/>
              </a:spcBef>
              <a:spcAft>
                <a:spcPts val="0"/>
              </a:spcAft>
              <a:buSzPts val="3800"/>
              <a:buNone/>
              <a:defRPr sz="3800"/>
            </a:lvl8pPr>
            <a:lvl9pPr lvl="8" algn="ctr">
              <a:lnSpc>
                <a:spcPct val="100000"/>
              </a:lnSpc>
              <a:spcBef>
                <a:spcPts val="0"/>
              </a:spcBef>
              <a:spcAft>
                <a:spcPts val="0"/>
              </a:spcAft>
              <a:buSzPts val="3800"/>
              <a:buNone/>
              <a:defRPr sz="3800"/>
            </a:lvl9pPr>
          </a:lstStyle>
          <a:p>
            <a:endParaRPr/>
          </a:p>
        </p:txBody>
      </p:sp>
      <p:sp>
        <p:nvSpPr>
          <p:cNvPr id="85" name="Google Shape;85;p21"/>
          <p:cNvSpPr txBox="1">
            <a:spLocks noGrp="1"/>
          </p:cNvSpPr>
          <p:nvPr>
            <p:ph type="subTitle" idx="1"/>
          </p:nvPr>
        </p:nvSpPr>
        <p:spPr>
          <a:xfrm>
            <a:off x="265500" y="2981126"/>
            <a:ext cx="4045200" cy="13455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86" name="Google Shape;86;p21"/>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0"/>
              </a:spcBef>
              <a:spcAft>
                <a:spcPts val="0"/>
              </a:spcAft>
              <a:buClr>
                <a:schemeClr val="lt1"/>
              </a:buClr>
              <a:buSzPts val="1400"/>
              <a:buChar char="○"/>
              <a:defRPr>
                <a:solidFill>
                  <a:schemeClr val="lt1"/>
                </a:solidFill>
              </a:defRPr>
            </a:lvl2pPr>
            <a:lvl3pPr marL="1371600" lvl="2" indent="-317500" algn="l">
              <a:lnSpc>
                <a:spcPct val="115000"/>
              </a:lnSpc>
              <a:spcBef>
                <a:spcPts val="0"/>
              </a:spcBef>
              <a:spcAft>
                <a:spcPts val="0"/>
              </a:spcAft>
              <a:buClr>
                <a:schemeClr val="lt1"/>
              </a:buClr>
              <a:buSzPts val="1400"/>
              <a:buChar char="■"/>
              <a:defRPr>
                <a:solidFill>
                  <a:schemeClr val="lt1"/>
                </a:solidFill>
              </a:defRPr>
            </a:lvl3pPr>
            <a:lvl4pPr marL="1828800" lvl="3" indent="-317500" algn="l">
              <a:lnSpc>
                <a:spcPct val="115000"/>
              </a:lnSpc>
              <a:spcBef>
                <a:spcPts val="0"/>
              </a:spcBef>
              <a:spcAft>
                <a:spcPts val="0"/>
              </a:spcAft>
              <a:buClr>
                <a:schemeClr val="lt1"/>
              </a:buClr>
              <a:buSzPts val="1400"/>
              <a:buChar char="●"/>
              <a:defRPr>
                <a:solidFill>
                  <a:schemeClr val="lt1"/>
                </a:solidFill>
              </a:defRPr>
            </a:lvl4pPr>
            <a:lvl5pPr marL="2286000" lvl="4" indent="-317500" algn="l">
              <a:lnSpc>
                <a:spcPct val="115000"/>
              </a:lnSpc>
              <a:spcBef>
                <a:spcPts val="0"/>
              </a:spcBef>
              <a:spcAft>
                <a:spcPts val="0"/>
              </a:spcAft>
              <a:buClr>
                <a:schemeClr val="lt1"/>
              </a:buClr>
              <a:buSzPts val="1400"/>
              <a:buChar char="○"/>
              <a:defRPr>
                <a:solidFill>
                  <a:schemeClr val="lt1"/>
                </a:solidFill>
              </a:defRPr>
            </a:lvl5pPr>
            <a:lvl6pPr marL="2743200" lvl="5" indent="-317500" algn="l">
              <a:lnSpc>
                <a:spcPct val="115000"/>
              </a:lnSpc>
              <a:spcBef>
                <a:spcPts val="0"/>
              </a:spcBef>
              <a:spcAft>
                <a:spcPts val="0"/>
              </a:spcAft>
              <a:buClr>
                <a:schemeClr val="lt1"/>
              </a:buClr>
              <a:buSzPts val="1400"/>
              <a:buChar char="■"/>
              <a:defRPr>
                <a:solidFill>
                  <a:schemeClr val="lt1"/>
                </a:solidFill>
              </a:defRPr>
            </a:lvl6pPr>
            <a:lvl7pPr marL="3200400" lvl="6" indent="-317500" algn="l">
              <a:lnSpc>
                <a:spcPct val="115000"/>
              </a:lnSpc>
              <a:spcBef>
                <a:spcPts val="0"/>
              </a:spcBef>
              <a:spcAft>
                <a:spcPts val="0"/>
              </a:spcAft>
              <a:buClr>
                <a:schemeClr val="lt1"/>
              </a:buClr>
              <a:buSzPts val="1400"/>
              <a:buChar char="●"/>
              <a:defRPr>
                <a:solidFill>
                  <a:schemeClr val="lt1"/>
                </a:solidFill>
              </a:defRPr>
            </a:lvl7pPr>
            <a:lvl8pPr marL="3657600" lvl="7" indent="-317500" algn="l">
              <a:lnSpc>
                <a:spcPct val="115000"/>
              </a:lnSpc>
              <a:spcBef>
                <a:spcPts val="0"/>
              </a:spcBef>
              <a:spcAft>
                <a:spcPts val="0"/>
              </a:spcAft>
              <a:buClr>
                <a:schemeClr val="lt1"/>
              </a:buClr>
              <a:buSzPts val="1400"/>
              <a:buChar char="○"/>
              <a:defRPr>
                <a:solidFill>
                  <a:schemeClr val="lt1"/>
                </a:solidFill>
              </a:defRPr>
            </a:lvl8pPr>
            <a:lvl9pPr marL="4114800" lvl="8" indent="-317500" algn="l">
              <a:lnSpc>
                <a:spcPct val="115000"/>
              </a:lnSpc>
              <a:spcBef>
                <a:spcPts val="0"/>
              </a:spcBef>
              <a:spcAft>
                <a:spcPts val="0"/>
              </a:spcAft>
              <a:buClr>
                <a:schemeClr val="lt1"/>
              </a:buClr>
              <a:buSzPts val="1400"/>
              <a:buChar char="■"/>
              <a:defRPr>
                <a:solidFill>
                  <a:schemeClr val="lt1"/>
                </a:solidFill>
              </a:defRPr>
            </a:lvl9pPr>
          </a:lstStyle>
          <a:p>
            <a:endParaRPr/>
          </a:p>
        </p:txBody>
      </p:sp>
      <p:sp>
        <p:nvSpPr>
          <p:cNvPr id="87" name="Google Shape;87;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8"/>
        <p:cNvGrpSpPr/>
        <p:nvPr/>
      </p:nvGrpSpPr>
      <p:grpSpPr>
        <a:xfrm>
          <a:off x="0" y="0"/>
          <a:ext cx="0" cy="0"/>
          <a:chOff x="0" y="0"/>
          <a:chExt cx="0" cy="0"/>
        </a:xfrm>
      </p:grpSpPr>
      <p:sp>
        <p:nvSpPr>
          <p:cNvPr id="89" name="Google Shape;89;p22"/>
          <p:cNvSpPr txBox="1">
            <a:spLocks noGrp="1"/>
          </p:cNvSpPr>
          <p:nvPr>
            <p:ph type="body" idx="1"/>
          </p:nvPr>
        </p:nvSpPr>
        <p:spPr>
          <a:xfrm>
            <a:off x="319500" y="4233725"/>
            <a:ext cx="5998800" cy="5988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a:endParaRPr/>
          </a:p>
        </p:txBody>
      </p:sp>
      <p:sp>
        <p:nvSpPr>
          <p:cNvPr id="90" name="Google Shape;90;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1"/>
        <p:cNvGrpSpPr/>
        <p:nvPr/>
      </p:nvGrpSpPr>
      <p:grpSpPr>
        <a:xfrm>
          <a:off x="0" y="0"/>
          <a:ext cx="0" cy="0"/>
          <a:chOff x="0" y="0"/>
          <a:chExt cx="0" cy="0"/>
        </a:xfrm>
      </p:grpSpPr>
      <p:sp>
        <p:nvSpPr>
          <p:cNvPr id="92" name="Google Shape;92;p23"/>
          <p:cNvSpPr txBox="1">
            <a:spLocks noGrp="1"/>
          </p:cNvSpPr>
          <p:nvPr>
            <p:ph type="title" hasCustomPrompt="1"/>
          </p:nvPr>
        </p:nvSpPr>
        <p:spPr>
          <a:xfrm>
            <a:off x="311700" y="1167925"/>
            <a:ext cx="8520600" cy="19800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Clr>
                <a:schemeClr val="dk1"/>
              </a:buClr>
              <a:buSzPts val="11000"/>
              <a:buNone/>
              <a:defRPr sz="11000">
                <a:solidFill>
                  <a:schemeClr val="dk1"/>
                </a:solidFill>
              </a:defRPr>
            </a:lvl1pPr>
            <a:lvl2pPr lvl="1" algn="ctr">
              <a:lnSpc>
                <a:spcPct val="100000"/>
              </a:lnSpc>
              <a:spcBef>
                <a:spcPts val="0"/>
              </a:spcBef>
              <a:spcAft>
                <a:spcPts val="0"/>
              </a:spcAft>
              <a:buClr>
                <a:schemeClr val="dk1"/>
              </a:buClr>
              <a:buSzPts val="11000"/>
              <a:buNone/>
              <a:defRPr sz="11000">
                <a:solidFill>
                  <a:schemeClr val="dk1"/>
                </a:solidFill>
              </a:defRPr>
            </a:lvl2pPr>
            <a:lvl3pPr lvl="2" algn="ctr">
              <a:lnSpc>
                <a:spcPct val="100000"/>
              </a:lnSpc>
              <a:spcBef>
                <a:spcPts val="0"/>
              </a:spcBef>
              <a:spcAft>
                <a:spcPts val="0"/>
              </a:spcAft>
              <a:buClr>
                <a:schemeClr val="dk1"/>
              </a:buClr>
              <a:buSzPts val="11000"/>
              <a:buNone/>
              <a:defRPr sz="11000">
                <a:solidFill>
                  <a:schemeClr val="dk1"/>
                </a:solidFill>
              </a:defRPr>
            </a:lvl3pPr>
            <a:lvl4pPr lvl="3" algn="ctr">
              <a:lnSpc>
                <a:spcPct val="100000"/>
              </a:lnSpc>
              <a:spcBef>
                <a:spcPts val="0"/>
              </a:spcBef>
              <a:spcAft>
                <a:spcPts val="0"/>
              </a:spcAft>
              <a:buClr>
                <a:schemeClr val="dk1"/>
              </a:buClr>
              <a:buSzPts val="11000"/>
              <a:buNone/>
              <a:defRPr sz="11000">
                <a:solidFill>
                  <a:schemeClr val="dk1"/>
                </a:solidFill>
              </a:defRPr>
            </a:lvl4pPr>
            <a:lvl5pPr lvl="4" algn="ctr">
              <a:lnSpc>
                <a:spcPct val="100000"/>
              </a:lnSpc>
              <a:spcBef>
                <a:spcPts val="0"/>
              </a:spcBef>
              <a:spcAft>
                <a:spcPts val="0"/>
              </a:spcAft>
              <a:buClr>
                <a:schemeClr val="dk1"/>
              </a:buClr>
              <a:buSzPts val="11000"/>
              <a:buNone/>
              <a:defRPr sz="11000">
                <a:solidFill>
                  <a:schemeClr val="dk1"/>
                </a:solidFill>
              </a:defRPr>
            </a:lvl5pPr>
            <a:lvl6pPr lvl="5" algn="ctr">
              <a:lnSpc>
                <a:spcPct val="100000"/>
              </a:lnSpc>
              <a:spcBef>
                <a:spcPts val="0"/>
              </a:spcBef>
              <a:spcAft>
                <a:spcPts val="0"/>
              </a:spcAft>
              <a:buClr>
                <a:schemeClr val="dk1"/>
              </a:buClr>
              <a:buSzPts val="11000"/>
              <a:buNone/>
              <a:defRPr sz="11000">
                <a:solidFill>
                  <a:schemeClr val="dk1"/>
                </a:solidFill>
              </a:defRPr>
            </a:lvl6pPr>
            <a:lvl7pPr lvl="6" algn="ctr">
              <a:lnSpc>
                <a:spcPct val="100000"/>
              </a:lnSpc>
              <a:spcBef>
                <a:spcPts val="0"/>
              </a:spcBef>
              <a:spcAft>
                <a:spcPts val="0"/>
              </a:spcAft>
              <a:buClr>
                <a:schemeClr val="dk1"/>
              </a:buClr>
              <a:buSzPts val="11000"/>
              <a:buNone/>
              <a:defRPr sz="11000">
                <a:solidFill>
                  <a:schemeClr val="dk1"/>
                </a:solidFill>
              </a:defRPr>
            </a:lvl7pPr>
            <a:lvl8pPr lvl="7" algn="ctr">
              <a:lnSpc>
                <a:spcPct val="100000"/>
              </a:lnSpc>
              <a:spcBef>
                <a:spcPts val="0"/>
              </a:spcBef>
              <a:spcAft>
                <a:spcPts val="0"/>
              </a:spcAft>
              <a:buClr>
                <a:schemeClr val="dk1"/>
              </a:buClr>
              <a:buSzPts val="11000"/>
              <a:buNone/>
              <a:defRPr sz="11000">
                <a:solidFill>
                  <a:schemeClr val="dk1"/>
                </a:solidFill>
              </a:defRPr>
            </a:lvl8pPr>
            <a:lvl9pPr lvl="8" algn="ctr">
              <a:lnSpc>
                <a:spcPct val="100000"/>
              </a:lnSpc>
              <a:spcBef>
                <a:spcPts val="0"/>
              </a:spcBef>
              <a:spcAft>
                <a:spcPts val="0"/>
              </a:spcAft>
              <a:buClr>
                <a:schemeClr val="dk1"/>
              </a:buClr>
              <a:buSzPts val="11000"/>
              <a:buNone/>
              <a:defRPr sz="11000">
                <a:solidFill>
                  <a:schemeClr val="dk1"/>
                </a:solidFill>
              </a:defRPr>
            </a:lvl9pPr>
          </a:lstStyle>
          <a:p>
            <a:r>
              <a:t>xx%</a:t>
            </a:r>
          </a:p>
        </p:txBody>
      </p:sp>
      <p:sp>
        <p:nvSpPr>
          <p:cNvPr id="93" name="Google Shape;93;p23"/>
          <p:cNvSpPr txBox="1">
            <a:spLocks noGrp="1"/>
          </p:cNvSpPr>
          <p:nvPr>
            <p:ph type="body" idx="1"/>
          </p:nvPr>
        </p:nvSpPr>
        <p:spPr>
          <a:xfrm>
            <a:off x="311700" y="3224250"/>
            <a:ext cx="8520600" cy="10716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94" name="Google Shape;94;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gameday">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1pPr>
            <a:lvl2pPr marR="0" lvl="1"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2pPr>
            <a:lvl3pPr marR="0" lvl="2"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3pPr>
            <a:lvl4pPr marR="0" lvl="3"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4pPr>
            <a:lvl5pPr marR="0" lvl="4"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5pPr>
            <a:lvl6pPr marR="0" lvl="5"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6pPr>
            <a:lvl7pPr marR="0" lvl="6"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7pPr>
            <a:lvl8pPr marR="0" lvl="7"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8pPr>
            <a:lvl9pPr marR="0" lvl="8" algn="l">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a:lnSpc>
                <a:spcPct val="115000"/>
              </a:lnSpc>
              <a:spcBef>
                <a:spcPts val="0"/>
              </a:spcBef>
              <a:spcAft>
                <a:spcPts val="0"/>
              </a:spcAft>
              <a:buClr>
                <a:schemeClr val="dk2"/>
              </a:buClr>
              <a:buSzPts val="1800"/>
              <a:buFont typeface="Proxima Nova"/>
              <a:buChar char="●"/>
              <a:defRPr sz="1800" b="0" i="0" u="none" strike="noStrike" cap="none">
                <a:solidFill>
                  <a:schemeClr val="dk2"/>
                </a:solidFill>
                <a:latin typeface="Proxima Nova"/>
                <a:ea typeface="Proxima Nova"/>
                <a:cs typeface="Proxima Nova"/>
                <a:sym typeface="Proxima Nova"/>
              </a:defRPr>
            </a:lvl1pPr>
            <a:lvl2pPr marL="914400" marR="0" lvl="1"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2pPr>
            <a:lvl3pPr marL="1371600" marR="0" lvl="2"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3pPr>
            <a:lvl4pPr marL="1828800" marR="0" lvl="3"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4pPr>
            <a:lvl5pPr marL="2286000" marR="0" lvl="4"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5pPr>
            <a:lvl6pPr marL="2743200" marR="0" lvl="5"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6pPr>
            <a:lvl7pPr marL="3200400" marR="0" lvl="6"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7pPr>
            <a:lvl8pPr marL="3657600" marR="0" lvl="7"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8pPr>
            <a:lvl9pPr marL="4114800" marR="0" lvl="8" indent="-317500" algn="l">
              <a:lnSpc>
                <a:spcPct val="115000"/>
              </a:lnSpc>
              <a:spcBef>
                <a:spcPts val="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hyperlink" Target="http://www.youtube.com/watch?v=nx8npic59Xc" TargetMode="Externa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TDPuRfjzR5o"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25"/>
          <p:cNvPicPr preferRelativeResize="0"/>
          <p:nvPr/>
        </p:nvPicPr>
        <p:blipFill rotWithShape="1">
          <a:blip r:embed="rId3">
            <a:alphaModFix/>
          </a:blip>
          <a:srcRect l="2645" t="5678" r="50522" b="7628"/>
          <a:stretch/>
        </p:blipFill>
        <p:spPr>
          <a:xfrm>
            <a:off x="965275" y="0"/>
            <a:ext cx="7142294" cy="5143500"/>
          </a:xfrm>
          <a:prstGeom prst="rect">
            <a:avLst/>
          </a:prstGeom>
          <a:noFill/>
          <a:ln>
            <a:noFill/>
          </a:ln>
        </p:spPr>
      </p:pic>
      <p:sp>
        <p:nvSpPr>
          <p:cNvPr id="102" name="Google Shape;102;p25"/>
          <p:cNvSpPr txBox="1">
            <a:spLocks noGrp="1"/>
          </p:cNvSpPr>
          <p:nvPr>
            <p:ph type="ctrTitle"/>
          </p:nvPr>
        </p:nvSpPr>
        <p:spPr>
          <a:xfrm>
            <a:off x="1154375" y="168450"/>
            <a:ext cx="6764100" cy="2403300"/>
          </a:xfrm>
          <a:prstGeom prst="rect">
            <a:avLst/>
          </a:prstGeom>
          <a:solidFill>
            <a:srgbClr val="FFFFFF">
              <a:alpha val="69620"/>
            </a:srgbClr>
          </a:solidFill>
        </p:spPr>
        <p:txBody>
          <a:bodyPr spcFirstLastPara="1" wrap="square" lIns="91425" tIns="91425" rIns="91425" bIns="91425" anchor="b" anchorCtr="0">
            <a:noAutofit/>
          </a:bodyPr>
          <a:lstStyle/>
          <a:p>
            <a:pPr marL="0" lvl="0" indent="0" algn="ctr" rtl="0">
              <a:spcBef>
                <a:spcPts val="0"/>
              </a:spcBef>
              <a:spcAft>
                <a:spcPts val="0"/>
              </a:spcAft>
              <a:buNone/>
            </a:pPr>
            <a:r>
              <a:rPr lang="en" sz="7800" b="1">
                <a:latin typeface="Montserrat"/>
                <a:ea typeface="Montserrat"/>
                <a:cs typeface="Montserrat"/>
                <a:sym typeface="Montserrat"/>
              </a:rPr>
              <a:t>Oregon Winch Trials</a:t>
            </a:r>
            <a:endParaRPr sz="7800" b="1">
              <a:latin typeface="Montserrat"/>
              <a:ea typeface="Montserrat"/>
              <a:cs typeface="Montserrat"/>
              <a:sym typeface="Montserrat"/>
            </a:endParaRPr>
          </a:p>
        </p:txBody>
      </p:sp>
      <p:sp>
        <p:nvSpPr>
          <p:cNvPr id="103" name="Google Shape;103;p25"/>
          <p:cNvSpPr txBox="1">
            <a:spLocks noGrp="1"/>
          </p:cNvSpPr>
          <p:nvPr>
            <p:ph type="subTitle" idx="1"/>
          </p:nvPr>
        </p:nvSpPr>
        <p:spPr>
          <a:xfrm>
            <a:off x="1154375" y="2353325"/>
            <a:ext cx="6764100" cy="2593200"/>
          </a:xfrm>
          <a:prstGeom prst="rect">
            <a:avLst/>
          </a:prstGeom>
          <a:solidFill>
            <a:srgbClr val="FFFFFF">
              <a:alpha val="69620"/>
            </a:srgbClr>
          </a:solidFill>
        </p:spPr>
        <p:txBody>
          <a:bodyPr spcFirstLastPara="1" wrap="square" lIns="91425" tIns="91425" rIns="91425" bIns="91425" anchor="t" anchorCtr="0">
            <a:noAutofit/>
          </a:bodyPr>
          <a:lstStyle/>
          <a:p>
            <a:pPr marL="0" lvl="0" indent="0" algn="ctr" rtl="0">
              <a:spcBef>
                <a:spcPts val="0"/>
              </a:spcBef>
              <a:spcAft>
                <a:spcPts val="0"/>
              </a:spcAft>
              <a:buSzPts val="935"/>
              <a:buNone/>
            </a:pPr>
            <a:endParaRPr sz="3880" b="1">
              <a:solidFill>
                <a:schemeClr val="dk1"/>
              </a:solidFill>
              <a:latin typeface="Montserrat"/>
              <a:ea typeface="Montserrat"/>
              <a:cs typeface="Montserrat"/>
              <a:sym typeface="Montserrat"/>
            </a:endParaRPr>
          </a:p>
          <a:p>
            <a:pPr marL="0" lvl="0" indent="0" algn="ctr" rtl="0">
              <a:spcBef>
                <a:spcPts val="0"/>
              </a:spcBef>
              <a:spcAft>
                <a:spcPts val="0"/>
              </a:spcAft>
              <a:buSzPts val="935"/>
              <a:buNone/>
            </a:pPr>
            <a:r>
              <a:rPr lang="en" sz="3880" b="1">
                <a:solidFill>
                  <a:schemeClr val="dk1"/>
                </a:solidFill>
                <a:latin typeface="Montserrat"/>
                <a:ea typeface="Montserrat"/>
                <a:cs typeface="Montserrat"/>
                <a:sym typeface="Montserrat"/>
              </a:rPr>
              <a:t>An engineering design challenge in which failure is your first goal</a:t>
            </a:r>
            <a:endParaRPr sz="3880" b="1">
              <a:solidFill>
                <a:schemeClr val="dk1"/>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34"/>
          <p:cNvPicPr preferRelativeResize="0"/>
          <p:nvPr/>
        </p:nvPicPr>
        <p:blipFill>
          <a:blip r:embed="rId3">
            <a:alphaModFix/>
          </a:blip>
          <a:stretch>
            <a:fillRect/>
          </a:stretch>
        </p:blipFill>
        <p:spPr>
          <a:xfrm>
            <a:off x="0" y="1439798"/>
            <a:ext cx="5222325" cy="3703700"/>
          </a:xfrm>
          <a:prstGeom prst="rect">
            <a:avLst/>
          </a:prstGeom>
          <a:noFill/>
          <a:ln>
            <a:noFill/>
          </a:ln>
        </p:spPr>
      </p:pic>
      <p:sp>
        <p:nvSpPr>
          <p:cNvPr id="187" name="Google Shape;187;p34"/>
          <p:cNvSpPr/>
          <p:nvPr/>
        </p:nvSpPr>
        <p:spPr>
          <a:xfrm>
            <a:off x="4217975" y="111075"/>
            <a:ext cx="4667400" cy="3192900"/>
          </a:xfrm>
          <a:prstGeom prst="wedgeEllipseCallout">
            <a:avLst>
              <a:gd name="adj1" fmla="val -53466"/>
              <a:gd name="adj2" fmla="val 40640"/>
            </a:avLst>
          </a:prstGeom>
          <a:solidFill>
            <a:srgbClr val="D0E0E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8" name="Google Shape;188;p34"/>
          <p:cNvSpPr txBox="1"/>
          <p:nvPr/>
        </p:nvSpPr>
        <p:spPr>
          <a:xfrm>
            <a:off x="4648200" y="720300"/>
            <a:ext cx="3872400" cy="2308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300">
                <a:latin typeface="Montserrat"/>
                <a:ea typeface="Montserrat"/>
                <a:cs typeface="Montserrat"/>
                <a:sym typeface="Montserrat"/>
              </a:rPr>
              <a:t>Talk with a partner: what is a time you “failed” and learned something new? </a:t>
            </a:r>
            <a:endParaRPr sz="2300">
              <a:latin typeface="Montserrat"/>
              <a:ea typeface="Montserrat"/>
              <a:cs typeface="Montserrat"/>
              <a:sym typeface="Montserrat"/>
            </a:endParaRPr>
          </a:p>
          <a:p>
            <a:pPr marL="0" lvl="0" indent="0" algn="ctr" rtl="0">
              <a:spcBef>
                <a:spcPts val="0"/>
              </a:spcBef>
              <a:spcAft>
                <a:spcPts val="0"/>
              </a:spcAft>
              <a:buNone/>
            </a:pPr>
            <a:endParaRPr sz="2300">
              <a:latin typeface="Montserrat"/>
              <a:ea typeface="Montserrat"/>
              <a:cs typeface="Montserrat"/>
              <a:sym typeface="Montserrat"/>
            </a:endParaRPr>
          </a:p>
          <a:p>
            <a:pPr marL="0" lvl="0" indent="0" algn="ctr" rtl="0">
              <a:spcBef>
                <a:spcPts val="0"/>
              </a:spcBef>
              <a:spcAft>
                <a:spcPts val="0"/>
              </a:spcAft>
              <a:buNone/>
            </a:pPr>
            <a:r>
              <a:rPr lang="en" sz="2300">
                <a:latin typeface="Montserrat"/>
                <a:ea typeface="Montserrat"/>
                <a:cs typeface="Montserrat"/>
                <a:sym typeface="Montserrat"/>
              </a:rPr>
              <a:t>After discussing, share with the group!</a:t>
            </a:r>
            <a:endParaRPr sz="2300">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11700" y="401175"/>
            <a:ext cx="5148900" cy="4240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2640">
                <a:latin typeface="Montserrat"/>
                <a:ea typeface="Montserrat"/>
                <a:cs typeface="Montserrat"/>
                <a:sym typeface="Montserrat"/>
              </a:rPr>
              <a:t>Your challenge is to build a </a:t>
            </a:r>
            <a:r>
              <a:rPr lang="en" sz="2640" b="1">
                <a:latin typeface="Montserrat"/>
                <a:ea typeface="Montserrat"/>
                <a:cs typeface="Montserrat"/>
                <a:sym typeface="Montserrat"/>
              </a:rPr>
              <a:t>winch</a:t>
            </a:r>
            <a:r>
              <a:rPr lang="en" sz="2640">
                <a:latin typeface="Montserrat"/>
                <a:ea typeface="Montserrat"/>
                <a:cs typeface="Montserrat"/>
                <a:sym typeface="Montserrat"/>
              </a:rPr>
              <a:t> that is </a:t>
            </a:r>
            <a:r>
              <a:rPr lang="en" sz="2640" b="1" i="1">
                <a:latin typeface="Montserrat"/>
                <a:ea typeface="Montserrat"/>
                <a:cs typeface="Montserrat"/>
                <a:sym typeface="Montserrat"/>
              </a:rPr>
              <a:t>stronger than</a:t>
            </a:r>
            <a:r>
              <a:rPr lang="en" sz="2640">
                <a:latin typeface="Montserrat"/>
                <a:ea typeface="Montserrat"/>
                <a:cs typeface="Montserrat"/>
                <a:sym typeface="Montserrat"/>
              </a:rPr>
              <a:t> the </a:t>
            </a:r>
            <a:r>
              <a:rPr lang="en" sz="2640" b="1">
                <a:latin typeface="Montserrat"/>
                <a:ea typeface="Montserrat"/>
                <a:cs typeface="Montserrat"/>
                <a:sym typeface="Montserrat"/>
              </a:rPr>
              <a:t>tension member</a:t>
            </a:r>
            <a:r>
              <a:rPr lang="en" sz="2640">
                <a:latin typeface="Montserrat"/>
                <a:ea typeface="Montserrat"/>
                <a:cs typeface="Montserrat"/>
                <a:sym typeface="Montserrat"/>
              </a:rPr>
              <a:t>. </a:t>
            </a:r>
            <a:endParaRPr sz="2640">
              <a:latin typeface="Montserrat"/>
              <a:ea typeface="Montserrat"/>
              <a:cs typeface="Montserrat"/>
              <a:sym typeface="Montserrat"/>
            </a:endParaRPr>
          </a:p>
          <a:p>
            <a:pPr marL="0" lvl="0" indent="0" algn="ctr" rtl="0">
              <a:spcBef>
                <a:spcPts val="0"/>
              </a:spcBef>
              <a:spcAft>
                <a:spcPts val="0"/>
              </a:spcAft>
              <a:buSzPts val="990"/>
              <a:buNone/>
            </a:pPr>
            <a:endParaRPr sz="2640">
              <a:latin typeface="Montserrat"/>
              <a:ea typeface="Montserrat"/>
              <a:cs typeface="Montserrat"/>
              <a:sym typeface="Montserrat"/>
            </a:endParaRPr>
          </a:p>
          <a:p>
            <a:pPr marL="0" lvl="0" indent="0" algn="ctr" rtl="0">
              <a:spcBef>
                <a:spcPts val="0"/>
              </a:spcBef>
              <a:spcAft>
                <a:spcPts val="0"/>
              </a:spcAft>
              <a:buSzPts val="990"/>
              <a:buNone/>
            </a:pPr>
            <a:r>
              <a:rPr lang="en" sz="2640">
                <a:latin typeface="Montserrat"/>
                <a:ea typeface="Montserrat"/>
                <a:cs typeface="Montserrat"/>
                <a:sym typeface="Montserrat"/>
              </a:rPr>
              <a:t>But how will you know how strong each component is? </a:t>
            </a:r>
            <a:endParaRPr sz="2640">
              <a:latin typeface="Montserrat"/>
              <a:ea typeface="Montserrat"/>
              <a:cs typeface="Montserrat"/>
              <a:sym typeface="Montserrat"/>
            </a:endParaRPr>
          </a:p>
          <a:p>
            <a:pPr marL="0" lvl="0" indent="0" algn="ctr" rtl="0">
              <a:spcBef>
                <a:spcPts val="0"/>
              </a:spcBef>
              <a:spcAft>
                <a:spcPts val="0"/>
              </a:spcAft>
              <a:buSzPts val="990"/>
              <a:buNone/>
            </a:pPr>
            <a:endParaRPr sz="2640">
              <a:latin typeface="Montserrat"/>
              <a:ea typeface="Montserrat"/>
              <a:cs typeface="Montserrat"/>
              <a:sym typeface="Montserrat"/>
            </a:endParaRPr>
          </a:p>
          <a:p>
            <a:pPr marL="0" lvl="0" indent="0" algn="ctr" rtl="0">
              <a:spcBef>
                <a:spcPts val="0"/>
              </a:spcBef>
              <a:spcAft>
                <a:spcPts val="0"/>
              </a:spcAft>
              <a:buSzPts val="990"/>
              <a:buNone/>
            </a:pPr>
            <a:r>
              <a:rPr lang="en" sz="2640">
                <a:latin typeface="Montserrat"/>
                <a:ea typeface="Montserrat"/>
                <a:cs typeface="Montserrat"/>
                <a:sym typeface="Montserrat"/>
              </a:rPr>
              <a:t>…you’re going to have to break some stuff.</a:t>
            </a:r>
            <a:endParaRPr sz="2640">
              <a:latin typeface="Montserrat"/>
              <a:ea typeface="Montserrat"/>
              <a:cs typeface="Montserrat"/>
              <a:sym typeface="Montserrat"/>
            </a:endParaRPr>
          </a:p>
        </p:txBody>
      </p:sp>
      <p:pic>
        <p:nvPicPr>
          <p:cNvPr id="194" name="Google Shape;194;p35"/>
          <p:cNvPicPr preferRelativeResize="0"/>
          <p:nvPr/>
        </p:nvPicPr>
        <p:blipFill>
          <a:blip r:embed="rId3">
            <a:alphaModFix/>
          </a:blip>
          <a:stretch>
            <a:fillRect/>
          </a:stretch>
        </p:blipFill>
        <p:spPr>
          <a:xfrm>
            <a:off x="7250225" y="4163400"/>
            <a:ext cx="986425" cy="980100"/>
          </a:xfrm>
          <a:prstGeom prst="rect">
            <a:avLst/>
          </a:prstGeom>
          <a:noFill/>
          <a:ln>
            <a:noFill/>
          </a:ln>
        </p:spPr>
      </p:pic>
      <p:pic>
        <p:nvPicPr>
          <p:cNvPr id="195" name="Google Shape;195;p35"/>
          <p:cNvPicPr preferRelativeResize="0"/>
          <p:nvPr/>
        </p:nvPicPr>
        <p:blipFill>
          <a:blip r:embed="rId4">
            <a:alphaModFix/>
          </a:blip>
          <a:stretch>
            <a:fillRect/>
          </a:stretch>
        </p:blipFill>
        <p:spPr>
          <a:xfrm>
            <a:off x="8157575" y="4243035"/>
            <a:ext cx="986425" cy="869665"/>
          </a:xfrm>
          <a:prstGeom prst="rect">
            <a:avLst/>
          </a:prstGeom>
          <a:noFill/>
          <a:ln>
            <a:noFill/>
          </a:ln>
        </p:spPr>
      </p:pic>
      <p:pic>
        <p:nvPicPr>
          <p:cNvPr id="196" name="Google Shape;196;p35" descr="A winch is a mechanical system that's used to pull, lower, or retrieve something. Winches are used everywhere from tow trucks to elevators to research vessels. Watch for instructions on how to design, build, and break your own winch systems. Use a digital force gauge to measure the tension!" title="Winch Trials: Build it, Break it!">
            <a:hlinkClick r:id="rId5"/>
          </p:cNvPr>
          <p:cNvPicPr preferRelativeResize="0"/>
          <p:nvPr/>
        </p:nvPicPr>
        <p:blipFill>
          <a:blip r:embed="rId6">
            <a:alphaModFix/>
          </a:blip>
          <a:stretch>
            <a:fillRect/>
          </a:stretch>
        </p:blipFill>
        <p:spPr>
          <a:xfrm>
            <a:off x="5677825" y="1337625"/>
            <a:ext cx="3306900" cy="1860125"/>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10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36"/>
          <p:cNvPicPr preferRelativeResize="0"/>
          <p:nvPr/>
        </p:nvPicPr>
        <p:blipFill rotWithShape="1">
          <a:blip r:embed="rId3">
            <a:alphaModFix/>
          </a:blip>
          <a:srcRect l="2752" t="9420" b="10477"/>
          <a:stretch/>
        </p:blipFill>
        <p:spPr>
          <a:xfrm rot="5400000">
            <a:off x="6016025" y="909747"/>
            <a:ext cx="4037725" cy="2218225"/>
          </a:xfrm>
          <a:prstGeom prst="rect">
            <a:avLst/>
          </a:prstGeom>
          <a:noFill/>
          <a:ln>
            <a:noFill/>
          </a:ln>
        </p:spPr>
      </p:pic>
      <p:sp>
        <p:nvSpPr>
          <p:cNvPr id="202" name="Google Shape;202;p36"/>
          <p:cNvSpPr txBox="1">
            <a:spLocks noGrp="1"/>
          </p:cNvSpPr>
          <p:nvPr>
            <p:ph type="title"/>
          </p:nvPr>
        </p:nvSpPr>
        <p:spPr>
          <a:xfrm>
            <a:off x="311700" y="445025"/>
            <a:ext cx="6614100" cy="4541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Montserrat"/>
                <a:ea typeface="Montserrat"/>
                <a:cs typeface="Montserrat"/>
                <a:sym typeface="Montserrat"/>
              </a:rPr>
              <a:t>TRIAL 1: Tension Member Trials</a:t>
            </a:r>
            <a:endParaRPr>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Partner 1: Cut your “tension member” and tie a loop on either side. Attach one end of the loop to the metal S hook.</a:t>
            </a:r>
            <a:endParaRPr sz="1600">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Partner 2: Screw the metal hook to the top of the digital force gauge. Turn it on and push ZERO and then PEAK FORCE. Attached the other string loop to the metal hook.</a:t>
            </a:r>
            <a:endParaRPr sz="1600">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TUG-OF-WAR!!!! Repeat with 3 different materials and record your peak force values!</a:t>
            </a:r>
            <a:endParaRPr sz="1600">
              <a:latin typeface="Montserrat"/>
              <a:ea typeface="Montserrat"/>
              <a:cs typeface="Montserrat"/>
              <a:sym typeface="Montserrat"/>
            </a:endParaRPr>
          </a:p>
        </p:txBody>
      </p:sp>
      <p:pic>
        <p:nvPicPr>
          <p:cNvPr id="203" name="Google Shape;203;p36"/>
          <p:cNvPicPr preferRelativeResize="0"/>
          <p:nvPr/>
        </p:nvPicPr>
        <p:blipFill rotWithShape="1">
          <a:blip r:embed="rId4">
            <a:alphaModFix/>
          </a:blip>
          <a:srcRect l="19500" r="22305"/>
          <a:stretch/>
        </p:blipFill>
        <p:spPr>
          <a:xfrm rot="-7357452">
            <a:off x="4294206" y="3800597"/>
            <a:ext cx="1429664" cy="1384028"/>
          </a:xfrm>
          <a:prstGeom prst="rect">
            <a:avLst/>
          </a:prstGeom>
          <a:noFill/>
          <a:ln>
            <a:noFill/>
          </a:ln>
        </p:spPr>
      </p:pic>
      <p:pic>
        <p:nvPicPr>
          <p:cNvPr id="204" name="Google Shape;204;p36"/>
          <p:cNvPicPr preferRelativeResize="0"/>
          <p:nvPr/>
        </p:nvPicPr>
        <p:blipFill>
          <a:blip r:embed="rId5">
            <a:alphaModFix/>
          </a:blip>
          <a:stretch>
            <a:fillRect/>
          </a:stretch>
        </p:blipFill>
        <p:spPr>
          <a:xfrm rot="-4908139">
            <a:off x="1216665" y="3830440"/>
            <a:ext cx="608225" cy="901600"/>
          </a:xfrm>
          <a:prstGeom prst="rect">
            <a:avLst/>
          </a:prstGeom>
          <a:noFill/>
          <a:ln>
            <a:noFill/>
          </a:ln>
        </p:spPr>
      </p:pic>
      <p:sp>
        <p:nvSpPr>
          <p:cNvPr id="205" name="Google Shape;205;p36"/>
          <p:cNvSpPr/>
          <p:nvPr/>
        </p:nvSpPr>
        <p:spPr>
          <a:xfrm>
            <a:off x="1792309" y="4070295"/>
            <a:ext cx="2444725" cy="385475"/>
          </a:xfrm>
          <a:custGeom>
            <a:avLst/>
            <a:gdLst/>
            <a:ahLst/>
            <a:cxnLst/>
            <a:rect l="l" t="t" r="r" b="b"/>
            <a:pathLst>
              <a:path w="97789" h="15419" extrusionOk="0">
                <a:moveTo>
                  <a:pt x="92054" y="8544"/>
                </a:moveTo>
                <a:cubicBezTo>
                  <a:pt x="93732" y="7873"/>
                  <a:pt x="96480" y="7840"/>
                  <a:pt x="97409" y="9390"/>
                </a:cubicBezTo>
                <a:cubicBezTo>
                  <a:pt x="98513" y="11231"/>
                  <a:pt x="96865" y="16106"/>
                  <a:pt x="94873" y="15308"/>
                </a:cubicBezTo>
                <a:cubicBezTo>
                  <a:pt x="91996" y="14156"/>
                  <a:pt x="95197" y="8008"/>
                  <a:pt x="92618" y="6289"/>
                </a:cubicBezTo>
                <a:cubicBezTo>
                  <a:pt x="83633" y="301"/>
                  <a:pt x="71524" y="-607"/>
                  <a:pt x="60771" y="371"/>
                </a:cubicBezTo>
                <a:cubicBezTo>
                  <a:pt x="47244" y="1602"/>
                  <a:pt x="34480" y="7475"/>
                  <a:pt x="21032" y="9390"/>
                </a:cubicBezTo>
                <a:cubicBezTo>
                  <a:pt x="14757" y="10284"/>
                  <a:pt x="8445" y="15337"/>
                  <a:pt x="2431" y="13335"/>
                </a:cubicBezTo>
                <a:cubicBezTo>
                  <a:pt x="158" y="12578"/>
                  <a:pt x="-848" y="7785"/>
                  <a:pt x="1022" y="6289"/>
                </a:cubicBezTo>
                <a:cubicBezTo>
                  <a:pt x="3780" y="4083"/>
                  <a:pt x="7293" y="9547"/>
                  <a:pt x="10322" y="11362"/>
                </a:cubicBezTo>
                <a:cubicBezTo>
                  <a:pt x="11701" y="12189"/>
                  <a:pt x="13976" y="10789"/>
                  <a:pt x="15113" y="11926"/>
                </a:cubicBezTo>
                <a:cubicBezTo>
                  <a:pt x="15711" y="12524"/>
                  <a:pt x="12577" y="11081"/>
                  <a:pt x="12577" y="11926"/>
                </a:cubicBezTo>
              </a:path>
            </a:pathLst>
          </a:custGeom>
          <a:noFill/>
          <a:ln w="19050" cap="flat" cmpd="sng">
            <a:solidFill>
              <a:srgbClr val="FF0000"/>
            </a:solidFill>
            <a:prstDash val="solid"/>
            <a:round/>
            <a:headEnd type="none" w="med" len="med"/>
            <a:tailEnd type="none" w="med" len="med"/>
          </a:ln>
        </p:spPr>
      </p:sp>
      <p:sp>
        <p:nvSpPr>
          <p:cNvPr id="206" name="Google Shape;206;p36"/>
          <p:cNvSpPr/>
          <p:nvPr/>
        </p:nvSpPr>
        <p:spPr>
          <a:xfrm>
            <a:off x="2078325" y="4455775"/>
            <a:ext cx="2010600" cy="352200"/>
          </a:xfrm>
          <a:prstGeom prst="leftRightArrow">
            <a:avLst>
              <a:gd name="adj1" fmla="val 50000"/>
              <a:gd name="adj2" fmla="val 50000"/>
            </a:avLst>
          </a:prstGeom>
          <a:solidFill>
            <a:srgbClr val="D0E0E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latin typeface="Montserrat"/>
                <a:ea typeface="Montserrat"/>
                <a:cs typeface="Montserrat"/>
                <a:sym typeface="Montserrat"/>
              </a:rPr>
              <a:t>Pull til it snaps!</a:t>
            </a:r>
            <a:endParaRPr sz="1000" i="1">
              <a:latin typeface="Montserrat"/>
              <a:ea typeface="Montserrat"/>
              <a:cs typeface="Montserrat"/>
              <a:sym typeface="Montserrat"/>
            </a:endParaRPr>
          </a:p>
        </p:txBody>
      </p:sp>
      <p:pic>
        <p:nvPicPr>
          <p:cNvPr id="207" name="Google Shape;207;p36"/>
          <p:cNvPicPr preferRelativeResize="0"/>
          <p:nvPr/>
        </p:nvPicPr>
        <p:blipFill rotWithShape="1">
          <a:blip r:embed="rId6">
            <a:alphaModFix/>
          </a:blip>
          <a:srcRect l="56038" t="54989" r="29651" b="34510"/>
          <a:stretch/>
        </p:blipFill>
        <p:spPr>
          <a:xfrm>
            <a:off x="7348900" y="4251225"/>
            <a:ext cx="831300" cy="840300"/>
          </a:xfrm>
          <a:prstGeom prst="ellipse">
            <a:avLst/>
          </a:prstGeom>
          <a:noFill/>
          <a:ln>
            <a:noFill/>
          </a:ln>
        </p:spPr>
      </p:pic>
      <p:pic>
        <p:nvPicPr>
          <p:cNvPr id="208" name="Google Shape;208;p36"/>
          <p:cNvPicPr preferRelativeResize="0"/>
          <p:nvPr/>
        </p:nvPicPr>
        <p:blipFill rotWithShape="1">
          <a:blip r:embed="rId6">
            <a:alphaModFix/>
          </a:blip>
          <a:srcRect l="44571" t="70504" r="43860" b="21962"/>
          <a:stretch/>
        </p:blipFill>
        <p:spPr>
          <a:xfrm>
            <a:off x="8312724" y="4292237"/>
            <a:ext cx="831300" cy="745500"/>
          </a:xfrm>
          <a:prstGeom prst="ellipse">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37"/>
          <p:cNvPicPr preferRelativeResize="0"/>
          <p:nvPr/>
        </p:nvPicPr>
        <p:blipFill>
          <a:blip r:embed="rId3">
            <a:alphaModFix/>
          </a:blip>
          <a:stretch>
            <a:fillRect/>
          </a:stretch>
        </p:blipFill>
        <p:spPr>
          <a:xfrm>
            <a:off x="6813625" y="4352048"/>
            <a:ext cx="760675" cy="791450"/>
          </a:xfrm>
          <a:prstGeom prst="rect">
            <a:avLst/>
          </a:prstGeom>
          <a:noFill/>
          <a:ln>
            <a:noFill/>
          </a:ln>
        </p:spPr>
      </p:pic>
      <p:sp>
        <p:nvSpPr>
          <p:cNvPr id="214" name="Google Shape;214;p37"/>
          <p:cNvSpPr txBox="1">
            <a:spLocks noGrp="1"/>
          </p:cNvSpPr>
          <p:nvPr>
            <p:ph type="title"/>
          </p:nvPr>
        </p:nvSpPr>
        <p:spPr>
          <a:xfrm>
            <a:off x="311700" y="445025"/>
            <a:ext cx="6844500" cy="4541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500" b="1">
                <a:latin typeface="Montserrat"/>
                <a:ea typeface="Montserrat"/>
                <a:cs typeface="Montserrat"/>
                <a:sym typeface="Montserrat"/>
              </a:rPr>
              <a:t>TRIAL 2: Cardboard Winch Prototyping</a:t>
            </a:r>
            <a:endParaRPr sz="2500">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A hand-crank winch will need a </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stand</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rotating drum, and</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hand crank</a:t>
            </a:r>
            <a:endParaRPr sz="1600">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There are many different ways to put these components together! Try using </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cardboard pieces, </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straws, chopsticks, pencils</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duct tape, and </a:t>
            </a:r>
            <a:endParaRPr sz="1600">
              <a:latin typeface="Montserrat"/>
              <a:ea typeface="Montserrat"/>
              <a:cs typeface="Montserrat"/>
              <a:sym typeface="Montserrat"/>
            </a:endParaRPr>
          </a:p>
          <a:p>
            <a:pPr marL="457200" lvl="0" indent="-330200" algn="l" rtl="0">
              <a:spcBef>
                <a:spcPts val="0"/>
              </a:spcBef>
              <a:spcAft>
                <a:spcPts val="0"/>
              </a:spcAft>
              <a:buSzPts val="1600"/>
              <a:buFont typeface="Montserrat"/>
              <a:buChar char="●"/>
            </a:pPr>
            <a:r>
              <a:rPr lang="en" sz="1600">
                <a:latin typeface="Montserrat"/>
                <a:ea typeface="Montserrat"/>
                <a:cs typeface="Montserrat"/>
                <a:sym typeface="Montserrat"/>
              </a:rPr>
              <a:t>other craft materials</a:t>
            </a: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to construct your first prototype. </a:t>
            </a:r>
            <a:endParaRPr sz="1600">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Then, use the digital force gauge to record the </a:t>
            </a:r>
            <a:endParaRPr sz="1600">
              <a:latin typeface="Montserrat"/>
              <a:ea typeface="Montserrat"/>
              <a:cs typeface="Montserrat"/>
              <a:sym typeface="Montserrat"/>
            </a:endParaRPr>
          </a:p>
          <a:p>
            <a:pPr marL="0" lvl="0" indent="0" algn="l" rtl="0">
              <a:spcBef>
                <a:spcPts val="0"/>
              </a:spcBef>
              <a:spcAft>
                <a:spcPts val="0"/>
              </a:spcAft>
              <a:buNone/>
            </a:pPr>
            <a:r>
              <a:rPr lang="en" sz="1600">
                <a:latin typeface="Montserrat"/>
                <a:ea typeface="Montserrat"/>
                <a:cs typeface="Montserrat"/>
                <a:sym typeface="Montserrat"/>
              </a:rPr>
              <a:t>peak force it takes to BREAK IT! </a:t>
            </a:r>
            <a:endParaRPr sz="1600">
              <a:latin typeface="Montserrat"/>
              <a:ea typeface="Montserrat"/>
              <a:cs typeface="Montserrat"/>
              <a:sym typeface="Montserrat"/>
            </a:endParaRPr>
          </a:p>
        </p:txBody>
      </p:sp>
      <p:pic>
        <p:nvPicPr>
          <p:cNvPr id="215" name="Google Shape;215;p37"/>
          <p:cNvPicPr preferRelativeResize="0"/>
          <p:nvPr/>
        </p:nvPicPr>
        <p:blipFill>
          <a:blip r:embed="rId4">
            <a:alphaModFix/>
          </a:blip>
          <a:stretch>
            <a:fillRect/>
          </a:stretch>
        </p:blipFill>
        <p:spPr>
          <a:xfrm>
            <a:off x="7156325" y="0"/>
            <a:ext cx="1987676" cy="4192302"/>
          </a:xfrm>
          <a:prstGeom prst="rect">
            <a:avLst/>
          </a:prstGeom>
          <a:noFill/>
          <a:ln>
            <a:noFill/>
          </a:ln>
        </p:spPr>
      </p:pic>
      <p:pic>
        <p:nvPicPr>
          <p:cNvPr id="216" name="Google Shape;216;p37"/>
          <p:cNvPicPr preferRelativeResize="0"/>
          <p:nvPr/>
        </p:nvPicPr>
        <p:blipFill rotWithShape="1">
          <a:blip r:embed="rId5">
            <a:alphaModFix/>
          </a:blip>
          <a:srcRect l="53504" t="65219" r="34421" b="26278"/>
          <a:stretch/>
        </p:blipFill>
        <p:spPr>
          <a:xfrm>
            <a:off x="7603775" y="4416126"/>
            <a:ext cx="683400" cy="663300"/>
          </a:xfrm>
          <a:prstGeom prst="ellipse">
            <a:avLst/>
          </a:prstGeom>
          <a:noFill/>
          <a:ln>
            <a:noFill/>
          </a:ln>
        </p:spPr>
      </p:pic>
      <p:pic>
        <p:nvPicPr>
          <p:cNvPr id="217" name="Google Shape;217;p37"/>
          <p:cNvPicPr preferRelativeResize="0"/>
          <p:nvPr/>
        </p:nvPicPr>
        <p:blipFill rotWithShape="1">
          <a:blip r:embed="rId5">
            <a:alphaModFix/>
          </a:blip>
          <a:srcRect l="44571" t="70504" r="43860" b="21962"/>
          <a:stretch/>
        </p:blipFill>
        <p:spPr>
          <a:xfrm>
            <a:off x="8363375" y="4441337"/>
            <a:ext cx="683400" cy="612900"/>
          </a:xfrm>
          <a:prstGeom prst="ellipse">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8"/>
          <p:cNvPicPr preferRelativeResize="0"/>
          <p:nvPr/>
        </p:nvPicPr>
        <p:blipFill rotWithShape="1">
          <a:blip r:embed="rId3">
            <a:alphaModFix/>
          </a:blip>
          <a:srcRect t="29789" b="39662"/>
          <a:stretch/>
        </p:blipFill>
        <p:spPr>
          <a:xfrm>
            <a:off x="-7" y="2414124"/>
            <a:ext cx="4236157" cy="2729375"/>
          </a:xfrm>
          <a:prstGeom prst="rect">
            <a:avLst/>
          </a:prstGeom>
          <a:noFill/>
          <a:ln>
            <a:noFill/>
          </a:ln>
        </p:spPr>
      </p:pic>
      <p:sp>
        <p:nvSpPr>
          <p:cNvPr id="223" name="Google Shape;223;p38"/>
          <p:cNvSpPr txBox="1">
            <a:spLocks noGrp="1"/>
          </p:cNvSpPr>
          <p:nvPr>
            <p:ph type="title" idx="4294967295"/>
          </p:nvPr>
        </p:nvSpPr>
        <p:spPr>
          <a:xfrm>
            <a:off x="232500" y="80500"/>
            <a:ext cx="4339500" cy="2153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2540">
                <a:latin typeface="Montserrat"/>
                <a:ea typeface="Montserrat"/>
                <a:cs typeface="Montserrat"/>
                <a:sym typeface="Montserrat"/>
              </a:rPr>
              <a:t>Remember, your challenge was to build a </a:t>
            </a:r>
            <a:r>
              <a:rPr lang="en" sz="2540" b="1">
                <a:latin typeface="Montserrat"/>
                <a:ea typeface="Montserrat"/>
                <a:cs typeface="Montserrat"/>
                <a:sym typeface="Montserrat"/>
              </a:rPr>
              <a:t>winch</a:t>
            </a:r>
            <a:r>
              <a:rPr lang="en" sz="2540">
                <a:latin typeface="Montserrat"/>
                <a:ea typeface="Montserrat"/>
                <a:cs typeface="Montserrat"/>
                <a:sym typeface="Montserrat"/>
              </a:rPr>
              <a:t> that is </a:t>
            </a:r>
            <a:r>
              <a:rPr lang="en" sz="2540" b="1" i="1">
                <a:latin typeface="Montserrat"/>
                <a:ea typeface="Montserrat"/>
                <a:cs typeface="Montserrat"/>
                <a:sym typeface="Montserrat"/>
              </a:rPr>
              <a:t>stronger than</a:t>
            </a:r>
            <a:r>
              <a:rPr lang="en" sz="2540">
                <a:latin typeface="Montserrat"/>
                <a:ea typeface="Montserrat"/>
                <a:cs typeface="Montserrat"/>
                <a:sym typeface="Montserrat"/>
              </a:rPr>
              <a:t> the </a:t>
            </a:r>
            <a:r>
              <a:rPr lang="en" sz="2540" b="1">
                <a:latin typeface="Montserrat"/>
                <a:ea typeface="Montserrat"/>
                <a:cs typeface="Montserrat"/>
                <a:sym typeface="Montserrat"/>
              </a:rPr>
              <a:t>tension member</a:t>
            </a:r>
            <a:r>
              <a:rPr lang="en" sz="2540">
                <a:latin typeface="Montserrat"/>
                <a:ea typeface="Montserrat"/>
                <a:cs typeface="Montserrat"/>
                <a:sym typeface="Montserrat"/>
              </a:rPr>
              <a:t>. </a:t>
            </a:r>
            <a:endParaRPr sz="2540">
              <a:latin typeface="Montserrat"/>
              <a:ea typeface="Montserrat"/>
              <a:cs typeface="Montserrat"/>
              <a:sym typeface="Montserrat"/>
            </a:endParaRPr>
          </a:p>
        </p:txBody>
      </p:sp>
      <p:sp>
        <p:nvSpPr>
          <p:cNvPr id="224" name="Google Shape;224;p38"/>
          <p:cNvSpPr txBox="1"/>
          <p:nvPr/>
        </p:nvSpPr>
        <p:spPr>
          <a:xfrm>
            <a:off x="4537550" y="286275"/>
            <a:ext cx="4502700" cy="4208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540" b="1" i="1">
                <a:solidFill>
                  <a:schemeClr val="dk1"/>
                </a:solidFill>
                <a:latin typeface="Montserrat"/>
                <a:ea typeface="Montserrat"/>
                <a:cs typeface="Montserrat"/>
                <a:sym typeface="Montserrat"/>
              </a:rPr>
              <a:t>Did this happen on the first try? </a:t>
            </a:r>
            <a:endParaRPr sz="2540" b="1" i="1">
              <a:solidFill>
                <a:schemeClr val="dk1"/>
              </a:solidFill>
              <a:latin typeface="Montserrat"/>
              <a:ea typeface="Montserrat"/>
              <a:cs typeface="Montserrat"/>
              <a:sym typeface="Montserrat"/>
            </a:endParaRPr>
          </a:p>
          <a:p>
            <a:pPr marL="0" lvl="0" indent="0" algn="ctr" rtl="0">
              <a:spcBef>
                <a:spcPts val="0"/>
              </a:spcBef>
              <a:spcAft>
                <a:spcPts val="0"/>
              </a:spcAft>
              <a:buNone/>
            </a:pPr>
            <a:endParaRPr sz="2340">
              <a:solidFill>
                <a:schemeClr val="dk1"/>
              </a:solidFill>
              <a:latin typeface="Montserrat"/>
              <a:ea typeface="Montserrat"/>
              <a:cs typeface="Montserrat"/>
              <a:sym typeface="Montserrat"/>
            </a:endParaRPr>
          </a:p>
          <a:p>
            <a:pPr marL="0" lvl="0" indent="0" algn="ctr" rtl="0">
              <a:spcBef>
                <a:spcPts val="0"/>
              </a:spcBef>
              <a:spcAft>
                <a:spcPts val="0"/>
              </a:spcAft>
              <a:buNone/>
            </a:pPr>
            <a:r>
              <a:rPr lang="en" sz="2340" i="1">
                <a:solidFill>
                  <a:schemeClr val="dk1"/>
                </a:solidFill>
                <a:latin typeface="Montserrat"/>
                <a:ea typeface="Montserrat"/>
                <a:cs typeface="Montserrat"/>
                <a:sym typeface="Montserrat"/>
              </a:rPr>
              <a:t>If so</a:t>
            </a:r>
            <a:r>
              <a:rPr lang="en" sz="2340">
                <a:solidFill>
                  <a:schemeClr val="dk1"/>
                </a:solidFill>
                <a:latin typeface="Montserrat"/>
                <a:ea typeface="Montserrat"/>
                <a:cs typeface="Montserrat"/>
                <a:sym typeface="Montserrat"/>
              </a:rPr>
              <a:t>, try rebuilding and making both components stronger.</a:t>
            </a:r>
            <a:endParaRPr sz="2340">
              <a:solidFill>
                <a:schemeClr val="dk1"/>
              </a:solidFill>
              <a:latin typeface="Montserrat"/>
              <a:ea typeface="Montserrat"/>
              <a:cs typeface="Montserrat"/>
              <a:sym typeface="Montserrat"/>
            </a:endParaRPr>
          </a:p>
          <a:p>
            <a:pPr marL="0" lvl="0" indent="0" algn="l" rtl="0">
              <a:spcBef>
                <a:spcPts val="0"/>
              </a:spcBef>
              <a:spcAft>
                <a:spcPts val="0"/>
              </a:spcAft>
              <a:buNone/>
            </a:pPr>
            <a:endParaRPr sz="2340">
              <a:solidFill>
                <a:schemeClr val="dk1"/>
              </a:solidFill>
              <a:latin typeface="Montserrat"/>
              <a:ea typeface="Montserrat"/>
              <a:cs typeface="Montserrat"/>
              <a:sym typeface="Montserrat"/>
            </a:endParaRPr>
          </a:p>
          <a:p>
            <a:pPr marL="0" lvl="0" indent="0" algn="ctr" rtl="0">
              <a:spcBef>
                <a:spcPts val="0"/>
              </a:spcBef>
              <a:spcAft>
                <a:spcPts val="0"/>
              </a:spcAft>
              <a:buNone/>
            </a:pPr>
            <a:r>
              <a:rPr lang="en" sz="2340" i="1">
                <a:solidFill>
                  <a:schemeClr val="dk1"/>
                </a:solidFill>
                <a:latin typeface="Montserrat"/>
                <a:ea typeface="Montserrat"/>
                <a:cs typeface="Montserrat"/>
                <a:sym typeface="Montserrat"/>
              </a:rPr>
              <a:t>If not</a:t>
            </a:r>
            <a:r>
              <a:rPr lang="en" sz="2340">
                <a:solidFill>
                  <a:schemeClr val="dk1"/>
                </a:solidFill>
                <a:latin typeface="Montserrat"/>
                <a:ea typeface="Montserrat"/>
                <a:cs typeface="Montserrat"/>
                <a:sym typeface="Montserrat"/>
              </a:rPr>
              <a:t>, make some adjustments. Will you need a weaker tension member, or a stronger winch?</a:t>
            </a:r>
            <a:endParaRPr sz="2340">
              <a:solidFill>
                <a:schemeClr val="dk1"/>
              </a:solidFill>
              <a:latin typeface="Montserrat"/>
              <a:ea typeface="Montserrat"/>
              <a:cs typeface="Montserrat"/>
              <a:sym typeface="Montserrat"/>
            </a:endParaRPr>
          </a:p>
        </p:txBody>
      </p:sp>
      <p:pic>
        <p:nvPicPr>
          <p:cNvPr id="225" name="Google Shape;225;p38"/>
          <p:cNvPicPr preferRelativeResize="0"/>
          <p:nvPr/>
        </p:nvPicPr>
        <p:blipFill rotWithShape="1">
          <a:blip r:embed="rId4">
            <a:alphaModFix/>
          </a:blip>
          <a:srcRect l="7963" r="9765"/>
          <a:stretch/>
        </p:blipFill>
        <p:spPr>
          <a:xfrm>
            <a:off x="8166175" y="4178850"/>
            <a:ext cx="874075" cy="866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39"/>
          <p:cNvPicPr preferRelativeResize="0"/>
          <p:nvPr/>
        </p:nvPicPr>
        <p:blipFill>
          <a:blip r:embed="rId3">
            <a:alphaModFix/>
          </a:blip>
          <a:stretch>
            <a:fillRect/>
          </a:stretch>
        </p:blipFill>
        <p:spPr>
          <a:xfrm>
            <a:off x="8000795" y="3995025"/>
            <a:ext cx="1108400" cy="1099150"/>
          </a:xfrm>
          <a:prstGeom prst="rect">
            <a:avLst/>
          </a:prstGeom>
          <a:noFill/>
          <a:ln>
            <a:noFill/>
          </a:ln>
        </p:spPr>
      </p:pic>
      <p:pic>
        <p:nvPicPr>
          <p:cNvPr id="231" name="Google Shape;231;p39"/>
          <p:cNvPicPr preferRelativeResize="0"/>
          <p:nvPr/>
        </p:nvPicPr>
        <p:blipFill>
          <a:blip r:embed="rId4">
            <a:alphaModFix/>
          </a:blip>
          <a:stretch>
            <a:fillRect/>
          </a:stretch>
        </p:blipFill>
        <p:spPr>
          <a:xfrm>
            <a:off x="6868252" y="4154577"/>
            <a:ext cx="1211825" cy="988925"/>
          </a:xfrm>
          <a:prstGeom prst="rect">
            <a:avLst/>
          </a:prstGeom>
          <a:noFill/>
          <a:ln>
            <a:noFill/>
          </a:ln>
        </p:spPr>
      </p:pic>
      <p:sp>
        <p:nvSpPr>
          <p:cNvPr id="232" name="Google Shape;232;p39"/>
          <p:cNvSpPr txBox="1">
            <a:spLocks noGrp="1"/>
          </p:cNvSpPr>
          <p:nvPr>
            <p:ph type="title"/>
          </p:nvPr>
        </p:nvSpPr>
        <p:spPr>
          <a:xfrm>
            <a:off x="311700" y="208525"/>
            <a:ext cx="5515200" cy="4880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b="1">
                <a:latin typeface="Montserrat"/>
                <a:ea typeface="Montserrat"/>
                <a:cs typeface="Montserrat"/>
                <a:sym typeface="Montserrat"/>
              </a:rPr>
              <a:t>Extension: </a:t>
            </a:r>
            <a:endParaRPr b="1">
              <a:latin typeface="Montserrat"/>
              <a:ea typeface="Montserrat"/>
              <a:cs typeface="Montserrat"/>
              <a:sym typeface="Montserrat"/>
            </a:endParaRPr>
          </a:p>
          <a:p>
            <a:pPr marL="0" lvl="0" indent="0" algn="ctr" rtl="0">
              <a:spcBef>
                <a:spcPts val="0"/>
              </a:spcBef>
              <a:spcAft>
                <a:spcPts val="0"/>
              </a:spcAft>
              <a:buNone/>
            </a:pPr>
            <a:r>
              <a:rPr lang="en" sz="3500" b="1" i="1">
                <a:latin typeface="Montserrat"/>
                <a:ea typeface="Montserrat"/>
                <a:cs typeface="Montserrat"/>
                <a:sym typeface="Montserrat"/>
              </a:rPr>
              <a:t>We love to see you fail</a:t>
            </a:r>
            <a:endParaRPr sz="3500" b="1" i="1">
              <a:latin typeface="Montserrat"/>
              <a:ea typeface="Montserrat"/>
              <a:cs typeface="Montserrat"/>
              <a:sym typeface="Montserrat"/>
            </a:endParaRPr>
          </a:p>
          <a:p>
            <a:pPr marL="0" lvl="0" indent="0" algn="ctr" rtl="0">
              <a:spcBef>
                <a:spcPts val="0"/>
              </a:spcBef>
              <a:spcAft>
                <a:spcPts val="0"/>
              </a:spcAft>
              <a:buNone/>
            </a:pPr>
            <a:endParaRPr sz="2500">
              <a:latin typeface="Montserrat"/>
              <a:ea typeface="Montserrat"/>
              <a:cs typeface="Montserrat"/>
              <a:sym typeface="Montserrat"/>
            </a:endParaRPr>
          </a:p>
          <a:p>
            <a:pPr marL="0" lvl="0" indent="0" algn="ctr" rtl="0">
              <a:spcBef>
                <a:spcPts val="0"/>
              </a:spcBef>
              <a:spcAft>
                <a:spcPts val="0"/>
              </a:spcAft>
              <a:buClr>
                <a:schemeClr val="dk1"/>
              </a:buClr>
              <a:buSzPts val="990"/>
              <a:buFont typeface="Arial"/>
              <a:buNone/>
            </a:pPr>
            <a:r>
              <a:rPr lang="en" sz="2640">
                <a:latin typeface="Montserrat"/>
                <a:ea typeface="Montserrat"/>
                <a:cs typeface="Montserrat"/>
                <a:sym typeface="Montserrat"/>
              </a:rPr>
              <a:t>Take photos and videos of your process and try making a TikTok or a StopMotion video to document your failures, so that others can learn from you!</a:t>
            </a:r>
            <a:endParaRPr sz="2640">
              <a:latin typeface="Montserrat"/>
              <a:ea typeface="Montserrat"/>
              <a:cs typeface="Montserrat"/>
              <a:sym typeface="Montserrat"/>
            </a:endParaRPr>
          </a:p>
          <a:p>
            <a:pPr marL="0" lvl="0" indent="0" algn="l" rtl="0">
              <a:spcBef>
                <a:spcPts val="0"/>
              </a:spcBef>
              <a:spcAft>
                <a:spcPts val="0"/>
              </a:spcAft>
              <a:buNone/>
            </a:pPr>
            <a:endParaRPr sz="1600">
              <a:latin typeface="Montserrat"/>
              <a:ea typeface="Montserrat"/>
              <a:cs typeface="Montserrat"/>
              <a:sym typeface="Montserrat"/>
            </a:endParaRPr>
          </a:p>
        </p:txBody>
      </p:sp>
      <p:pic>
        <p:nvPicPr>
          <p:cNvPr id="233" name="Google Shape;233;p39"/>
          <p:cNvPicPr preferRelativeResize="0"/>
          <p:nvPr/>
        </p:nvPicPr>
        <p:blipFill rotWithShape="1">
          <a:blip r:embed="rId5">
            <a:alphaModFix/>
          </a:blip>
          <a:srcRect l="16728" r="26216"/>
          <a:stretch/>
        </p:blipFill>
        <p:spPr>
          <a:xfrm>
            <a:off x="5890350" y="596325"/>
            <a:ext cx="3043002" cy="30041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0"/>
          <p:cNvSpPr txBox="1">
            <a:spLocks noGrp="1"/>
          </p:cNvSpPr>
          <p:nvPr>
            <p:ph type="title"/>
          </p:nvPr>
        </p:nvSpPr>
        <p:spPr>
          <a:xfrm>
            <a:off x="311700" y="1541450"/>
            <a:ext cx="8576100" cy="20022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
                <a:latin typeface="Montserrat"/>
                <a:ea typeface="Montserrat"/>
                <a:cs typeface="Montserrat"/>
                <a:sym typeface="Montserrat"/>
              </a:rPr>
              <a:t>TEACHERS: Email a short video clip (&lt;2 minutes) of your trials with the subject line </a:t>
            </a:r>
            <a:r>
              <a:rPr lang="en" b="1" i="1">
                <a:latin typeface="Montserrat"/>
                <a:ea typeface="Montserrat"/>
                <a:cs typeface="Montserrat"/>
                <a:sym typeface="Montserrat"/>
              </a:rPr>
              <a:t>Winch Trials Video</a:t>
            </a:r>
            <a:r>
              <a:rPr lang="en">
                <a:latin typeface="Montserrat"/>
                <a:ea typeface="Montserrat"/>
                <a:cs typeface="Montserrat"/>
                <a:sym typeface="Montserrat"/>
              </a:rPr>
              <a:t> to amy.mallozzi@oregonstate.edu by Friday, March 1st for an incentive ;)</a:t>
            </a:r>
            <a:endParaRPr>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1"/>
          <p:cNvSpPr txBox="1">
            <a:spLocks noGrp="1"/>
          </p:cNvSpPr>
          <p:nvPr>
            <p:ph type="title"/>
          </p:nvPr>
        </p:nvSpPr>
        <p:spPr>
          <a:xfrm>
            <a:off x="490250" y="526350"/>
            <a:ext cx="8303700" cy="42480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4800"/>
              <a:buNone/>
            </a:pPr>
            <a:r>
              <a:rPr lang="en"/>
              <a:t>Session </a:t>
            </a:r>
            <a:endParaRPr/>
          </a:p>
          <a:p>
            <a:pPr marL="0" lvl="0" indent="0" algn="l" rtl="0">
              <a:lnSpc>
                <a:spcPct val="100000"/>
              </a:lnSpc>
              <a:spcBef>
                <a:spcPts val="0"/>
              </a:spcBef>
              <a:spcAft>
                <a:spcPts val="0"/>
              </a:spcAft>
              <a:buSzPts val="4800"/>
              <a:buNone/>
            </a:pPr>
            <a:r>
              <a:rPr lang="en"/>
              <a:t>Feedback </a:t>
            </a:r>
            <a:endParaRPr/>
          </a:p>
          <a:p>
            <a:pPr marL="0" lvl="0" indent="0" algn="l" rtl="0">
              <a:lnSpc>
                <a:spcPct val="100000"/>
              </a:lnSpc>
              <a:spcBef>
                <a:spcPts val="0"/>
              </a:spcBef>
              <a:spcAft>
                <a:spcPts val="0"/>
              </a:spcAft>
              <a:buSzPts val="4800"/>
              <a:buNone/>
            </a:pPr>
            <a:r>
              <a:rPr lang="en"/>
              <a:t>Form</a:t>
            </a:r>
            <a:endParaRPr/>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endParaRPr sz="800"/>
          </a:p>
          <a:p>
            <a:pPr marL="0" lvl="0" indent="0" algn="l" rtl="0">
              <a:lnSpc>
                <a:spcPct val="100000"/>
              </a:lnSpc>
              <a:spcBef>
                <a:spcPts val="0"/>
              </a:spcBef>
              <a:spcAft>
                <a:spcPts val="0"/>
              </a:spcAft>
              <a:buSzPts val="4800"/>
              <a:buNone/>
            </a:pPr>
            <a:r>
              <a:rPr lang="en" sz="2800">
                <a:latin typeface="Calibri"/>
                <a:ea typeface="Calibri"/>
                <a:cs typeface="Calibri"/>
                <a:sym typeface="Calibri"/>
              </a:rPr>
              <a:t>Please fill out 1 per activity!</a:t>
            </a:r>
            <a:endParaRPr sz="2800">
              <a:latin typeface="Calibri"/>
              <a:ea typeface="Calibri"/>
              <a:cs typeface="Calibri"/>
              <a:sym typeface="Calibri"/>
            </a:endParaRPr>
          </a:p>
        </p:txBody>
      </p:sp>
      <p:pic>
        <p:nvPicPr>
          <p:cNvPr id="244" name="Google Shape;244;p41"/>
          <p:cNvPicPr preferRelativeResize="0"/>
          <p:nvPr/>
        </p:nvPicPr>
        <p:blipFill rotWithShape="1">
          <a:blip r:embed="rId3">
            <a:alphaModFix/>
          </a:blip>
          <a:srcRect/>
          <a:stretch/>
        </p:blipFill>
        <p:spPr>
          <a:xfrm>
            <a:off x="5227625" y="683875"/>
            <a:ext cx="2787451" cy="31093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26"/>
          <p:cNvPicPr preferRelativeResize="0"/>
          <p:nvPr/>
        </p:nvPicPr>
        <p:blipFill rotWithShape="1">
          <a:blip r:embed="rId3">
            <a:alphaModFix/>
          </a:blip>
          <a:srcRect l="11292" t="22178" r="11362" b="18073"/>
          <a:stretch/>
        </p:blipFill>
        <p:spPr>
          <a:xfrm>
            <a:off x="177475" y="738050"/>
            <a:ext cx="3994075" cy="4250100"/>
          </a:xfrm>
          <a:prstGeom prst="rect">
            <a:avLst/>
          </a:prstGeom>
          <a:noFill/>
          <a:ln>
            <a:noFill/>
          </a:ln>
        </p:spPr>
      </p:pic>
      <p:pic>
        <p:nvPicPr>
          <p:cNvPr id="109" name="Google Shape;109;p26"/>
          <p:cNvPicPr preferRelativeResize="0"/>
          <p:nvPr/>
        </p:nvPicPr>
        <p:blipFill rotWithShape="1">
          <a:blip r:embed="rId3">
            <a:alphaModFix/>
          </a:blip>
          <a:srcRect l="21494" r="17024" b="87926"/>
          <a:stretch/>
        </p:blipFill>
        <p:spPr>
          <a:xfrm>
            <a:off x="177475" y="113225"/>
            <a:ext cx="2159550" cy="584200"/>
          </a:xfrm>
          <a:prstGeom prst="rect">
            <a:avLst/>
          </a:prstGeom>
          <a:noFill/>
          <a:ln>
            <a:noFill/>
          </a:ln>
        </p:spPr>
      </p:pic>
      <p:pic>
        <p:nvPicPr>
          <p:cNvPr id="110" name="Google Shape;110;p26"/>
          <p:cNvPicPr preferRelativeResize="0"/>
          <p:nvPr/>
        </p:nvPicPr>
        <p:blipFill rotWithShape="1">
          <a:blip r:embed="rId3">
            <a:alphaModFix/>
          </a:blip>
          <a:srcRect l="22780" t="11802" r="18385" b="78089"/>
          <a:stretch/>
        </p:blipFill>
        <p:spPr>
          <a:xfrm>
            <a:off x="2337025" y="248912"/>
            <a:ext cx="2066675" cy="489125"/>
          </a:xfrm>
          <a:prstGeom prst="rect">
            <a:avLst/>
          </a:prstGeom>
          <a:noFill/>
          <a:ln>
            <a:noFill/>
          </a:ln>
        </p:spPr>
      </p:pic>
      <p:pic>
        <p:nvPicPr>
          <p:cNvPr id="111" name="Google Shape;111;p26"/>
          <p:cNvPicPr preferRelativeResize="0"/>
          <p:nvPr/>
        </p:nvPicPr>
        <p:blipFill rotWithShape="1">
          <a:blip r:embed="rId3">
            <a:alphaModFix/>
          </a:blip>
          <a:srcRect l="11292" t="22178" r="11362" b="18073"/>
          <a:stretch/>
        </p:blipFill>
        <p:spPr>
          <a:xfrm>
            <a:off x="4753525" y="809175"/>
            <a:ext cx="3994075" cy="4250100"/>
          </a:xfrm>
          <a:prstGeom prst="rect">
            <a:avLst/>
          </a:prstGeom>
          <a:noFill/>
          <a:ln>
            <a:noFill/>
          </a:ln>
        </p:spPr>
      </p:pic>
      <p:sp>
        <p:nvSpPr>
          <p:cNvPr id="112" name="Google Shape;112;p26"/>
          <p:cNvSpPr txBox="1"/>
          <p:nvPr/>
        </p:nvSpPr>
        <p:spPr>
          <a:xfrm>
            <a:off x="7631550" y="1051550"/>
            <a:ext cx="1449600" cy="21672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a:solidFill>
                  <a:schemeClr val="dk1"/>
                </a:solidFill>
              </a:rPr>
              <a:t>CONCEPT GENERATION</a:t>
            </a:r>
            <a:endParaRPr sz="1500" b="1">
              <a:solidFill>
                <a:schemeClr val="dk1"/>
              </a:solidFill>
            </a:endParaRPr>
          </a:p>
        </p:txBody>
      </p:sp>
      <p:sp>
        <p:nvSpPr>
          <p:cNvPr id="113" name="Google Shape;113;p26"/>
          <p:cNvSpPr txBox="1"/>
          <p:nvPr/>
        </p:nvSpPr>
        <p:spPr>
          <a:xfrm>
            <a:off x="7600125" y="3863550"/>
            <a:ext cx="1343400" cy="11958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solidFill>
                  <a:schemeClr val="dk1"/>
                </a:solidFill>
              </a:rPr>
              <a:t>DESIGN</a:t>
            </a:r>
            <a:endParaRPr sz="1600" b="1">
              <a:solidFill>
                <a:schemeClr val="dk1"/>
              </a:solidFill>
            </a:endParaRPr>
          </a:p>
        </p:txBody>
      </p:sp>
      <p:sp>
        <p:nvSpPr>
          <p:cNvPr id="114" name="Google Shape;114;p26"/>
          <p:cNvSpPr txBox="1"/>
          <p:nvPr/>
        </p:nvSpPr>
        <p:spPr>
          <a:xfrm>
            <a:off x="4572000" y="4361250"/>
            <a:ext cx="1902600" cy="4890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solidFill>
                  <a:schemeClr val="dk1"/>
                </a:solidFill>
              </a:rPr>
              <a:t>MANUFACTURE</a:t>
            </a:r>
            <a:endParaRPr sz="1600" b="1">
              <a:solidFill>
                <a:schemeClr val="dk1"/>
              </a:solidFill>
            </a:endParaRPr>
          </a:p>
        </p:txBody>
      </p:sp>
      <p:sp>
        <p:nvSpPr>
          <p:cNvPr id="115" name="Google Shape;115;p26"/>
          <p:cNvSpPr txBox="1"/>
          <p:nvPr/>
        </p:nvSpPr>
        <p:spPr>
          <a:xfrm>
            <a:off x="4670800" y="3060175"/>
            <a:ext cx="1184400" cy="677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solidFill>
                  <a:schemeClr val="dk1"/>
                </a:solidFill>
              </a:rPr>
              <a:t>TESTING</a:t>
            </a:r>
            <a:endParaRPr sz="1600" b="1">
              <a:solidFill>
                <a:schemeClr val="dk1"/>
              </a:solidFill>
            </a:endParaRPr>
          </a:p>
        </p:txBody>
      </p:sp>
      <p:cxnSp>
        <p:nvCxnSpPr>
          <p:cNvPr id="116" name="Google Shape;116;p26"/>
          <p:cNvCxnSpPr/>
          <p:nvPr/>
        </p:nvCxnSpPr>
        <p:spPr>
          <a:xfrm>
            <a:off x="4491925" y="-5550"/>
            <a:ext cx="12900" cy="5133000"/>
          </a:xfrm>
          <a:prstGeom prst="straightConnector1">
            <a:avLst/>
          </a:prstGeom>
          <a:noFill/>
          <a:ln w="38100" cap="flat" cmpd="sng">
            <a:solidFill>
              <a:srgbClr val="0B5394"/>
            </a:solidFill>
            <a:prstDash val="dash"/>
            <a:round/>
            <a:headEnd type="none" w="med" len="med"/>
            <a:tailEnd type="none" w="med" len="med"/>
          </a:ln>
        </p:spPr>
      </p:cxnSp>
      <p:sp>
        <p:nvSpPr>
          <p:cNvPr id="117" name="Google Shape;117;p26"/>
          <p:cNvSpPr/>
          <p:nvPr/>
        </p:nvSpPr>
        <p:spPr>
          <a:xfrm>
            <a:off x="7127225" y="1051550"/>
            <a:ext cx="650100" cy="9213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8" name="Google Shape;118;p26"/>
          <p:cNvSpPr/>
          <p:nvPr/>
        </p:nvSpPr>
        <p:spPr>
          <a:xfrm rot="-5400000">
            <a:off x="6156050" y="4501050"/>
            <a:ext cx="303900" cy="812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9" name="Google Shape;119;p26"/>
          <p:cNvSpPr/>
          <p:nvPr/>
        </p:nvSpPr>
        <p:spPr>
          <a:xfrm rot="-5400000">
            <a:off x="7226675" y="4501550"/>
            <a:ext cx="451200" cy="6369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0" name="Google Shape;120;p26"/>
          <p:cNvSpPr/>
          <p:nvPr/>
        </p:nvSpPr>
        <p:spPr>
          <a:xfrm rot="-5400000">
            <a:off x="7691575" y="2402475"/>
            <a:ext cx="303900" cy="812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1" name="Google Shape;121;p26"/>
          <p:cNvSpPr txBox="1"/>
          <p:nvPr/>
        </p:nvSpPr>
        <p:spPr>
          <a:xfrm>
            <a:off x="4594525" y="2074725"/>
            <a:ext cx="1343400" cy="6270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100" b="1">
                <a:solidFill>
                  <a:schemeClr val="dk1"/>
                </a:solidFill>
              </a:rPr>
              <a:t>COMMUNICATE</a:t>
            </a:r>
            <a:endParaRPr sz="1100" b="1">
              <a:solidFill>
                <a:schemeClr val="dk1"/>
              </a:solidFill>
            </a:endParaRPr>
          </a:p>
        </p:txBody>
      </p:sp>
      <p:sp>
        <p:nvSpPr>
          <p:cNvPr id="122" name="Google Shape;122;p26"/>
          <p:cNvSpPr txBox="1"/>
          <p:nvPr/>
        </p:nvSpPr>
        <p:spPr>
          <a:xfrm>
            <a:off x="4753525" y="151500"/>
            <a:ext cx="4279200" cy="6270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b="1">
                <a:solidFill>
                  <a:schemeClr val="dk1"/>
                </a:solidFill>
              </a:rPr>
              <a:t>The MIME Design Process</a:t>
            </a:r>
            <a:endParaRPr sz="2500" b="1">
              <a:solidFill>
                <a:schemeClr val="dk1"/>
              </a:solidFill>
            </a:endParaRPr>
          </a:p>
        </p:txBody>
      </p:sp>
      <p:sp>
        <p:nvSpPr>
          <p:cNvPr id="123" name="Google Shape;123;p26"/>
          <p:cNvSpPr/>
          <p:nvPr/>
        </p:nvSpPr>
        <p:spPr>
          <a:xfrm>
            <a:off x="6981450" y="1007550"/>
            <a:ext cx="650100" cy="4086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4" name="Google Shape;124;p26"/>
          <p:cNvSpPr txBox="1"/>
          <p:nvPr/>
        </p:nvSpPr>
        <p:spPr>
          <a:xfrm>
            <a:off x="5901650" y="898350"/>
            <a:ext cx="2066700" cy="6270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700" b="1">
                <a:solidFill>
                  <a:schemeClr val="dk1"/>
                </a:solidFill>
              </a:rPr>
              <a:t>FAMILIARIZATION</a:t>
            </a:r>
            <a:endParaRPr sz="1700" b="1">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7"/>
          <p:cNvSpPr txBox="1">
            <a:spLocks noGrp="1"/>
          </p:cNvSpPr>
          <p:nvPr>
            <p:ph type="title" idx="4294967295"/>
          </p:nvPr>
        </p:nvSpPr>
        <p:spPr>
          <a:xfrm>
            <a:off x="248950" y="445025"/>
            <a:ext cx="2826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b="1">
                <a:latin typeface="Montserrat"/>
                <a:ea typeface="Montserrat"/>
                <a:cs typeface="Montserrat"/>
                <a:sym typeface="Montserrat"/>
              </a:rPr>
              <a:t>Lesson Outline</a:t>
            </a:r>
            <a:endParaRPr b="1">
              <a:latin typeface="Montserrat"/>
              <a:ea typeface="Montserrat"/>
              <a:cs typeface="Montserrat"/>
              <a:sym typeface="Montserrat"/>
            </a:endParaRPr>
          </a:p>
        </p:txBody>
      </p:sp>
      <p:sp>
        <p:nvSpPr>
          <p:cNvPr id="130" name="Google Shape;130;p27"/>
          <p:cNvSpPr txBox="1">
            <a:spLocks noGrp="1"/>
          </p:cNvSpPr>
          <p:nvPr>
            <p:ph type="body" idx="4294967295"/>
          </p:nvPr>
        </p:nvSpPr>
        <p:spPr>
          <a:xfrm>
            <a:off x="248950" y="1208525"/>
            <a:ext cx="41760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Winch Hunt</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Winches on the RCRVs</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Productive Failure Discussion</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Trial 1: Tension Member Trials</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Trial 2: Cardboard Winch Prototype</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Reflection: did we meet the challenge criteria?</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Extension Video: We love to see you fail </a:t>
            </a:r>
            <a:endParaRPr>
              <a:solidFill>
                <a:schemeClr val="dk1"/>
              </a:solidFill>
              <a:latin typeface="Montserrat"/>
              <a:ea typeface="Montserrat"/>
              <a:cs typeface="Montserrat"/>
              <a:sym typeface="Montserrat"/>
            </a:endParaRPr>
          </a:p>
        </p:txBody>
      </p:sp>
      <p:pic>
        <p:nvPicPr>
          <p:cNvPr id="131" name="Google Shape;131;p27"/>
          <p:cNvPicPr preferRelativeResize="0"/>
          <p:nvPr/>
        </p:nvPicPr>
        <p:blipFill>
          <a:blip r:embed="rId3">
            <a:alphaModFix/>
          </a:blip>
          <a:stretch>
            <a:fillRect/>
          </a:stretch>
        </p:blipFill>
        <p:spPr>
          <a:xfrm>
            <a:off x="4459250" y="968400"/>
            <a:ext cx="4414250" cy="3483534"/>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8"/>
          <p:cNvSpPr txBox="1">
            <a:spLocks noGrp="1"/>
          </p:cNvSpPr>
          <p:nvPr>
            <p:ph type="body" idx="1"/>
          </p:nvPr>
        </p:nvSpPr>
        <p:spPr>
          <a:xfrm>
            <a:off x="332850" y="231825"/>
            <a:ext cx="4192200" cy="4806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500" b="1">
                <a:solidFill>
                  <a:schemeClr val="dk1"/>
                </a:solidFill>
                <a:latin typeface="Montserrat"/>
                <a:ea typeface="Montserrat"/>
                <a:cs typeface="Montserrat"/>
                <a:sym typeface="Montserrat"/>
              </a:rPr>
              <a:t>What’s a winch?</a:t>
            </a:r>
            <a:endParaRPr sz="3500">
              <a:solidFill>
                <a:schemeClr val="dk1"/>
              </a:solidFill>
              <a:latin typeface="Montserrat"/>
              <a:ea typeface="Montserrat"/>
              <a:cs typeface="Montserrat"/>
              <a:sym typeface="Montserrat"/>
            </a:endParaRPr>
          </a:p>
          <a:p>
            <a:pPr marL="457200" lvl="0" indent="-342900" algn="l" rtl="0">
              <a:lnSpc>
                <a:spcPct val="100000"/>
              </a:lnSpc>
              <a:spcBef>
                <a:spcPts val="120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A </a:t>
            </a:r>
            <a:r>
              <a:rPr lang="en" b="1">
                <a:solidFill>
                  <a:schemeClr val="dk1"/>
                </a:solidFill>
                <a:latin typeface="Montserrat"/>
                <a:ea typeface="Montserrat"/>
                <a:cs typeface="Montserrat"/>
                <a:sym typeface="Montserrat"/>
              </a:rPr>
              <a:t>winch</a:t>
            </a:r>
            <a:r>
              <a:rPr lang="en">
                <a:solidFill>
                  <a:schemeClr val="dk1"/>
                </a:solidFill>
                <a:latin typeface="Montserrat"/>
                <a:ea typeface="Montserrat"/>
                <a:cs typeface="Montserrat"/>
                <a:sym typeface="Montserrat"/>
              </a:rPr>
              <a:t> is a mechanical system that's used to pull, lower, or retrieve something.</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Winches are used everywhere from tow trucks to elevators to research vessels.</a:t>
            </a:r>
            <a:endParaRPr>
              <a:solidFill>
                <a:schemeClr val="dk1"/>
              </a:solidFill>
              <a:latin typeface="Montserrat"/>
              <a:ea typeface="Montserrat"/>
              <a:cs typeface="Montserrat"/>
              <a:sym typeface="Montserrat"/>
            </a:endParaRPr>
          </a:p>
        </p:txBody>
      </p:sp>
      <p:sp>
        <p:nvSpPr>
          <p:cNvPr id="137" name="Google Shape;137;p28"/>
          <p:cNvSpPr txBox="1">
            <a:spLocks noGrp="1"/>
          </p:cNvSpPr>
          <p:nvPr>
            <p:ph type="body" idx="1"/>
          </p:nvPr>
        </p:nvSpPr>
        <p:spPr>
          <a:xfrm>
            <a:off x="4572000" y="231825"/>
            <a:ext cx="4369200" cy="4806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500" b="1">
                <a:solidFill>
                  <a:schemeClr val="dk1"/>
                </a:solidFill>
                <a:latin typeface="Montserrat"/>
                <a:ea typeface="Montserrat"/>
                <a:cs typeface="Montserrat"/>
                <a:sym typeface="Montserrat"/>
              </a:rPr>
              <a:t>Winch Hunt!</a:t>
            </a:r>
            <a:endParaRPr sz="3500">
              <a:solidFill>
                <a:schemeClr val="dk1"/>
              </a:solidFill>
              <a:latin typeface="Montserrat"/>
              <a:ea typeface="Montserrat"/>
              <a:cs typeface="Montserrat"/>
              <a:sym typeface="Montserrat"/>
            </a:endParaRPr>
          </a:p>
          <a:p>
            <a:pPr marL="457200" lvl="0" indent="-342900" algn="l" rtl="0">
              <a:spcBef>
                <a:spcPts val="120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Can you think of any construction sites around town? What are they building, and how are they moving materials? </a:t>
            </a:r>
            <a:endParaRPr>
              <a:solidFill>
                <a:schemeClr val="dk1"/>
              </a:solidFill>
              <a:latin typeface="Montserrat"/>
              <a:ea typeface="Montserrat"/>
              <a:cs typeface="Montserrat"/>
              <a:sym typeface="Montserrat"/>
            </a:endParaRPr>
          </a:p>
          <a:p>
            <a:pPr marL="457200" lvl="0" indent="-342900" algn="l" rtl="0">
              <a:spcBef>
                <a:spcPts val="0"/>
              </a:spcBef>
              <a:spcAft>
                <a:spcPts val="0"/>
              </a:spcAft>
              <a:buClr>
                <a:schemeClr val="dk1"/>
              </a:buClr>
              <a:buSzPts val="1800"/>
              <a:buFont typeface="Montserrat"/>
              <a:buChar char="●"/>
            </a:pPr>
            <a:r>
              <a:rPr lang="en">
                <a:solidFill>
                  <a:schemeClr val="dk1"/>
                </a:solidFill>
                <a:latin typeface="Montserrat"/>
                <a:ea typeface="Montserrat"/>
                <a:cs typeface="Montserrat"/>
                <a:sym typeface="Montserrat"/>
              </a:rPr>
              <a:t>Have you ever seen a car being towed? What happened?</a:t>
            </a:r>
            <a:endParaRPr>
              <a:solidFill>
                <a:schemeClr val="dk1"/>
              </a:solidFill>
            </a:endParaRPr>
          </a:p>
        </p:txBody>
      </p:sp>
      <p:pic>
        <p:nvPicPr>
          <p:cNvPr id="138" name="Google Shape;138;p28"/>
          <p:cNvPicPr preferRelativeResize="0"/>
          <p:nvPr/>
        </p:nvPicPr>
        <p:blipFill>
          <a:blip r:embed="rId3">
            <a:alphaModFix/>
          </a:blip>
          <a:stretch>
            <a:fillRect/>
          </a:stretch>
        </p:blipFill>
        <p:spPr>
          <a:xfrm>
            <a:off x="6093625" y="3204038"/>
            <a:ext cx="2678777" cy="1782400"/>
          </a:xfrm>
          <a:prstGeom prst="rect">
            <a:avLst/>
          </a:prstGeom>
          <a:noFill/>
          <a:ln w="9525" cap="flat" cmpd="sng">
            <a:solidFill>
              <a:schemeClr val="dk2"/>
            </a:solidFill>
            <a:prstDash val="solid"/>
            <a:round/>
            <a:headEnd type="none" w="sm" len="sm"/>
            <a:tailEnd type="none" w="sm" len="sm"/>
          </a:ln>
        </p:spPr>
      </p:pic>
      <p:pic>
        <p:nvPicPr>
          <p:cNvPr id="139" name="Google Shape;139;p28"/>
          <p:cNvPicPr preferRelativeResize="0"/>
          <p:nvPr/>
        </p:nvPicPr>
        <p:blipFill>
          <a:blip r:embed="rId4">
            <a:alphaModFix/>
          </a:blip>
          <a:stretch>
            <a:fillRect/>
          </a:stretch>
        </p:blipFill>
        <p:spPr>
          <a:xfrm>
            <a:off x="3413525" y="3204055"/>
            <a:ext cx="2489600" cy="1782394"/>
          </a:xfrm>
          <a:prstGeom prst="rect">
            <a:avLst/>
          </a:prstGeom>
          <a:noFill/>
          <a:ln w="9525" cap="flat" cmpd="sng">
            <a:solidFill>
              <a:schemeClr val="dk2"/>
            </a:solidFill>
            <a:prstDash val="solid"/>
            <a:round/>
            <a:headEnd type="none" w="sm" len="sm"/>
            <a:tailEnd type="none" w="sm" len="sm"/>
          </a:ln>
        </p:spPr>
      </p:pic>
      <p:pic>
        <p:nvPicPr>
          <p:cNvPr id="140" name="Google Shape;140;p28"/>
          <p:cNvPicPr preferRelativeResize="0"/>
          <p:nvPr/>
        </p:nvPicPr>
        <p:blipFill>
          <a:blip r:embed="rId5">
            <a:alphaModFix/>
          </a:blip>
          <a:stretch>
            <a:fillRect/>
          </a:stretch>
        </p:blipFill>
        <p:spPr>
          <a:xfrm>
            <a:off x="520032" y="3204050"/>
            <a:ext cx="2702992" cy="17824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9"/>
          <p:cNvPicPr preferRelativeResize="0"/>
          <p:nvPr/>
        </p:nvPicPr>
        <p:blipFill>
          <a:blip r:embed="rId3">
            <a:alphaModFix/>
          </a:blip>
          <a:stretch>
            <a:fillRect/>
          </a:stretch>
        </p:blipFill>
        <p:spPr>
          <a:xfrm>
            <a:off x="2286024" y="6"/>
            <a:ext cx="6857976" cy="5143500"/>
          </a:xfrm>
          <a:prstGeom prst="rect">
            <a:avLst/>
          </a:prstGeom>
          <a:noFill/>
          <a:ln>
            <a:noFill/>
          </a:ln>
        </p:spPr>
      </p:pic>
      <p:sp>
        <p:nvSpPr>
          <p:cNvPr id="146" name="Google Shape;146;p29"/>
          <p:cNvSpPr txBox="1"/>
          <p:nvPr/>
        </p:nvSpPr>
        <p:spPr>
          <a:xfrm>
            <a:off x="-150" y="0"/>
            <a:ext cx="9144000" cy="822000"/>
          </a:xfrm>
          <a:prstGeom prst="rect">
            <a:avLst/>
          </a:prstGeom>
          <a:solidFill>
            <a:srgbClr val="D0E0E3"/>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latin typeface="Montserrat"/>
                <a:ea typeface="Montserrat"/>
                <a:cs typeface="Montserrat"/>
                <a:sym typeface="Montserrat"/>
              </a:rPr>
              <a:t>Can you spot a winch on this model of the R/V Taani?</a:t>
            </a:r>
            <a:endParaRPr sz="2200">
              <a:latin typeface="Montserrat"/>
              <a:ea typeface="Montserrat"/>
              <a:cs typeface="Montserrat"/>
              <a:sym typeface="Montserrat"/>
            </a:endParaRPr>
          </a:p>
          <a:p>
            <a:pPr marL="0" lvl="0" indent="0" algn="ctr" rtl="0">
              <a:spcBef>
                <a:spcPts val="0"/>
              </a:spcBef>
              <a:spcAft>
                <a:spcPts val="0"/>
              </a:spcAft>
              <a:buNone/>
            </a:pPr>
            <a:r>
              <a:rPr lang="en" sz="2200">
                <a:latin typeface="Montserrat"/>
                <a:ea typeface="Montserrat"/>
                <a:cs typeface="Montserrat"/>
                <a:sym typeface="Montserrat"/>
              </a:rPr>
              <a:t>What do you think ocean scientists would use a winch for?</a:t>
            </a:r>
            <a:endParaRPr sz="2200">
              <a:latin typeface="Montserrat"/>
              <a:ea typeface="Montserrat"/>
              <a:cs typeface="Montserrat"/>
              <a:sym typeface="Montserrat"/>
            </a:endParaRPr>
          </a:p>
        </p:txBody>
      </p:sp>
      <p:pic>
        <p:nvPicPr>
          <p:cNvPr id="147" name="Google Shape;147;p29"/>
          <p:cNvPicPr preferRelativeResize="0"/>
          <p:nvPr/>
        </p:nvPicPr>
        <p:blipFill>
          <a:blip r:embed="rId4">
            <a:alphaModFix/>
          </a:blip>
          <a:stretch>
            <a:fillRect/>
          </a:stretch>
        </p:blipFill>
        <p:spPr>
          <a:xfrm>
            <a:off x="-150" y="822000"/>
            <a:ext cx="4844601" cy="43215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Google Shape;152;p30" descr="Winches are used on board research vessels to raise and lower important scientific equipment out of the ocean. See these systems in action and learn about the importance of engineering design in the world of ship construction and at sea research." title="Sea Winch: Trials and Errors of Ship Engineering">
            <a:hlinkClick r:id="rId3"/>
          </p:cNvPr>
          <p:cNvPicPr preferRelativeResize="0"/>
          <p:nvPr/>
        </p:nvPicPr>
        <p:blipFill>
          <a:blip r:embed="rId4">
            <a:alphaModFix/>
          </a:blip>
          <a:stretch>
            <a:fillRect/>
          </a:stretch>
        </p:blipFill>
        <p:spPr>
          <a:xfrm>
            <a:off x="0" y="0"/>
            <a:ext cx="9144000"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31"/>
          <p:cNvPicPr preferRelativeResize="0"/>
          <p:nvPr/>
        </p:nvPicPr>
        <p:blipFill rotWithShape="1">
          <a:blip r:embed="rId3">
            <a:alphaModFix/>
          </a:blip>
          <a:srcRect l="2079" t="5586" r="51503" b="6985"/>
          <a:stretch/>
        </p:blipFill>
        <p:spPr>
          <a:xfrm>
            <a:off x="6176216" y="2022100"/>
            <a:ext cx="2891736" cy="2155050"/>
          </a:xfrm>
          <a:prstGeom prst="rect">
            <a:avLst/>
          </a:prstGeom>
          <a:noFill/>
          <a:ln w="9525" cap="flat" cmpd="sng">
            <a:solidFill>
              <a:schemeClr val="dk2"/>
            </a:solidFill>
            <a:prstDash val="solid"/>
            <a:round/>
            <a:headEnd type="none" w="sm" len="sm"/>
            <a:tailEnd type="none" w="sm" len="sm"/>
          </a:ln>
        </p:spPr>
      </p:pic>
      <p:pic>
        <p:nvPicPr>
          <p:cNvPr id="158" name="Google Shape;158;p31"/>
          <p:cNvPicPr preferRelativeResize="0"/>
          <p:nvPr/>
        </p:nvPicPr>
        <p:blipFill rotWithShape="1">
          <a:blip r:embed="rId4">
            <a:alphaModFix/>
          </a:blip>
          <a:srcRect l="53316" t="2984" r="1864" b="4026"/>
          <a:stretch/>
        </p:blipFill>
        <p:spPr>
          <a:xfrm>
            <a:off x="3374963" y="2024950"/>
            <a:ext cx="2670400" cy="2155051"/>
          </a:xfrm>
          <a:prstGeom prst="rect">
            <a:avLst/>
          </a:prstGeom>
          <a:noFill/>
          <a:ln w="9525" cap="flat" cmpd="sng">
            <a:solidFill>
              <a:schemeClr val="dk2"/>
            </a:solidFill>
            <a:prstDash val="solid"/>
            <a:round/>
            <a:headEnd type="none" w="sm" len="sm"/>
            <a:tailEnd type="none" w="sm" len="sm"/>
          </a:ln>
        </p:spPr>
      </p:pic>
      <p:pic>
        <p:nvPicPr>
          <p:cNvPr id="159" name="Google Shape;159;p31"/>
          <p:cNvPicPr preferRelativeResize="0"/>
          <p:nvPr/>
        </p:nvPicPr>
        <p:blipFill rotWithShape="1">
          <a:blip r:embed="rId4">
            <a:alphaModFix/>
          </a:blip>
          <a:srcRect l="2645" t="5678" r="50522" b="7628"/>
          <a:stretch/>
        </p:blipFill>
        <p:spPr>
          <a:xfrm>
            <a:off x="153625" y="1942550"/>
            <a:ext cx="3221351" cy="2319851"/>
          </a:xfrm>
          <a:prstGeom prst="rect">
            <a:avLst/>
          </a:prstGeom>
          <a:noFill/>
          <a:ln>
            <a:noFill/>
          </a:ln>
        </p:spPr>
      </p:pic>
      <p:sp>
        <p:nvSpPr>
          <p:cNvPr id="160" name="Google Shape;160;p31"/>
          <p:cNvSpPr txBox="1"/>
          <p:nvPr/>
        </p:nvSpPr>
        <p:spPr>
          <a:xfrm>
            <a:off x="329575" y="279125"/>
            <a:ext cx="8576400" cy="158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900">
                <a:latin typeface="Montserrat"/>
                <a:ea typeface="Montserrat"/>
                <a:cs typeface="Montserrat"/>
                <a:sym typeface="Montserrat"/>
              </a:rPr>
              <a:t>From a drawing to a computer model to real life, LOTS of planning and innovation went into the design of the RCRVs’ winch systems.</a:t>
            </a:r>
            <a:endParaRPr sz="2900">
              <a:latin typeface="Montserrat"/>
              <a:ea typeface="Montserrat"/>
              <a:cs typeface="Montserrat"/>
              <a:sym typeface="Montserrat"/>
            </a:endParaRPr>
          </a:p>
        </p:txBody>
      </p:sp>
      <p:sp>
        <p:nvSpPr>
          <p:cNvPr id="161" name="Google Shape;161;p31"/>
          <p:cNvSpPr txBox="1"/>
          <p:nvPr/>
        </p:nvSpPr>
        <p:spPr>
          <a:xfrm>
            <a:off x="197275" y="4241625"/>
            <a:ext cx="3093300" cy="500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chemeClr val="dk1"/>
                </a:solidFill>
                <a:latin typeface="Montserrat"/>
                <a:ea typeface="Montserrat"/>
                <a:cs typeface="Montserrat"/>
                <a:sym typeface="Montserrat"/>
              </a:rPr>
              <a:t>Detailed conceptual drawings, or schematics, of the hydrographic winch</a:t>
            </a:r>
            <a:endParaRPr sz="1000">
              <a:solidFill>
                <a:schemeClr val="dk1"/>
              </a:solidFill>
              <a:latin typeface="Montserrat"/>
              <a:ea typeface="Montserrat"/>
              <a:cs typeface="Montserrat"/>
              <a:sym typeface="Montserrat"/>
            </a:endParaRPr>
          </a:p>
        </p:txBody>
      </p:sp>
      <p:sp>
        <p:nvSpPr>
          <p:cNvPr id="162" name="Google Shape;162;p31"/>
          <p:cNvSpPr txBox="1"/>
          <p:nvPr/>
        </p:nvSpPr>
        <p:spPr>
          <a:xfrm>
            <a:off x="3375013" y="4241625"/>
            <a:ext cx="2670300" cy="500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chemeClr val="dk1"/>
                </a:solidFill>
                <a:latin typeface="Montserrat"/>
                <a:ea typeface="Montserrat"/>
                <a:cs typeface="Montserrat"/>
                <a:sym typeface="Montserrat"/>
              </a:rPr>
              <a:t>The bright colors in this CAD model represent different types of materials</a:t>
            </a:r>
            <a:endParaRPr sz="1000">
              <a:solidFill>
                <a:schemeClr val="dk1"/>
              </a:solidFill>
              <a:latin typeface="Montserrat"/>
              <a:ea typeface="Montserrat"/>
              <a:cs typeface="Montserrat"/>
              <a:sym typeface="Montserrat"/>
            </a:endParaRPr>
          </a:p>
        </p:txBody>
      </p:sp>
      <p:sp>
        <p:nvSpPr>
          <p:cNvPr id="163" name="Google Shape;163;p31"/>
          <p:cNvSpPr txBox="1"/>
          <p:nvPr/>
        </p:nvSpPr>
        <p:spPr>
          <a:xfrm>
            <a:off x="6176225" y="4241625"/>
            <a:ext cx="2891700" cy="500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chemeClr val="dk1"/>
                </a:solidFill>
                <a:latin typeface="Montserrat"/>
                <a:ea typeface="Montserrat"/>
                <a:cs typeface="Montserrat"/>
                <a:sym typeface="Montserrat"/>
              </a:rPr>
              <a:t>The hydrographic winch before being attached to the ship</a:t>
            </a:r>
            <a:endParaRPr sz="1000">
              <a:solidFill>
                <a:schemeClr val="dk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2"/>
          <p:cNvSpPr/>
          <p:nvPr/>
        </p:nvSpPr>
        <p:spPr>
          <a:xfrm>
            <a:off x="5883325" y="126825"/>
            <a:ext cx="3219900" cy="3834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9" name="Google Shape;169;p32"/>
          <p:cNvSpPr txBox="1"/>
          <p:nvPr/>
        </p:nvSpPr>
        <p:spPr>
          <a:xfrm>
            <a:off x="329575" y="279125"/>
            <a:ext cx="4835100" cy="198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900">
                <a:latin typeface="Montserrat"/>
                <a:ea typeface="Montserrat"/>
                <a:cs typeface="Montserrat"/>
                <a:sym typeface="Montserrat"/>
              </a:rPr>
              <a:t>Failure is a critical part of the design process… sometimes on purpose, sometimes by accident! </a:t>
            </a:r>
            <a:endParaRPr sz="2900">
              <a:latin typeface="Montserrat"/>
              <a:ea typeface="Montserrat"/>
              <a:cs typeface="Montserrat"/>
              <a:sym typeface="Montserrat"/>
            </a:endParaRPr>
          </a:p>
        </p:txBody>
      </p:sp>
      <p:pic>
        <p:nvPicPr>
          <p:cNvPr id="170" name="Google Shape;170;p32"/>
          <p:cNvPicPr preferRelativeResize="0"/>
          <p:nvPr/>
        </p:nvPicPr>
        <p:blipFill>
          <a:blip r:embed="rId3">
            <a:alphaModFix/>
          </a:blip>
          <a:stretch>
            <a:fillRect/>
          </a:stretch>
        </p:blipFill>
        <p:spPr>
          <a:xfrm>
            <a:off x="226775" y="2434200"/>
            <a:ext cx="3891951" cy="2496850"/>
          </a:xfrm>
          <a:prstGeom prst="rect">
            <a:avLst/>
          </a:prstGeom>
          <a:noFill/>
          <a:ln w="9525" cap="flat" cmpd="sng">
            <a:solidFill>
              <a:schemeClr val="dk2"/>
            </a:solidFill>
            <a:prstDash val="solid"/>
            <a:round/>
            <a:headEnd type="none" w="sm" len="sm"/>
            <a:tailEnd type="none" w="sm" len="sm"/>
          </a:ln>
        </p:spPr>
      </p:pic>
      <p:sp>
        <p:nvSpPr>
          <p:cNvPr id="171" name="Google Shape;171;p32"/>
          <p:cNvSpPr/>
          <p:nvPr/>
        </p:nvSpPr>
        <p:spPr>
          <a:xfrm>
            <a:off x="256166" y="4277178"/>
            <a:ext cx="1353300" cy="204600"/>
          </a:xfrm>
          <a:prstGeom prst="rect">
            <a:avLst/>
          </a:prstGeom>
          <a:solidFill>
            <a:srgbClr val="EEFF41">
              <a:alpha val="38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2" name="Google Shape;172;p32"/>
          <p:cNvPicPr preferRelativeResize="0"/>
          <p:nvPr/>
        </p:nvPicPr>
        <p:blipFill rotWithShape="1">
          <a:blip r:embed="rId4">
            <a:alphaModFix/>
          </a:blip>
          <a:srcRect t="4085"/>
          <a:stretch/>
        </p:blipFill>
        <p:spPr>
          <a:xfrm>
            <a:off x="6019666" y="211375"/>
            <a:ext cx="3008759" cy="2360375"/>
          </a:xfrm>
          <a:prstGeom prst="rect">
            <a:avLst/>
          </a:prstGeom>
          <a:noFill/>
          <a:ln>
            <a:noFill/>
          </a:ln>
        </p:spPr>
      </p:pic>
      <p:pic>
        <p:nvPicPr>
          <p:cNvPr id="173" name="Google Shape;173;p32"/>
          <p:cNvPicPr preferRelativeResize="0"/>
          <p:nvPr/>
        </p:nvPicPr>
        <p:blipFill>
          <a:blip r:embed="rId5">
            <a:alphaModFix/>
          </a:blip>
          <a:stretch>
            <a:fillRect/>
          </a:stretch>
        </p:blipFill>
        <p:spPr>
          <a:xfrm>
            <a:off x="5953774" y="2534050"/>
            <a:ext cx="3108826" cy="1351050"/>
          </a:xfrm>
          <a:prstGeom prst="rect">
            <a:avLst/>
          </a:prstGeom>
          <a:noFill/>
          <a:ln>
            <a:noFill/>
          </a:ln>
        </p:spPr>
      </p:pic>
      <p:sp>
        <p:nvSpPr>
          <p:cNvPr id="174" name="Google Shape;174;p32"/>
          <p:cNvSpPr txBox="1"/>
          <p:nvPr/>
        </p:nvSpPr>
        <p:spPr>
          <a:xfrm>
            <a:off x="4333225" y="4030250"/>
            <a:ext cx="4729500" cy="10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latin typeface="Montserrat"/>
                <a:ea typeface="Montserrat"/>
                <a:cs typeface="Montserrat"/>
                <a:sym typeface="Montserrat"/>
              </a:rPr>
              <a:t>Left, a real test certificate in which the company tested the winch rope until it broke.</a:t>
            </a:r>
            <a:endParaRPr sz="1100">
              <a:solidFill>
                <a:schemeClr val="dk1"/>
              </a:solidFill>
              <a:latin typeface="Montserrat"/>
              <a:ea typeface="Montserrat"/>
              <a:cs typeface="Montserrat"/>
              <a:sym typeface="Montserrat"/>
            </a:endParaRPr>
          </a:p>
          <a:p>
            <a:pPr marL="0" lvl="0" indent="0" algn="l" rtl="0">
              <a:spcBef>
                <a:spcPts val="0"/>
              </a:spcBef>
              <a:spcAft>
                <a:spcPts val="0"/>
              </a:spcAft>
              <a:buNone/>
            </a:pPr>
            <a:endParaRPr sz="1100">
              <a:solidFill>
                <a:schemeClr val="dk1"/>
              </a:solidFill>
              <a:latin typeface="Montserrat"/>
              <a:ea typeface="Montserrat"/>
              <a:cs typeface="Montserrat"/>
              <a:sym typeface="Montserrat"/>
            </a:endParaRPr>
          </a:p>
          <a:p>
            <a:pPr marL="0" lvl="0" indent="0" algn="l" rtl="0">
              <a:spcBef>
                <a:spcPts val="0"/>
              </a:spcBef>
              <a:spcAft>
                <a:spcPts val="0"/>
              </a:spcAft>
              <a:buNone/>
            </a:pPr>
            <a:r>
              <a:rPr lang="en" sz="1100">
                <a:solidFill>
                  <a:schemeClr val="dk1"/>
                </a:solidFill>
                <a:latin typeface="Montserrat"/>
                <a:ea typeface="Montserrat"/>
                <a:cs typeface="Montserrat"/>
                <a:sym typeface="Montserrat"/>
              </a:rPr>
              <a:t>Above, real text and photo from an RCRV report in which the cable had a big problem during the trial run.</a:t>
            </a:r>
            <a:endParaRPr sz="1100">
              <a:solidFill>
                <a:schemeClr val="dk1"/>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33"/>
          <p:cNvPicPr preferRelativeResize="0"/>
          <p:nvPr/>
        </p:nvPicPr>
        <p:blipFill>
          <a:blip r:embed="rId3">
            <a:alphaModFix/>
          </a:blip>
          <a:stretch>
            <a:fillRect/>
          </a:stretch>
        </p:blipFill>
        <p:spPr>
          <a:xfrm>
            <a:off x="56500" y="1301675"/>
            <a:ext cx="4317124" cy="3734300"/>
          </a:xfrm>
          <a:prstGeom prst="rect">
            <a:avLst/>
          </a:prstGeom>
          <a:noFill/>
          <a:ln>
            <a:noFill/>
          </a:ln>
        </p:spPr>
      </p:pic>
      <p:sp>
        <p:nvSpPr>
          <p:cNvPr id="180" name="Google Shape;180;p33"/>
          <p:cNvSpPr/>
          <p:nvPr/>
        </p:nvSpPr>
        <p:spPr>
          <a:xfrm>
            <a:off x="4217975" y="111075"/>
            <a:ext cx="4667400" cy="3192900"/>
          </a:xfrm>
          <a:prstGeom prst="wedgeEllipseCallout">
            <a:avLst>
              <a:gd name="adj1" fmla="val -53466"/>
              <a:gd name="adj2" fmla="val 40640"/>
            </a:avLst>
          </a:prstGeom>
          <a:solidFill>
            <a:srgbClr val="D0E0E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1" name="Google Shape;181;p33"/>
          <p:cNvSpPr txBox="1"/>
          <p:nvPr/>
        </p:nvSpPr>
        <p:spPr>
          <a:xfrm>
            <a:off x="4648200" y="720300"/>
            <a:ext cx="3872400" cy="1954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300">
                <a:latin typeface="Montserrat"/>
                <a:ea typeface="Montserrat"/>
                <a:cs typeface="Montserrat"/>
                <a:sym typeface="Montserrat"/>
              </a:rPr>
              <a:t>Why is the tension member purposefully designed to be the weakest part of the winch system?</a:t>
            </a:r>
            <a:endParaRPr sz="2300">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664</Words>
  <Application>Microsoft Macintosh PowerPoint</Application>
  <PresentationFormat>On-screen Show (16:9)</PresentationFormat>
  <Paragraphs>90</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Calibri</vt:lpstr>
      <vt:lpstr>Alfa Slab One</vt:lpstr>
      <vt:lpstr>Arial</vt:lpstr>
      <vt:lpstr>Montserrat</vt:lpstr>
      <vt:lpstr>Proxima Nova</vt:lpstr>
      <vt:lpstr>Simple Light</vt:lpstr>
      <vt:lpstr>Gameday</vt:lpstr>
      <vt:lpstr>Oregon Winch Trials</vt:lpstr>
      <vt:lpstr>PowerPoint Presentation</vt:lpstr>
      <vt:lpstr>Lesson 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Your challenge is to build a winch that is stronger than the tension member.   But how will you know how strong each component is?   …you’re going to have to break some stuff.</vt:lpstr>
      <vt:lpstr>TRIAL 1: Tension Member Trials  Partner 1: Cut your “tension member” and tie a loop on either side. Attach one end of the loop to the metal S hook.  Partner 2: Screw the metal hook to the top of the digital force gauge. Turn it on and push ZERO and then PEAK FORCE. Attached the other string loop to the metal hook.  TUG-OF-WAR!!!! Repeat with 3 different materials and record your peak force values!</vt:lpstr>
      <vt:lpstr>TRIAL 2: Cardboard Winch Prototyping  A hand-crank winch will need a  stand rotating drum, and hand crank  There are many different ways to put these components together! Try using  cardboard pieces,  straws, chopsticks, pencils duct tape, and  other craft materials to construct your first prototype.   Then, use the digital force gauge to record the  peak force it takes to BREAK IT! </vt:lpstr>
      <vt:lpstr>Remember, your challenge was to build a winch that is stronger than the tension member. </vt:lpstr>
      <vt:lpstr>Extension:  We love to see you fail  Take photos and videos of your process and try making a TikTok or a StopMotion video to document your failures, so that others can learn from you! </vt:lpstr>
      <vt:lpstr>TEACHERS: Email a short video clip (&lt;2 minutes) of your trials with the subject line Winch Trials Video to amy.mallozzi@oregonstate.edu by Friday, March 1st for an incentive ;)</vt:lpstr>
      <vt:lpstr>Session  Feedback  Form         Please fill out 1 per activity!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Oregon Winch Trials</dc:title>
  <cp:lastModifiedBy>Kami Hammerschmith</cp:lastModifiedBy>
  <cp:revision>1</cp:revision>
  <dcterms:modified xsi:type="dcterms:W3CDTF">2024-04-04T17:24:27Z</dcterms:modified>
</cp:coreProperties>
</file>