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Roboto"/>
      <p:regular r:id="rId32"/>
      <p:bold r:id="rId33"/>
      <p:italic r:id="rId34"/>
      <p:boldItalic r:id="rId35"/>
    </p:embeddedFont>
    <p:embeddedFont>
      <p:font typeface="Merriweather"/>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15B94F4-C549-4017-8094-817075021622}">
  <a:tblStyle styleId="{715B94F4-C549-4017-8094-81707502162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bold.fntdata"/><Relationship Id="rId10" Type="http://schemas.openxmlformats.org/officeDocument/2006/relationships/slide" Target="slides/slide4.xml"/><Relationship Id="rId32" Type="http://schemas.openxmlformats.org/officeDocument/2006/relationships/font" Target="fonts/Roboto-regular.fntdata"/><Relationship Id="rId13" Type="http://schemas.openxmlformats.org/officeDocument/2006/relationships/slide" Target="slides/slide7.xml"/><Relationship Id="rId35" Type="http://schemas.openxmlformats.org/officeDocument/2006/relationships/font" Target="fonts/Roboto-boldItalic.fntdata"/><Relationship Id="rId12" Type="http://schemas.openxmlformats.org/officeDocument/2006/relationships/slide" Target="slides/slide6.xml"/><Relationship Id="rId34" Type="http://schemas.openxmlformats.org/officeDocument/2006/relationships/font" Target="fonts/Roboto-italic.fntdata"/><Relationship Id="rId15" Type="http://schemas.openxmlformats.org/officeDocument/2006/relationships/slide" Target="slides/slide9.xml"/><Relationship Id="rId37" Type="http://schemas.openxmlformats.org/officeDocument/2006/relationships/font" Target="fonts/Merriweather-bold.fntdata"/><Relationship Id="rId14" Type="http://schemas.openxmlformats.org/officeDocument/2006/relationships/slide" Target="slides/slide8.xml"/><Relationship Id="rId36" Type="http://schemas.openxmlformats.org/officeDocument/2006/relationships/font" Target="fonts/Merriweather-regular.fntdata"/><Relationship Id="rId17" Type="http://schemas.openxmlformats.org/officeDocument/2006/relationships/slide" Target="slides/slide11.xml"/><Relationship Id="rId39" Type="http://schemas.openxmlformats.org/officeDocument/2006/relationships/font" Target="fonts/Merriweather-boldItalic.fntdata"/><Relationship Id="rId16" Type="http://schemas.openxmlformats.org/officeDocument/2006/relationships/slide" Target="slides/slide10.xml"/><Relationship Id="rId38" Type="http://schemas.openxmlformats.org/officeDocument/2006/relationships/font" Target="fonts/Merriweather-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3e45404d90_0_1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2" name="Google Shape;132;g3e45404d9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3de948940e_0_3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Google Shape;141;g3de948940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3e72a74692_0_1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8" name="Google Shape;148;g3e72a7469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3de948940e_0_1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Google Shape;156;g3de948940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3e72a74692_0_1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Google Shape;164;g3e72a7469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3e72a74692_0_2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Google Shape;171;g3e72a7469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3de948940e_0_2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Google Shape;178;g3de948940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3e43cad9d9_0_297: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Google Shape;186;g3e43cad9d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3e45404d90_0_3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Google Shape;192;g3e45404d9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3de948940e_0_5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8" name="Google Shape;198;g3de948940e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3e43cad9d9_0_24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Google Shape;70;g3e43cad9d9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3de948940e_0_3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Google Shape;206;g3de948940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3de948940e_0_7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Google Shape;215;g3de948940e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3de948940e_0_83: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Google Shape;222;g3de948940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3de948940e_0_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9" name="Google Shape;229;g3de94894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3de948940e_0_94: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Google Shape;235;g3de948940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3de948940e_0_102: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Google Shape;244;g3de948940e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3de948940e_0_8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 name="Google Shape;76;g3de948940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3e43cad9d9_0_231: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Google Shape;82;g3e43cad9d9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3e43cad9d9_0_255: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 name="Google Shape;88;g3e43cad9d9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3e43cad9d9_0_25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Google Shape;97;g3e43cad9d9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3e43cad9d9_0_278: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 name="Google Shape;104;g3e43cad9d9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3e43cad9d9_0_249: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Google Shape;120;g3e43cad9d9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3e45404d90_0_10:notes"/>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Google Shape;126;g3e45404d9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Google Shape;21;p4"/>
          <p:cNvSpPr/>
          <p:nvPr/>
        </p:nvSpPr>
        <p:spPr>
          <a:xfrm>
            <a:off x="0" y="44125"/>
            <a:ext cx="4313625" cy="4399375"/>
          </a:xfrm>
          <a:custGeom>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www.youtube.com/watch?v=A4QuKwfv6Wk" TargetMode="External"/><Relationship Id="rId4" Type="http://schemas.openxmlformats.org/officeDocument/2006/relationships/hyperlink" Target="https://www.nationalgeographic.com/environment/natural-disasters/volcanoes/" TargetMode="External"/><Relationship Id="rId5" Type="http://schemas.openxmlformats.org/officeDocument/2006/relationships/image" Target="../media/image21.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youtube.com/watch?v=ao9gUUemaOQ"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www.youtube.com/watch?v=ohHiImaS0Ow" TargetMode="External"/><Relationship Id="rId4" Type="http://schemas.openxmlformats.org/officeDocument/2006/relationships/hyperlink" Target="https://volcanoes.usgs.gov/index.html" TargetMode="External"/><Relationship Id="rId5" Type="http://schemas.openxmlformats.org/officeDocument/2006/relationships/image" Target="../media/image11.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google.com/search?q=kwl+chart&amp;rlz=1C1GCEA_enUS780US780&amp;tbm=isch&amp;source=iu&amp;ictx=1&amp;fir=ogRNcCSk7r4kbM%253A%252CVrTDvq0Cdz1ONM%252C_&amp;usg=__lhqM4SiUQIZyQ49Qb8xK9IfKip4%3D&amp;sa=X&amp;ved=0ahUKEwj-xP6Ztb3cAhWILHwKHaR9DmUQ9QEILTAB#imgrc=ogRNcCSk7r4kb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hyperlink" Target="https://www.youtube.com/watch?v=UwVNkfCov1k" TargetMode="External"/><Relationship Id="rId6" Type="http://schemas.openxmlformats.org/officeDocument/2006/relationships/hyperlink" Target="https://divediscover.whoi.edu/" TargetMode="External"/><Relationship Id="rId7" Type="http://schemas.openxmlformats.org/officeDocument/2006/relationships/hyperlink" Target="https://www.youtube.com/watch?v=ETRVuyj22tU&amp;index=13&amp;list=PLgxHFq3fMoN9jtJx4PpLzHLNpfIjuLLso" TargetMode="External"/><Relationship Id="rId8" Type="http://schemas.openxmlformats.org/officeDocument/2006/relationships/hyperlink" Target="https://www.youtube.com/watch?v=ao9gUUemaOQ"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youtube.com/watch?v=dXOQFnU-49k" TargetMode="External"/><Relationship Id="rId4" Type="http://schemas.openxmlformats.org/officeDocument/2006/relationships/image" Target="../media/image18.png"/><Relationship Id="rId5" Type="http://schemas.openxmlformats.org/officeDocument/2006/relationships/hyperlink" Target="https://oceantoday.noaa.gov/underwatervolcanoes/welcome.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s://www.britannica.com/science/ecosystem/images-videos" TargetMode="External"/><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hyperlink" Target="https://www.google.com/search?q=kwl+chart&amp;rlz=1C1GCEA_enUS780US780&amp;tbm=isch&amp;source=iu&amp;ictx=1&amp;fir=ogRNcCSk7r4kbM%253A%252CVrTDvq0Cdz1ONM%252C_&amp;usg=__lhqM4SiUQIZyQ49Qb8xK9IfKip4%3D&amp;sa=X&amp;ved=0ahUKEwj-xP6Ztb3cAhWILHwKHaR9DmUQ9QEILTAB#imgrc=ogRNcCSk7r4kb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hyperlink" Target="https://www.youtube.com/watch?v=UwVNkfCov1k" TargetMode="External"/><Relationship Id="rId6" Type="http://schemas.openxmlformats.org/officeDocument/2006/relationships/hyperlink" Target="https://divediscover.whoi.edu/" TargetMode="External"/><Relationship Id="rId7" Type="http://schemas.openxmlformats.org/officeDocument/2006/relationships/hyperlink" Target="https://www.youtube.com/watch?v=ETRVuyj22tU&amp;index=13&amp;list=PLgxHFq3fMoN9jtJx4PpLzHLNpfIjuLLso" TargetMode="External"/><Relationship Id="rId8" Type="http://schemas.openxmlformats.org/officeDocument/2006/relationships/hyperlink" Target="https://www.youtube.com/watch?v=ao9gUUemaOQ"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hyperlink" Target="https://oceantoday.noaa.gov/ringoffire/welcome.html" TargetMode="External"/><Relationship Id="rId7" Type="http://schemas.openxmlformats.org/officeDocument/2006/relationships/hyperlink" Target="http://axial2013.blogspot.com/2013/08/where-is-axial-seamount.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www.youtube.com/watch?v=jnA5gRj2qlE&amp;list=PLgxHFq3fMoN9jtJx4PpLzHLNpfIjuLLs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axial2017.blogspot.com/2017/07/before-we-go.html" TargetMode="External"/><Relationship Id="rId4" Type="http://schemas.openxmlformats.org/officeDocument/2006/relationships/image" Target="../media/image13.png"/><Relationship Id="rId9"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hyperlink" Target="https://www.youtube.com/watch?v=HMv29vqTEtI&amp;list=PLgxHFq3fMoN9jtJx4PpLzHLNpfIjuLLso&amp;index=10" TargetMode="External"/><Relationship Id="rId7" Type="http://schemas.openxmlformats.org/officeDocument/2006/relationships/hyperlink" Target="https://www.youtube.com/watch?v=rxO6LWNBPHM&amp;index=8&amp;list=PLgxHFq3fMoN_C84DULsWyYsDEU80ip52P" TargetMode="External"/><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3"/>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RCRVs, Volcanos, &amp; Hydrothermal </a:t>
            </a:r>
            <a:endParaRPr/>
          </a:p>
          <a:p>
            <a:pPr indent="0" lvl="0" marL="0">
              <a:spcBef>
                <a:spcPts val="0"/>
              </a:spcBef>
              <a:spcAft>
                <a:spcPts val="0"/>
              </a:spcAft>
              <a:buNone/>
            </a:pPr>
            <a:r>
              <a:rPr lang="en"/>
              <a:t>Vents</a:t>
            </a:r>
            <a:endParaRPr/>
          </a:p>
        </p:txBody>
      </p:sp>
      <p:sp>
        <p:nvSpPr>
          <p:cNvPr id="65" name="Google Shape;65;p13"/>
          <p:cNvSpPr txBox="1"/>
          <p:nvPr>
            <p:ph idx="1" type="subTitle"/>
          </p:nvPr>
        </p:nvSpPr>
        <p:spPr>
          <a:xfrm>
            <a:off x="311700" y="1950123"/>
            <a:ext cx="4242600" cy="738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Adam Talamantes </a:t>
            </a:r>
            <a:endParaRPr/>
          </a:p>
          <a:p>
            <a:pPr indent="0" lvl="0" marL="0">
              <a:spcBef>
                <a:spcPts val="0"/>
              </a:spcBef>
              <a:spcAft>
                <a:spcPts val="0"/>
              </a:spcAft>
              <a:buNone/>
            </a:pPr>
            <a:r>
              <a:rPr lang="en"/>
              <a:t>&amp; Kimberley Preston</a:t>
            </a:r>
            <a:endParaRPr/>
          </a:p>
        </p:txBody>
      </p:sp>
      <p:pic>
        <p:nvPicPr>
          <p:cNvPr id="66" name="Google Shape;66;p13"/>
          <p:cNvPicPr preferRelativeResize="0"/>
          <p:nvPr/>
        </p:nvPicPr>
        <p:blipFill>
          <a:blip r:embed="rId3">
            <a:alphaModFix/>
          </a:blip>
          <a:stretch>
            <a:fillRect/>
          </a:stretch>
        </p:blipFill>
        <p:spPr>
          <a:xfrm>
            <a:off x="290550" y="2816323"/>
            <a:ext cx="2552700" cy="762000"/>
          </a:xfrm>
          <a:prstGeom prst="rect">
            <a:avLst/>
          </a:prstGeom>
          <a:noFill/>
          <a:ln>
            <a:noFill/>
          </a:ln>
        </p:spPr>
      </p:pic>
      <p:pic>
        <p:nvPicPr>
          <p:cNvPr id="67" name="Google Shape;67;p13"/>
          <p:cNvPicPr preferRelativeResize="0"/>
          <p:nvPr/>
        </p:nvPicPr>
        <p:blipFill>
          <a:blip r:embed="rId4">
            <a:alphaModFix/>
          </a:blip>
          <a:stretch>
            <a:fillRect/>
          </a:stretch>
        </p:blipFill>
        <p:spPr>
          <a:xfrm>
            <a:off x="3944892" y="1477275"/>
            <a:ext cx="5062333" cy="2800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Framing the Activity  Matters to Students! </a:t>
            </a:r>
            <a:endParaRPr/>
          </a:p>
        </p:txBody>
      </p:sp>
      <p:sp>
        <p:nvSpPr>
          <p:cNvPr id="135" name="Google Shape;135;p22"/>
          <p:cNvSpPr txBox="1"/>
          <p:nvPr>
            <p:ph idx="1" type="body"/>
          </p:nvPr>
        </p:nvSpPr>
        <p:spPr>
          <a:xfrm>
            <a:off x="269750" y="1337050"/>
            <a:ext cx="3999900" cy="3076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t>Moana, Tafiki, and Pele</a:t>
            </a:r>
            <a:endParaRPr b="1" sz="1800"/>
          </a:p>
          <a:p>
            <a:pPr indent="-342900" lvl="0" marL="457200" rtl="0">
              <a:spcBef>
                <a:spcPts val="0"/>
              </a:spcBef>
              <a:spcAft>
                <a:spcPts val="0"/>
              </a:spcAft>
              <a:buSzPts val="1800"/>
              <a:buChar char="-"/>
            </a:pPr>
            <a:r>
              <a:rPr lang="en" sz="1800"/>
              <a:t>Pele was Te Fiti/Te Ka in Disney’s movie </a:t>
            </a:r>
            <a:r>
              <a:rPr b="1" lang="en" sz="1800"/>
              <a:t>Moana</a:t>
            </a:r>
            <a:r>
              <a:rPr lang="en" sz="1800"/>
              <a:t>, and </a:t>
            </a:r>
            <a:r>
              <a:rPr lang="en" sz="1800" u="sng"/>
              <a:t>lives in </a:t>
            </a:r>
            <a:r>
              <a:rPr lang="en" sz="1800" u="sng"/>
              <a:t>Kilauea!</a:t>
            </a:r>
            <a:r>
              <a:rPr lang="en" sz="1800"/>
              <a:t> </a:t>
            </a:r>
            <a:endParaRPr sz="1800"/>
          </a:p>
          <a:p>
            <a:pPr indent="-342900" lvl="0" marL="457200" rtl="0">
              <a:spcBef>
                <a:spcPts val="0"/>
              </a:spcBef>
              <a:spcAft>
                <a:spcPts val="0"/>
              </a:spcAft>
              <a:buSzPts val="1800"/>
              <a:buChar char="-"/>
            </a:pPr>
            <a:r>
              <a:rPr lang="en" sz="1800"/>
              <a:t>Hawaiian</a:t>
            </a:r>
            <a:r>
              <a:rPr lang="en" sz="1800"/>
              <a:t> Goddess of </a:t>
            </a:r>
            <a:r>
              <a:rPr lang="en" sz="1800"/>
              <a:t>Lava</a:t>
            </a:r>
            <a:r>
              <a:rPr lang="en" sz="1800"/>
              <a:t> Flows</a:t>
            </a:r>
            <a:endParaRPr sz="1800"/>
          </a:p>
          <a:p>
            <a:pPr indent="0" lvl="0" marL="0" rtl="0">
              <a:spcBef>
                <a:spcPts val="0"/>
              </a:spcBef>
              <a:spcAft>
                <a:spcPts val="0"/>
              </a:spcAft>
              <a:buNone/>
            </a:pPr>
            <a:r>
              <a:rPr lang="en" sz="1800"/>
              <a:t>Pele is also known as:</a:t>
            </a:r>
            <a:endParaRPr sz="1800"/>
          </a:p>
          <a:p>
            <a:pPr indent="-342900" lvl="1" marL="457200" rtl="0">
              <a:spcBef>
                <a:spcPts val="0"/>
              </a:spcBef>
              <a:spcAft>
                <a:spcPts val="0"/>
              </a:spcAft>
              <a:buSzPts val="1800"/>
              <a:buChar char="-"/>
            </a:pPr>
            <a:r>
              <a:rPr lang="en" sz="1800"/>
              <a:t>“Pele of the Sacred Land”</a:t>
            </a:r>
            <a:endParaRPr sz="1800"/>
          </a:p>
          <a:p>
            <a:pPr indent="-342900" lvl="1" marL="457200" rtl="0">
              <a:spcBef>
                <a:spcPts val="0"/>
              </a:spcBef>
              <a:spcAft>
                <a:spcPts val="0"/>
              </a:spcAft>
              <a:buSzPts val="1800"/>
              <a:buChar char="-"/>
            </a:pPr>
            <a:r>
              <a:rPr lang="en" sz="1800"/>
              <a:t>“The Earth-eating Woman”</a:t>
            </a:r>
            <a:endParaRPr sz="1800"/>
          </a:p>
          <a:p>
            <a:pPr indent="-342900" lvl="1" marL="457200" rtl="0">
              <a:spcBef>
                <a:spcPts val="0"/>
              </a:spcBef>
              <a:spcAft>
                <a:spcPts val="0"/>
              </a:spcAft>
              <a:buSzPts val="1800"/>
              <a:buChar char="-"/>
            </a:pPr>
            <a:r>
              <a:rPr lang="en" sz="1800"/>
              <a:t>“She who Shapes the </a:t>
            </a:r>
            <a:endParaRPr sz="1800"/>
          </a:p>
          <a:p>
            <a:pPr indent="0" lvl="0" marL="457200" rtl="0">
              <a:spcBef>
                <a:spcPts val="0"/>
              </a:spcBef>
              <a:spcAft>
                <a:spcPts val="0"/>
              </a:spcAft>
              <a:buNone/>
            </a:pPr>
            <a:r>
              <a:rPr lang="en" sz="1800"/>
              <a:t>Sacred Land”</a:t>
            </a:r>
            <a:endParaRPr sz="1800"/>
          </a:p>
        </p:txBody>
      </p:sp>
      <p:sp>
        <p:nvSpPr>
          <p:cNvPr id="136" name="Google Shape;136;p22"/>
          <p:cNvSpPr txBox="1"/>
          <p:nvPr>
            <p:ph idx="2" type="body"/>
          </p:nvPr>
        </p:nvSpPr>
        <p:spPr>
          <a:xfrm>
            <a:off x="4269650" y="1337050"/>
            <a:ext cx="4562700" cy="3076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t>Discussion Questions:</a:t>
            </a:r>
            <a:endParaRPr b="1" sz="1800"/>
          </a:p>
          <a:p>
            <a:pPr indent="-342900" lvl="0" marL="457200" rtl="0">
              <a:spcBef>
                <a:spcPts val="0"/>
              </a:spcBef>
              <a:spcAft>
                <a:spcPts val="0"/>
              </a:spcAft>
              <a:buSzPts val="1800"/>
              <a:buAutoNum type="arabicPeriod"/>
            </a:pPr>
            <a:r>
              <a:rPr lang="en" sz="1800"/>
              <a:t>Would you use this and, if so, how would you use this? (</a:t>
            </a:r>
            <a:r>
              <a:rPr lang="en" sz="1800" u="sng">
                <a:solidFill>
                  <a:schemeClr val="hlink"/>
                </a:solidFill>
                <a:hlinkClick r:id="rId3"/>
              </a:rPr>
              <a:t>Video</a:t>
            </a:r>
            <a:r>
              <a:rPr lang="en" sz="1800"/>
              <a:t>)</a:t>
            </a:r>
            <a:endParaRPr sz="1800"/>
          </a:p>
          <a:p>
            <a:pPr indent="-342900" lvl="0" marL="457200" rtl="0">
              <a:spcBef>
                <a:spcPts val="0"/>
              </a:spcBef>
              <a:spcAft>
                <a:spcPts val="0"/>
              </a:spcAft>
              <a:buSzPts val="1800"/>
              <a:buAutoNum type="arabicPeriod"/>
            </a:pPr>
            <a:r>
              <a:rPr lang="en" sz="1800"/>
              <a:t>What about this one? (</a:t>
            </a:r>
            <a:r>
              <a:rPr lang="en" sz="1800" u="sng">
                <a:solidFill>
                  <a:schemeClr val="hlink"/>
                </a:solidFill>
                <a:hlinkClick r:id="rId4"/>
              </a:rPr>
              <a:t>Video</a:t>
            </a:r>
            <a:r>
              <a:rPr lang="en" sz="1800"/>
              <a:t>)</a:t>
            </a:r>
            <a:endParaRPr sz="1800"/>
          </a:p>
          <a:p>
            <a:pPr indent="0" lvl="0" marL="0" rtl="0">
              <a:spcBef>
                <a:spcPts val="0"/>
              </a:spcBef>
              <a:spcAft>
                <a:spcPts val="0"/>
              </a:spcAft>
              <a:buNone/>
            </a:pPr>
            <a:r>
              <a:t/>
            </a:r>
            <a:endParaRPr/>
          </a:p>
          <a:p>
            <a:pPr indent="0" lvl="0" marL="0">
              <a:spcBef>
                <a:spcPts val="0"/>
              </a:spcBef>
              <a:spcAft>
                <a:spcPts val="0"/>
              </a:spcAft>
              <a:buNone/>
            </a:pPr>
            <a:r>
              <a:t/>
            </a:r>
            <a:endParaRPr/>
          </a:p>
        </p:txBody>
      </p:sp>
      <p:pic>
        <p:nvPicPr>
          <p:cNvPr id="137" name="Google Shape;137;p22"/>
          <p:cNvPicPr preferRelativeResize="0"/>
          <p:nvPr/>
        </p:nvPicPr>
        <p:blipFill>
          <a:blip r:embed="rId5">
            <a:alphaModFix/>
          </a:blip>
          <a:stretch>
            <a:fillRect/>
          </a:stretch>
        </p:blipFill>
        <p:spPr>
          <a:xfrm>
            <a:off x="6813675" y="2736550"/>
            <a:ext cx="2311349" cy="2311349"/>
          </a:xfrm>
          <a:prstGeom prst="rect">
            <a:avLst/>
          </a:prstGeom>
          <a:noFill/>
          <a:ln>
            <a:noFill/>
          </a:ln>
        </p:spPr>
      </p:pic>
      <p:pic>
        <p:nvPicPr>
          <p:cNvPr id="138" name="Google Shape;138;p22"/>
          <p:cNvPicPr preferRelativeResize="0"/>
          <p:nvPr/>
        </p:nvPicPr>
        <p:blipFill>
          <a:blip r:embed="rId6">
            <a:alphaModFix/>
          </a:blip>
          <a:stretch>
            <a:fillRect/>
          </a:stretch>
        </p:blipFill>
        <p:spPr>
          <a:xfrm>
            <a:off x="3619563" y="2736550"/>
            <a:ext cx="3194112" cy="23113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3"/>
          <p:cNvSpPr txBox="1"/>
          <p:nvPr>
            <p:ph idx="1" type="body"/>
          </p:nvPr>
        </p:nvSpPr>
        <p:spPr>
          <a:xfrm>
            <a:off x="0" y="1301100"/>
            <a:ext cx="4257600" cy="3842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666666"/>
                </a:solidFill>
              </a:rPr>
              <a:t>Tectonic plates sit on the Earth’s crust in the lithosphere (part of the “Geosystem” in NGS).</a:t>
            </a:r>
            <a:endParaRPr sz="1800">
              <a:solidFill>
                <a:srgbClr val="666666"/>
              </a:solidFill>
            </a:endParaRPr>
          </a:p>
          <a:p>
            <a:pPr indent="0" lvl="0" marL="0" rtl="0">
              <a:spcBef>
                <a:spcPts val="1000"/>
              </a:spcBef>
              <a:spcAft>
                <a:spcPts val="0"/>
              </a:spcAft>
              <a:buNone/>
            </a:pPr>
            <a:r>
              <a:rPr b="1" lang="en" sz="1800">
                <a:solidFill>
                  <a:srgbClr val="666666"/>
                </a:solidFill>
              </a:rPr>
              <a:t>Formation: </a:t>
            </a:r>
            <a:r>
              <a:rPr lang="en" sz="1800">
                <a:solidFill>
                  <a:srgbClr val="666666"/>
                </a:solidFill>
              </a:rPr>
              <a:t>volcanoes generally occur near tectonic plate boundaries, as plate move (</a:t>
            </a:r>
            <a:r>
              <a:rPr b="1" lang="en" sz="1800">
                <a:solidFill>
                  <a:srgbClr val="666666"/>
                </a:solidFill>
              </a:rPr>
              <a:t>Divergent, Convergent</a:t>
            </a:r>
            <a:r>
              <a:rPr lang="en" sz="1800">
                <a:solidFill>
                  <a:srgbClr val="666666"/>
                </a:solidFill>
              </a:rPr>
              <a:t>, </a:t>
            </a:r>
            <a:r>
              <a:rPr b="1" lang="en" sz="1800">
                <a:solidFill>
                  <a:srgbClr val="666666"/>
                </a:solidFill>
              </a:rPr>
              <a:t>Transform). </a:t>
            </a:r>
            <a:r>
              <a:rPr lang="en" sz="1800">
                <a:solidFill>
                  <a:srgbClr val="666666"/>
                </a:solidFill>
              </a:rPr>
              <a:t>Or volcanoes can form via </a:t>
            </a:r>
            <a:r>
              <a:rPr b="1" lang="en" sz="1800">
                <a:solidFill>
                  <a:srgbClr val="666666"/>
                </a:solidFill>
              </a:rPr>
              <a:t>Hot-spots </a:t>
            </a:r>
            <a:r>
              <a:rPr lang="en" sz="1800">
                <a:solidFill>
                  <a:srgbClr val="666666"/>
                </a:solidFill>
              </a:rPr>
              <a:t>(</a:t>
            </a:r>
            <a:r>
              <a:rPr lang="en" sz="1800" u="sng">
                <a:solidFill>
                  <a:schemeClr val="hlink"/>
                </a:solidFill>
                <a:hlinkClick r:id="rId3"/>
              </a:rPr>
              <a:t>video</a:t>
            </a:r>
            <a:r>
              <a:rPr lang="en" sz="1800">
                <a:solidFill>
                  <a:srgbClr val="666666"/>
                </a:solidFill>
              </a:rPr>
              <a:t>).</a:t>
            </a:r>
            <a:endParaRPr sz="1800">
              <a:solidFill>
                <a:srgbClr val="666666"/>
              </a:solidFill>
            </a:endParaRPr>
          </a:p>
          <a:p>
            <a:pPr indent="0" lvl="0" marL="0" rtl="0">
              <a:spcBef>
                <a:spcPts val="1000"/>
              </a:spcBef>
              <a:spcAft>
                <a:spcPts val="0"/>
              </a:spcAft>
              <a:buNone/>
            </a:pPr>
            <a:r>
              <a:rPr b="1" lang="en" sz="1800">
                <a:solidFill>
                  <a:srgbClr val="666666"/>
                </a:solidFill>
              </a:rPr>
              <a:t>Classification: </a:t>
            </a:r>
            <a:r>
              <a:rPr lang="en" sz="1800">
                <a:solidFill>
                  <a:srgbClr val="666666"/>
                </a:solidFill>
              </a:rPr>
              <a:t>based on shape and type of eruption that created the volcano </a:t>
            </a:r>
            <a:r>
              <a:rPr b="1" lang="en" sz="1800">
                <a:solidFill>
                  <a:srgbClr val="666666"/>
                </a:solidFill>
              </a:rPr>
              <a:t>(Cinder cone, Shield, Stratovolcano).</a:t>
            </a:r>
            <a:endParaRPr b="1" sz="1800">
              <a:solidFill>
                <a:srgbClr val="666666"/>
              </a:solidFill>
            </a:endParaRPr>
          </a:p>
          <a:p>
            <a:pPr indent="0" lvl="0" marL="0" rtl="0">
              <a:spcBef>
                <a:spcPts val="0"/>
              </a:spcBef>
              <a:spcAft>
                <a:spcPts val="0"/>
              </a:spcAft>
              <a:buNone/>
            </a:pPr>
            <a:r>
              <a:t/>
            </a:r>
            <a:endParaRPr b="1" sz="1800">
              <a:solidFill>
                <a:srgbClr val="666666"/>
              </a:solidFill>
            </a:endParaRPr>
          </a:p>
          <a:p>
            <a:pPr indent="0" lvl="0" marL="0" rtl="0">
              <a:spcBef>
                <a:spcPts val="0"/>
              </a:spcBef>
              <a:spcAft>
                <a:spcPts val="0"/>
              </a:spcAft>
              <a:buNone/>
            </a:pPr>
            <a:r>
              <a:t/>
            </a:r>
            <a:endParaRPr sz="1800">
              <a:solidFill>
                <a:srgbClr val="666666"/>
              </a:solidFill>
            </a:endParaRPr>
          </a:p>
        </p:txBody>
      </p:sp>
      <p:pic>
        <p:nvPicPr>
          <p:cNvPr id="144" name="Google Shape;144;p23"/>
          <p:cNvPicPr preferRelativeResize="0"/>
          <p:nvPr/>
        </p:nvPicPr>
        <p:blipFill>
          <a:blip r:embed="rId4">
            <a:alphaModFix/>
          </a:blip>
          <a:stretch>
            <a:fillRect/>
          </a:stretch>
        </p:blipFill>
        <p:spPr>
          <a:xfrm>
            <a:off x="4257600" y="1480674"/>
            <a:ext cx="4618950" cy="3301151"/>
          </a:xfrm>
          <a:prstGeom prst="rect">
            <a:avLst/>
          </a:prstGeom>
          <a:noFill/>
          <a:ln>
            <a:noFill/>
          </a:ln>
        </p:spPr>
      </p:pic>
      <p:sp>
        <p:nvSpPr>
          <p:cNvPr id="145" name="Google Shape;145;p23"/>
          <p:cNvSpPr txBox="1"/>
          <p:nvPr/>
        </p:nvSpPr>
        <p:spPr>
          <a:xfrm>
            <a:off x="85725" y="226800"/>
            <a:ext cx="8874000" cy="1074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b="1" lang="en" sz="2400">
                <a:solidFill>
                  <a:srgbClr val="FFFFFF"/>
                </a:solidFill>
                <a:latin typeface="Merriweather"/>
                <a:ea typeface="Merriweather"/>
                <a:cs typeface="Merriweather"/>
                <a:sym typeface="Merriweather"/>
              </a:rPr>
              <a:t>A volcano is a vent in the Earth’s crust through which lava, ash, rock and gases erupt. </a:t>
            </a:r>
            <a:endParaRPr b="1" sz="2400">
              <a:solidFill>
                <a:srgbClr val="FFFFFF"/>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4"/>
          <p:cNvSpPr txBox="1"/>
          <p:nvPr>
            <p:ph type="title"/>
          </p:nvPr>
        </p:nvSpPr>
        <p:spPr>
          <a:xfrm>
            <a:off x="76650" y="-61325"/>
            <a:ext cx="9144000" cy="1038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We study volcanoes to better understand how they form in order to predict/prepare for future eruptions.</a:t>
            </a:r>
            <a:endParaRPr/>
          </a:p>
        </p:txBody>
      </p:sp>
      <p:sp>
        <p:nvSpPr>
          <p:cNvPr id="151" name="Google Shape;151;p24"/>
          <p:cNvSpPr txBox="1"/>
          <p:nvPr>
            <p:ph idx="1" type="body"/>
          </p:nvPr>
        </p:nvSpPr>
        <p:spPr>
          <a:xfrm>
            <a:off x="98725" y="1351125"/>
            <a:ext cx="5543400" cy="3690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800">
                <a:solidFill>
                  <a:srgbClr val="666666"/>
                </a:solidFill>
              </a:rPr>
              <a:t>Many people study volcanoes:</a:t>
            </a:r>
            <a:endParaRPr sz="1800">
              <a:solidFill>
                <a:srgbClr val="666666"/>
              </a:solidFill>
            </a:endParaRPr>
          </a:p>
          <a:p>
            <a:pPr indent="0" lvl="0" marL="0" rtl="0">
              <a:spcBef>
                <a:spcPts val="1000"/>
              </a:spcBef>
              <a:spcAft>
                <a:spcPts val="0"/>
              </a:spcAft>
              <a:buNone/>
            </a:pPr>
            <a:r>
              <a:rPr lang="en" sz="1800">
                <a:solidFill>
                  <a:srgbClr val="666666"/>
                </a:solidFill>
              </a:rPr>
              <a:t>On land, </a:t>
            </a:r>
            <a:r>
              <a:rPr b="1" lang="en" sz="1800">
                <a:solidFill>
                  <a:srgbClr val="666666"/>
                </a:solidFill>
              </a:rPr>
              <a:t>tilt </a:t>
            </a:r>
            <a:r>
              <a:rPr lang="en" sz="1800">
                <a:solidFill>
                  <a:srgbClr val="666666"/>
                </a:solidFill>
              </a:rPr>
              <a:t>(slope) and </a:t>
            </a:r>
            <a:r>
              <a:rPr b="1" lang="en" sz="1800">
                <a:solidFill>
                  <a:srgbClr val="666666"/>
                </a:solidFill>
              </a:rPr>
              <a:t>strainmeters </a:t>
            </a:r>
            <a:r>
              <a:rPr lang="en" sz="1800">
                <a:solidFill>
                  <a:srgbClr val="666666"/>
                </a:solidFill>
              </a:rPr>
              <a:t>(shape) measure small changes in the shape of the volcano as it inflates with magma. </a:t>
            </a:r>
            <a:endParaRPr sz="1800">
              <a:solidFill>
                <a:srgbClr val="666666"/>
              </a:solidFill>
            </a:endParaRPr>
          </a:p>
          <a:p>
            <a:pPr indent="0" lvl="0" marL="0" rtl="0">
              <a:spcBef>
                <a:spcPts val="1000"/>
              </a:spcBef>
              <a:spcAft>
                <a:spcPts val="0"/>
              </a:spcAft>
              <a:buNone/>
            </a:pPr>
            <a:r>
              <a:rPr lang="en" sz="1800">
                <a:solidFill>
                  <a:srgbClr val="666666"/>
                </a:solidFill>
              </a:rPr>
              <a:t>Under the ocean (</a:t>
            </a:r>
            <a:r>
              <a:rPr lang="en" sz="1800" u="sng">
                <a:solidFill>
                  <a:schemeClr val="hlink"/>
                </a:solidFill>
                <a:hlinkClick r:id="rId3"/>
              </a:rPr>
              <a:t>video</a:t>
            </a:r>
            <a:r>
              <a:rPr lang="en" sz="1800">
                <a:solidFill>
                  <a:srgbClr val="666666"/>
                </a:solidFill>
              </a:rPr>
              <a:t>)</a:t>
            </a:r>
            <a:r>
              <a:rPr lang="en" sz="1800">
                <a:solidFill>
                  <a:srgbClr val="666666"/>
                </a:solidFill>
              </a:rPr>
              <a:t>, scientist use remote operated vehicles to position tilt (slope) and pressure meters (rise or fall of the seafloor) to measure the slope and shape of the volcano. </a:t>
            </a:r>
            <a:endParaRPr sz="1800">
              <a:solidFill>
                <a:srgbClr val="666666"/>
              </a:solidFill>
            </a:endParaRPr>
          </a:p>
          <a:p>
            <a:pPr indent="0" lvl="0" marL="0" rtl="0">
              <a:spcBef>
                <a:spcPts val="1000"/>
              </a:spcBef>
              <a:spcAft>
                <a:spcPts val="1000"/>
              </a:spcAft>
              <a:buNone/>
            </a:pPr>
            <a:r>
              <a:rPr lang="en" sz="1800">
                <a:solidFill>
                  <a:srgbClr val="666666"/>
                </a:solidFill>
              </a:rPr>
              <a:t>Monitoring: </a:t>
            </a:r>
            <a:r>
              <a:rPr lang="en" sz="1800" u="sng">
                <a:solidFill>
                  <a:schemeClr val="hlink"/>
                </a:solidFill>
                <a:hlinkClick r:id="rId4"/>
              </a:rPr>
              <a:t>US Geological Survey’s  Volcanoes Hazards Program</a:t>
            </a:r>
            <a:r>
              <a:rPr lang="en" sz="1800">
                <a:solidFill>
                  <a:srgbClr val="666666"/>
                </a:solidFill>
              </a:rPr>
              <a:t> gives current activity alerts </a:t>
            </a:r>
            <a:endParaRPr sz="1800">
              <a:solidFill>
                <a:srgbClr val="666666"/>
              </a:solidFill>
            </a:endParaRPr>
          </a:p>
        </p:txBody>
      </p:sp>
      <p:pic>
        <p:nvPicPr>
          <p:cNvPr id="152" name="Google Shape;152;p24"/>
          <p:cNvPicPr preferRelativeResize="0"/>
          <p:nvPr/>
        </p:nvPicPr>
        <p:blipFill>
          <a:blip r:embed="rId5">
            <a:alphaModFix/>
          </a:blip>
          <a:stretch>
            <a:fillRect/>
          </a:stretch>
        </p:blipFill>
        <p:spPr>
          <a:xfrm>
            <a:off x="5809475" y="1351125"/>
            <a:ext cx="2555475" cy="1442350"/>
          </a:xfrm>
          <a:prstGeom prst="rect">
            <a:avLst/>
          </a:prstGeom>
          <a:noFill/>
          <a:ln>
            <a:noFill/>
          </a:ln>
        </p:spPr>
      </p:pic>
      <p:pic>
        <p:nvPicPr>
          <p:cNvPr id="153" name="Google Shape;153;p24"/>
          <p:cNvPicPr preferRelativeResize="0"/>
          <p:nvPr/>
        </p:nvPicPr>
        <p:blipFill rotWithShape="1">
          <a:blip r:embed="rId6">
            <a:alphaModFix/>
          </a:blip>
          <a:srcRect b="19230" l="18253" r="19148" t="10966"/>
          <a:stretch/>
        </p:blipFill>
        <p:spPr>
          <a:xfrm>
            <a:off x="5448225" y="2951150"/>
            <a:ext cx="3277973" cy="20560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Volcano </a:t>
            </a:r>
            <a:r>
              <a:rPr lang="en"/>
              <a:t>Webquest!</a:t>
            </a:r>
            <a:endParaRPr/>
          </a:p>
        </p:txBody>
      </p:sp>
      <p:sp>
        <p:nvSpPr>
          <p:cNvPr id="159" name="Google Shape;159;p25"/>
          <p:cNvSpPr txBox="1"/>
          <p:nvPr>
            <p:ph idx="1" type="body"/>
          </p:nvPr>
        </p:nvSpPr>
        <p:spPr>
          <a:xfrm>
            <a:off x="311725" y="1436700"/>
            <a:ext cx="4822200" cy="35496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800"/>
              <a:t>Go to:</a:t>
            </a:r>
            <a:r>
              <a:rPr lang="en" sz="1800"/>
              <a:t>  </a:t>
            </a:r>
            <a:r>
              <a:rPr lang="en" sz="1800" u="sng"/>
              <a:t>volcanoes.usgs.gov</a:t>
            </a:r>
            <a:r>
              <a:rPr lang="en" sz="1800"/>
              <a:t> </a:t>
            </a:r>
            <a:endParaRPr sz="1800"/>
          </a:p>
          <a:p>
            <a:pPr indent="0" lvl="0" marL="0" marR="0" rtl="0" algn="l">
              <a:lnSpc>
                <a:spcPct val="115000"/>
              </a:lnSpc>
              <a:spcBef>
                <a:spcPts val="0"/>
              </a:spcBef>
              <a:spcAft>
                <a:spcPts val="0"/>
              </a:spcAft>
              <a:buNone/>
            </a:pPr>
            <a:r>
              <a:rPr b="1" lang="en" sz="1800"/>
              <a:t>Pairs of 2</a:t>
            </a:r>
            <a:endParaRPr b="1" sz="1800"/>
          </a:p>
          <a:p>
            <a:pPr indent="0" lvl="0" marL="0" marR="0" rtl="0" algn="l">
              <a:lnSpc>
                <a:spcPct val="115000"/>
              </a:lnSpc>
              <a:spcBef>
                <a:spcPts val="0"/>
              </a:spcBef>
              <a:spcAft>
                <a:spcPts val="0"/>
              </a:spcAft>
              <a:buNone/>
            </a:pPr>
            <a:r>
              <a:rPr b="1" lang="en" sz="1800"/>
              <a:t>Tasks</a:t>
            </a:r>
            <a:endParaRPr b="1" sz="1800"/>
          </a:p>
          <a:p>
            <a:pPr indent="-342900" lvl="0" marL="457200" marR="0" rtl="0" algn="l">
              <a:lnSpc>
                <a:spcPct val="115000"/>
              </a:lnSpc>
              <a:spcBef>
                <a:spcPts val="0"/>
              </a:spcBef>
              <a:spcAft>
                <a:spcPts val="0"/>
              </a:spcAft>
              <a:buSzPts val="1800"/>
              <a:buAutoNum type="arabicPeriod"/>
            </a:pPr>
            <a:r>
              <a:rPr b="1" lang="en" sz="1800"/>
              <a:t>Find where you live on the map!</a:t>
            </a:r>
            <a:endParaRPr b="1" sz="1800"/>
          </a:p>
          <a:p>
            <a:pPr indent="-342900" lvl="1" marL="914400" marR="0" rtl="0" algn="l">
              <a:lnSpc>
                <a:spcPct val="115000"/>
              </a:lnSpc>
              <a:spcBef>
                <a:spcPts val="0"/>
              </a:spcBef>
              <a:spcAft>
                <a:spcPts val="0"/>
              </a:spcAft>
              <a:buSzPts val="1800"/>
              <a:buAutoNum type="alphaLcPeriod"/>
            </a:pPr>
            <a:r>
              <a:rPr lang="en" sz="1800"/>
              <a:t>What are the 3 closest volcanoes to you?</a:t>
            </a:r>
            <a:endParaRPr sz="1800"/>
          </a:p>
          <a:p>
            <a:pPr indent="-342900" lvl="0" marL="457200" marR="0" rtl="0" algn="l">
              <a:lnSpc>
                <a:spcPct val="115000"/>
              </a:lnSpc>
              <a:spcBef>
                <a:spcPts val="0"/>
              </a:spcBef>
              <a:spcAft>
                <a:spcPts val="0"/>
              </a:spcAft>
              <a:buSzPts val="1800"/>
              <a:buAutoNum type="arabicPeriod"/>
            </a:pPr>
            <a:r>
              <a:rPr b="1" lang="en" sz="1800"/>
              <a:t>Find a v</a:t>
            </a:r>
            <a:r>
              <a:rPr b="1" lang="en" sz="1800"/>
              <a:t>olcano</a:t>
            </a:r>
            <a:r>
              <a:rPr b="1" lang="en" sz="1800"/>
              <a:t> with an “eye” or a “!” icon on it. </a:t>
            </a:r>
            <a:endParaRPr b="1" sz="1800"/>
          </a:p>
          <a:p>
            <a:pPr indent="-342900" lvl="1" marL="914400" marR="0" rtl="0" algn="l">
              <a:lnSpc>
                <a:spcPct val="115000"/>
              </a:lnSpc>
              <a:spcBef>
                <a:spcPts val="0"/>
              </a:spcBef>
              <a:spcAft>
                <a:spcPts val="0"/>
              </a:spcAft>
              <a:buSzPts val="1800"/>
              <a:buAutoNum type="alphaLcPeriod"/>
            </a:pPr>
            <a:r>
              <a:rPr lang="en" sz="1800"/>
              <a:t>What volcano did you find? Why is it being monitored? </a:t>
            </a:r>
            <a:endParaRPr sz="1800"/>
          </a:p>
          <a:p>
            <a:pPr indent="-342900" lvl="0" marL="457200" marR="0" rtl="0" algn="l">
              <a:lnSpc>
                <a:spcPct val="115000"/>
              </a:lnSpc>
              <a:spcBef>
                <a:spcPts val="0"/>
              </a:spcBef>
              <a:spcAft>
                <a:spcPts val="0"/>
              </a:spcAft>
              <a:buSzPts val="1800"/>
              <a:buAutoNum type="arabicPeriod"/>
            </a:pPr>
            <a:r>
              <a:rPr b="1" lang="en" sz="1800"/>
              <a:t>Can you find the “Ring of Fire”?</a:t>
            </a:r>
            <a:endParaRPr b="1" sz="1800"/>
          </a:p>
          <a:p>
            <a:pPr indent="0" lvl="0" marL="0" rtl="0">
              <a:spcBef>
                <a:spcPts val="0"/>
              </a:spcBef>
              <a:spcAft>
                <a:spcPts val="1600"/>
              </a:spcAft>
              <a:buNone/>
            </a:pPr>
            <a:r>
              <a:t/>
            </a:r>
            <a:endParaRPr sz="1800"/>
          </a:p>
        </p:txBody>
      </p:sp>
      <p:pic>
        <p:nvPicPr>
          <p:cNvPr id="160" name="Google Shape;160;p25"/>
          <p:cNvPicPr preferRelativeResize="0"/>
          <p:nvPr/>
        </p:nvPicPr>
        <p:blipFill rotWithShape="1">
          <a:blip r:embed="rId3">
            <a:alphaModFix/>
          </a:blip>
          <a:srcRect b="3649" l="1830" r="-1829" t="-3649"/>
          <a:stretch/>
        </p:blipFill>
        <p:spPr>
          <a:xfrm>
            <a:off x="5342800" y="1343600"/>
            <a:ext cx="3610400" cy="2262525"/>
          </a:xfrm>
          <a:prstGeom prst="rect">
            <a:avLst/>
          </a:prstGeom>
          <a:noFill/>
          <a:ln>
            <a:noFill/>
          </a:ln>
        </p:spPr>
      </p:pic>
      <p:pic>
        <p:nvPicPr>
          <p:cNvPr id="161" name="Google Shape;161;p25"/>
          <p:cNvPicPr preferRelativeResize="0"/>
          <p:nvPr/>
        </p:nvPicPr>
        <p:blipFill>
          <a:blip r:embed="rId4">
            <a:alphaModFix/>
          </a:blip>
          <a:stretch>
            <a:fillRect/>
          </a:stretch>
        </p:blipFill>
        <p:spPr>
          <a:xfrm>
            <a:off x="6195370" y="3762731"/>
            <a:ext cx="2097175" cy="1327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Volcano Activity: Each One Teach One </a:t>
            </a:r>
            <a:endParaRPr/>
          </a:p>
        </p:txBody>
      </p:sp>
      <p:sp>
        <p:nvSpPr>
          <p:cNvPr id="167" name="Google Shape;167;p26"/>
          <p:cNvSpPr txBox="1"/>
          <p:nvPr>
            <p:ph idx="1" type="body"/>
          </p:nvPr>
        </p:nvSpPr>
        <p:spPr>
          <a:xfrm>
            <a:off x="173425" y="1241925"/>
            <a:ext cx="5835900" cy="3841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800"/>
              <a:t>Pairs will be rotated through different stations to learn about volcanoes and hear the presenter’s haiku, as other pairs teach about their volcano and present their haiku to the rotating pairs (60 sec). </a:t>
            </a:r>
            <a:r>
              <a:rPr b="1" lang="en" sz="1800"/>
              <a:t>This structure allows small pieces of information to be shared across a group. </a:t>
            </a:r>
            <a:endParaRPr b="1" sz="1800"/>
          </a:p>
          <a:p>
            <a:pPr indent="-342900" lvl="0" marL="457200" marR="0" rtl="0" algn="l">
              <a:lnSpc>
                <a:spcPct val="115000"/>
              </a:lnSpc>
              <a:spcBef>
                <a:spcPts val="0"/>
              </a:spcBef>
              <a:spcAft>
                <a:spcPts val="0"/>
              </a:spcAft>
              <a:buSzPts val="1800"/>
              <a:buAutoNum type="arabicPeriod"/>
            </a:pPr>
            <a:r>
              <a:rPr lang="en" sz="1800"/>
              <a:t>Divide into </a:t>
            </a:r>
            <a:r>
              <a:rPr b="1" lang="en" sz="1800"/>
              <a:t>pairs</a:t>
            </a:r>
            <a:r>
              <a:rPr lang="en" sz="1800"/>
              <a:t>, and co-construct a </a:t>
            </a:r>
            <a:r>
              <a:rPr b="1" lang="en" sz="1800"/>
              <a:t>5-7-5 Haiku</a:t>
            </a:r>
            <a:r>
              <a:rPr lang="en" sz="1800"/>
              <a:t> based on your card (this will be shared, so write it down!)</a:t>
            </a:r>
            <a:endParaRPr sz="1800"/>
          </a:p>
          <a:p>
            <a:pPr indent="-342900" lvl="0" marL="457200" marR="0" rtl="0" algn="l">
              <a:lnSpc>
                <a:spcPct val="115000"/>
              </a:lnSpc>
              <a:spcBef>
                <a:spcPts val="0"/>
              </a:spcBef>
              <a:spcAft>
                <a:spcPts val="0"/>
              </a:spcAft>
              <a:buSzPts val="1800"/>
              <a:buAutoNum type="arabicPeriod"/>
            </a:pPr>
            <a:r>
              <a:rPr lang="en" sz="1800"/>
              <a:t>We will take</a:t>
            </a:r>
            <a:r>
              <a:rPr b="1" lang="en" sz="1800"/>
              <a:t> groups out one at time</a:t>
            </a:r>
            <a:r>
              <a:rPr lang="en" sz="1800"/>
              <a:t> and then start the rotations.  </a:t>
            </a:r>
            <a:endParaRPr sz="1800"/>
          </a:p>
          <a:p>
            <a:pPr indent="-342900" lvl="0" marL="457200" marR="0" rtl="0" algn="l">
              <a:lnSpc>
                <a:spcPct val="115000"/>
              </a:lnSpc>
              <a:spcBef>
                <a:spcPts val="0"/>
              </a:spcBef>
              <a:spcAft>
                <a:spcPts val="0"/>
              </a:spcAft>
              <a:buSzPts val="1800"/>
              <a:buAutoNum type="arabicPeriod"/>
            </a:pPr>
            <a:r>
              <a:rPr b="1" lang="en" sz="1800"/>
              <a:t>How did this structure work for you? </a:t>
            </a:r>
            <a:endParaRPr b="1" sz="1800"/>
          </a:p>
          <a:p>
            <a:pPr indent="0" lvl="0" marL="0" marR="0" rtl="0" algn="l">
              <a:lnSpc>
                <a:spcPct val="115000"/>
              </a:lnSpc>
              <a:spcBef>
                <a:spcPts val="0"/>
              </a:spcBef>
              <a:spcAft>
                <a:spcPts val="0"/>
              </a:spcAft>
              <a:buNone/>
            </a:pPr>
            <a:r>
              <a:t/>
            </a:r>
            <a:endParaRPr sz="1800"/>
          </a:p>
          <a:p>
            <a:pPr indent="0" lvl="0" marL="0" rtl="0">
              <a:spcBef>
                <a:spcPts val="1600"/>
              </a:spcBef>
              <a:spcAft>
                <a:spcPts val="1600"/>
              </a:spcAft>
              <a:buNone/>
            </a:pPr>
            <a:r>
              <a:t/>
            </a:r>
            <a:endParaRPr sz="1800"/>
          </a:p>
        </p:txBody>
      </p:sp>
      <p:pic>
        <p:nvPicPr>
          <p:cNvPr id="168" name="Google Shape;168;p26"/>
          <p:cNvPicPr preferRelativeResize="0"/>
          <p:nvPr/>
        </p:nvPicPr>
        <p:blipFill>
          <a:blip r:embed="rId3">
            <a:alphaModFix/>
          </a:blip>
          <a:stretch>
            <a:fillRect/>
          </a:stretch>
        </p:blipFill>
        <p:spPr>
          <a:xfrm>
            <a:off x="6208025" y="1637800"/>
            <a:ext cx="2821900" cy="32135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Volcano Activity Debrief</a:t>
            </a:r>
            <a:endParaRPr/>
          </a:p>
        </p:txBody>
      </p:sp>
      <p:sp>
        <p:nvSpPr>
          <p:cNvPr id="174" name="Google Shape;174;p27"/>
          <p:cNvSpPr txBox="1"/>
          <p:nvPr>
            <p:ph idx="1" type="body"/>
          </p:nvPr>
        </p:nvSpPr>
        <p:spPr>
          <a:xfrm>
            <a:off x="159300" y="1367800"/>
            <a:ext cx="4198500" cy="3690900"/>
          </a:xfrm>
          <a:prstGeom prst="rect">
            <a:avLst/>
          </a:prstGeom>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b="1" lang="en" sz="1600" u="sng"/>
              <a:t>Activity Participation:</a:t>
            </a:r>
            <a:endParaRPr b="1" sz="1600" u="sng"/>
          </a:p>
          <a:p>
            <a:pPr indent="0" lvl="0" marL="0" rtl="0">
              <a:spcBef>
                <a:spcPts val="1600"/>
              </a:spcBef>
              <a:spcAft>
                <a:spcPts val="0"/>
              </a:spcAft>
              <a:buNone/>
            </a:pPr>
            <a:r>
              <a:rPr lang="en" sz="1600"/>
              <a:t>What were some similarities or differences between the volcanoes?</a:t>
            </a:r>
            <a:endParaRPr sz="1600"/>
          </a:p>
          <a:p>
            <a:pPr indent="0" lvl="0" marL="0" rtl="0">
              <a:spcBef>
                <a:spcPts val="1600"/>
              </a:spcBef>
              <a:spcAft>
                <a:spcPts val="0"/>
              </a:spcAft>
              <a:buNone/>
            </a:pPr>
            <a:r>
              <a:rPr lang="en" sz="1600"/>
              <a:t>What stood out to you as interesting or challenging?</a:t>
            </a:r>
            <a:endParaRPr sz="1600"/>
          </a:p>
          <a:p>
            <a:pPr indent="0" lvl="0" marL="0" rtl="0">
              <a:spcBef>
                <a:spcPts val="1600"/>
              </a:spcBef>
              <a:spcAft>
                <a:spcPts val="0"/>
              </a:spcAft>
              <a:buNone/>
            </a:pPr>
            <a:r>
              <a:rPr lang="en" sz="1600"/>
              <a:t>What did you learn about the </a:t>
            </a:r>
            <a:r>
              <a:rPr lang="en" sz="1600"/>
              <a:t>volcanoes</a:t>
            </a:r>
            <a:r>
              <a:rPr lang="en" sz="1600"/>
              <a:t> in the PNW?</a:t>
            </a:r>
            <a:endParaRPr sz="1600"/>
          </a:p>
          <a:p>
            <a:pPr indent="0" lvl="0" marL="0" rtl="0">
              <a:spcBef>
                <a:spcPts val="1600"/>
              </a:spcBef>
              <a:spcAft>
                <a:spcPts val="0"/>
              </a:spcAft>
              <a:buNone/>
            </a:pPr>
            <a:r>
              <a:t/>
            </a:r>
            <a:endParaRPr sz="1600"/>
          </a:p>
          <a:p>
            <a:pPr indent="0" lvl="0" marL="0" rtl="0">
              <a:spcBef>
                <a:spcPts val="1600"/>
              </a:spcBef>
              <a:spcAft>
                <a:spcPts val="0"/>
              </a:spcAft>
              <a:buNone/>
            </a:pPr>
            <a:r>
              <a:t/>
            </a:r>
            <a:endParaRPr sz="1600"/>
          </a:p>
          <a:p>
            <a:pPr indent="0" lvl="0" marL="0" rtl="0">
              <a:spcBef>
                <a:spcPts val="1600"/>
              </a:spcBef>
              <a:spcAft>
                <a:spcPts val="0"/>
              </a:spcAft>
              <a:buNone/>
            </a:pPr>
            <a:r>
              <a:t/>
            </a:r>
            <a:endParaRPr sz="1600"/>
          </a:p>
          <a:p>
            <a:pPr indent="0" lvl="0" marL="0" rtl="0">
              <a:spcBef>
                <a:spcPts val="1600"/>
              </a:spcBef>
              <a:spcAft>
                <a:spcPts val="1600"/>
              </a:spcAft>
              <a:buNone/>
            </a:pPr>
            <a:r>
              <a:t/>
            </a:r>
            <a:endParaRPr sz="1600"/>
          </a:p>
        </p:txBody>
      </p:sp>
      <p:sp>
        <p:nvSpPr>
          <p:cNvPr id="175" name="Google Shape;175;p27"/>
          <p:cNvSpPr txBox="1"/>
          <p:nvPr>
            <p:ph idx="1" type="body"/>
          </p:nvPr>
        </p:nvSpPr>
        <p:spPr>
          <a:xfrm>
            <a:off x="4572000" y="1367800"/>
            <a:ext cx="4419600" cy="3690900"/>
          </a:xfrm>
          <a:prstGeom prst="rect">
            <a:avLst/>
          </a:prstGeom>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b="1" lang="en" sz="1600" u="sng"/>
              <a:t>Activity Facilitation:</a:t>
            </a:r>
            <a:endParaRPr b="1" sz="1600" u="sng"/>
          </a:p>
          <a:p>
            <a:pPr indent="0" lvl="0" marL="0" rtl="0">
              <a:spcBef>
                <a:spcPts val="1600"/>
              </a:spcBef>
              <a:spcAft>
                <a:spcPts val="0"/>
              </a:spcAft>
              <a:buNone/>
            </a:pPr>
            <a:r>
              <a:rPr lang="en" sz="1600"/>
              <a:t>What are some other ways we can frame (Moana, NatGeo, RCRVs)/structure (E1T1) this activity?</a:t>
            </a:r>
            <a:endParaRPr sz="1600"/>
          </a:p>
          <a:p>
            <a:pPr indent="0" lvl="0" marL="0" rtl="0">
              <a:spcBef>
                <a:spcPts val="1600"/>
              </a:spcBef>
              <a:spcAft>
                <a:spcPts val="0"/>
              </a:spcAft>
              <a:buNone/>
            </a:pPr>
            <a:r>
              <a:rPr lang="en" sz="1600"/>
              <a:t>Where do you see this fitting in with your existing curriculum?</a:t>
            </a:r>
            <a:endParaRPr sz="1600"/>
          </a:p>
          <a:p>
            <a:pPr indent="0" lvl="0" marL="0" rtl="0">
              <a:spcBef>
                <a:spcPts val="1600"/>
              </a:spcBef>
              <a:spcAft>
                <a:spcPts val="0"/>
              </a:spcAft>
              <a:buNone/>
            </a:pPr>
            <a:r>
              <a:rPr lang="en" sz="1600"/>
              <a:t>Any suggested changes/additions?</a:t>
            </a:r>
            <a:endParaRPr sz="1600"/>
          </a:p>
          <a:p>
            <a:pPr indent="0" lvl="0" marL="0" rtl="0">
              <a:spcBef>
                <a:spcPts val="1600"/>
              </a:spcBef>
              <a:spcAft>
                <a:spcPts val="0"/>
              </a:spcAft>
              <a:buNone/>
            </a:pPr>
            <a:r>
              <a:rPr lang="en" sz="1400"/>
              <a:t>Examples:</a:t>
            </a:r>
            <a:endParaRPr sz="1400"/>
          </a:p>
          <a:p>
            <a:pPr indent="0" lvl="0" marL="0" rtl="0">
              <a:spcBef>
                <a:spcPts val="0"/>
              </a:spcBef>
              <a:spcAft>
                <a:spcPts val="0"/>
              </a:spcAft>
              <a:buNone/>
            </a:pPr>
            <a:r>
              <a:rPr lang="en" sz="1400" u="sng">
                <a:solidFill>
                  <a:schemeClr val="hlink"/>
                </a:solidFill>
                <a:hlinkClick r:id="rId3"/>
              </a:rPr>
              <a:t>K-W-L Chart</a:t>
            </a:r>
            <a:r>
              <a:rPr lang="en" sz="1400"/>
              <a:t>, Create your own volcano profile, Ready to Erupt! activity, Living on the Edge activity</a:t>
            </a:r>
            <a:endParaRPr sz="1400"/>
          </a:p>
          <a:p>
            <a:pPr indent="0" lvl="0" marL="0" rtl="0">
              <a:spcBef>
                <a:spcPts val="1600"/>
              </a:spcBef>
              <a:spcAft>
                <a:spcPts val="0"/>
              </a:spcAft>
              <a:buNone/>
            </a:pPr>
            <a:r>
              <a:t/>
            </a:r>
            <a:endParaRPr sz="1600"/>
          </a:p>
          <a:p>
            <a:pPr indent="0" lvl="0" marL="0" marR="0" rtl="0" algn="l">
              <a:lnSpc>
                <a:spcPct val="115000"/>
              </a:lnSpc>
              <a:spcBef>
                <a:spcPts val="1600"/>
              </a:spcBef>
              <a:spcAft>
                <a:spcPts val="1600"/>
              </a:spcAft>
              <a:buNone/>
            </a:pPr>
            <a:r>
              <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365375" y="669575"/>
            <a:ext cx="3127500" cy="1829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5200"/>
              <a:t>BREAK!</a:t>
            </a:r>
            <a:endParaRPr sz="5200"/>
          </a:p>
        </p:txBody>
      </p:sp>
      <p:pic>
        <p:nvPicPr>
          <p:cNvPr id="181" name="Google Shape;181;p28"/>
          <p:cNvPicPr preferRelativeResize="0"/>
          <p:nvPr/>
        </p:nvPicPr>
        <p:blipFill rotWithShape="1">
          <a:blip r:embed="rId3">
            <a:alphaModFix/>
          </a:blip>
          <a:srcRect b="12532" l="0" r="0" t="1512"/>
          <a:stretch/>
        </p:blipFill>
        <p:spPr>
          <a:xfrm>
            <a:off x="4108875" y="194725"/>
            <a:ext cx="3665200" cy="3517826"/>
          </a:xfrm>
          <a:prstGeom prst="rect">
            <a:avLst/>
          </a:prstGeom>
          <a:noFill/>
          <a:ln>
            <a:noFill/>
          </a:ln>
        </p:spPr>
      </p:pic>
      <p:pic>
        <p:nvPicPr>
          <p:cNvPr id="182" name="Google Shape;182;p28"/>
          <p:cNvPicPr preferRelativeResize="0"/>
          <p:nvPr/>
        </p:nvPicPr>
        <p:blipFill>
          <a:blip r:embed="rId4">
            <a:alphaModFix/>
          </a:blip>
          <a:stretch>
            <a:fillRect/>
          </a:stretch>
        </p:blipFill>
        <p:spPr>
          <a:xfrm>
            <a:off x="6392913" y="2755200"/>
            <a:ext cx="2502527" cy="2340025"/>
          </a:xfrm>
          <a:prstGeom prst="rect">
            <a:avLst/>
          </a:prstGeom>
          <a:noFill/>
          <a:ln>
            <a:noFill/>
          </a:ln>
        </p:spPr>
      </p:pic>
      <p:sp>
        <p:nvSpPr>
          <p:cNvPr id="183" name="Google Shape;183;p28"/>
          <p:cNvSpPr txBox="1"/>
          <p:nvPr/>
        </p:nvSpPr>
        <p:spPr>
          <a:xfrm>
            <a:off x="283275" y="1675375"/>
            <a:ext cx="3370500" cy="2233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2400">
                <a:solidFill>
                  <a:srgbClr val="FFFFFF"/>
                </a:solidFill>
              </a:rPr>
              <a:t>Question:</a:t>
            </a:r>
            <a:endParaRPr b="1" sz="2400">
              <a:solidFill>
                <a:srgbClr val="FFFFFF"/>
              </a:solidFill>
            </a:endParaRPr>
          </a:p>
          <a:p>
            <a:pPr indent="0" lvl="0" marL="0">
              <a:spcBef>
                <a:spcPts val="0"/>
              </a:spcBef>
              <a:spcAft>
                <a:spcPts val="0"/>
              </a:spcAft>
              <a:buNone/>
            </a:pPr>
            <a:r>
              <a:t/>
            </a:r>
            <a:endParaRPr b="1" sz="800">
              <a:solidFill>
                <a:srgbClr val="FFFFFF"/>
              </a:solidFill>
            </a:endParaRPr>
          </a:p>
          <a:p>
            <a:pPr indent="0" lvl="0" marL="0">
              <a:spcBef>
                <a:spcPts val="0"/>
              </a:spcBef>
              <a:spcAft>
                <a:spcPts val="0"/>
              </a:spcAft>
              <a:buNone/>
            </a:pPr>
            <a:r>
              <a:rPr b="1" lang="en" sz="2400">
                <a:solidFill>
                  <a:srgbClr val="FFFFFF"/>
                </a:solidFill>
              </a:rPr>
              <a:t>Just how deep is the ocean?</a:t>
            </a:r>
            <a:endParaRPr b="1" sz="2400">
              <a:solidFill>
                <a:srgbClr val="FFFFFF"/>
              </a:solidFill>
            </a:endParaRPr>
          </a:p>
          <a:p>
            <a:pPr indent="0" lvl="0" marL="0">
              <a:spcBef>
                <a:spcPts val="0"/>
              </a:spcBef>
              <a:spcAft>
                <a:spcPts val="0"/>
              </a:spcAft>
              <a:buNone/>
            </a:pPr>
            <a:r>
              <a:rPr lang="en" sz="2400" u="sng">
                <a:solidFill>
                  <a:srgbClr val="FFFFFF"/>
                </a:solidFill>
                <a:hlinkClick r:id="rId5"/>
              </a:rPr>
              <a:t>Answer</a:t>
            </a:r>
            <a:endParaRPr sz="2400">
              <a:solidFill>
                <a:srgbClr val="FFFFFF"/>
              </a:solidFill>
            </a:endParaRPr>
          </a:p>
          <a:p>
            <a:pPr indent="0" lvl="0" marL="0">
              <a:spcBef>
                <a:spcPts val="0"/>
              </a:spcBef>
              <a:spcAft>
                <a:spcPts val="0"/>
              </a:spcAft>
              <a:buNone/>
            </a:pPr>
            <a:r>
              <a:t/>
            </a:r>
            <a:endParaRPr sz="2400">
              <a:solidFill>
                <a:srgbClr val="FFFFFF"/>
              </a:solidFill>
            </a:endParaRPr>
          </a:p>
          <a:p>
            <a:pPr indent="0" lvl="0" marL="0">
              <a:spcBef>
                <a:spcPts val="0"/>
              </a:spcBef>
              <a:spcAft>
                <a:spcPts val="0"/>
              </a:spcAft>
              <a:buNone/>
            </a:pPr>
            <a:r>
              <a:rPr lang="en">
                <a:solidFill>
                  <a:srgbClr val="FFFFFF"/>
                </a:solidFill>
              </a:rPr>
              <a:t>(Hydrothermal vents are in the Abyssal Zone; bottom of the Midnight Zone)</a:t>
            </a:r>
            <a:endParaRPr>
              <a:solidFill>
                <a:srgbClr val="FFFFFF"/>
              </a:solidFill>
            </a:endParaRPr>
          </a:p>
          <a:p>
            <a:pPr indent="0" lvl="0" marL="0">
              <a:spcBef>
                <a:spcPts val="0"/>
              </a:spcBef>
              <a:spcAft>
                <a:spcPts val="0"/>
              </a:spcAft>
              <a:buNone/>
            </a:pPr>
            <a:r>
              <a:rPr lang="en">
                <a:solidFill>
                  <a:srgbClr val="FFFFFF"/>
                </a:solidFill>
              </a:rPr>
              <a:t>Visit: </a:t>
            </a:r>
            <a:r>
              <a:rPr lang="en" u="sng">
                <a:solidFill>
                  <a:schemeClr val="hlink"/>
                </a:solidFill>
                <a:hlinkClick r:id="rId6"/>
              </a:rPr>
              <a:t>https://divediscover.whoi.edu/</a:t>
            </a:r>
            <a:r>
              <a:rPr lang="en">
                <a:solidFill>
                  <a:srgbClr val="FFFFFF"/>
                </a:solidFill>
              </a:rPr>
              <a:t> </a:t>
            </a:r>
            <a:endParaRPr>
              <a:solidFill>
                <a:srgbClr val="FFFFFF"/>
              </a:solidFill>
            </a:endParaRPr>
          </a:p>
          <a:p>
            <a:pPr indent="0" lvl="0" marL="0">
              <a:spcBef>
                <a:spcPts val="0"/>
              </a:spcBef>
              <a:spcAft>
                <a:spcPts val="0"/>
              </a:spcAft>
              <a:buNone/>
            </a:pPr>
            <a:r>
              <a:rPr lang="en" u="sng">
                <a:solidFill>
                  <a:schemeClr val="hlink"/>
                </a:solidFill>
                <a:hlinkClick r:id="rId7"/>
              </a:rPr>
              <a:t>Vent Life</a:t>
            </a:r>
            <a:endParaRPr>
              <a:solidFill>
                <a:srgbClr val="FFFFFF"/>
              </a:solidFill>
            </a:endParaRPr>
          </a:p>
          <a:p>
            <a:pPr indent="0" lvl="0" marL="0">
              <a:spcBef>
                <a:spcPts val="0"/>
              </a:spcBef>
              <a:spcAft>
                <a:spcPts val="0"/>
              </a:spcAft>
              <a:buNone/>
            </a:pPr>
            <a:r>
              <a:rPr lang="en" u="sng">
                <a:solidFill>
                  <a:schemeClr val="hlink"/>
                </a:solidFill>
                <a:hlinkClick r:id="rId8"/>
              </a:rPr>
              <a:t>Lava Flow Video</a:t>
            </a:r>
            <a:endParaRPr>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9"/>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Axial Seamount: Life on a Vent</a:t>
            </a:r>
            <a:endParaRPr/>
          </a:p>
        </p:txBody>
      </p:sp>
      <p:sp>
        <p:nvSpPr>
          <p:cNvPr id="189" name="Google Shape;189;p29"/>
          <p:cNvSpPr txBox="1"/>
          <p:nvPr>
            <p:ph idx="1" type="subTitle"/>
          </p:nvPr>
        </p:nvSpPr>
        <p:spPr>
          <a:xfrm>
            <a:off x="311700" y="1292935"/>
            <a:ext cx="4242600" cy="7383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Adam Talamantes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0"/>
          <p:cNvSpPr txBox="1"/>
          <p:nvPr>
            <p:ph type="title"/>
          </p:nvPr>
        </p:nvSpPr>
        <p:spPr>
          <a:xfrm>
            <a:off x="246875" y="62850"/>
            <a:ext cx="3981300" cy="25089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Axial Seamount: Life on a Vent</a:t>
            </a:r>
            <a:endParaRPr/>
          </a:p>
          <a:p>
            <a:pPr indent="0" lvl="0" marL="0" rtl="0">
              <a:spcBef>
                <a:spcPts val="0"/>
              </a:spcBef>
              <a:spcAft>
                <a:spcPts val="0"/>
              </a:spcAft>
              <a:buNone/>
            </a:pPr>
            <a:r>
              <a:t/>
            </a:r>
            <a:endParaRPr b="1" sz="600"/>
          </a:p>
          <a:p>
            <a:pPr indent="0" lvl="0" marL="0" rtl="0">
              <a:spcBef>
                <a:spcPts val="0"/>
              </a:spcBef>
              <a:spcAft>
                <a:spcPts val="0"/>
              </a:spcAft>
              <a:buNone/>
            </a:pPr>
            <a:r>
              <a:rPr b="1" lang="en" sz="2000">
                <a:solidFill>
                  <a:srgbClr val="F3F3F3"/>
                </a:solidFill>
              </a:rPr>
              <a:t>NGSS Performance Exp</a:t>
            </a:r>
            <a:endParaRPr b="1" sz="2000">
              <a:solidFill>
                <a:srgbClr val="F3F3F3"/>
              </a:solidFill>
            </a:endParaRPr>
          </a:p>
          <a:p>
            <a:pPr indent="0" lvl="0" marL="0" rtl="0">
              <a:spcBef>
                <a:spcPts val="0"/>
              </a:spcBef>
              <a:spcAft>
                <a:spcPts val="0"/>
              </a:spcAft>
              <a:buNone/>
            </a:pPr>
            <a:r>
              <a:rPr lang="en" sz="2000">
                <a:solidFill>
                  <a:srgbClr val="F3F3F3"/>
                </a:solidFill>
              </a:rPr>
              <a:t>5-LS2-1</a:t>
            </a:r>
            <a:br>
              <a:rPr lang="en" sz="2000">
                <a:solidFill>
                  <a:srgbClr val="F3F3F3"/>
                </a:solidFill>
              </a:rPr>
            </a:br>
            <a:r>
              <a:rPr lang="en" sz="2000">
                <a:solidFill>
                  <a:srgbClr val="F3F3F3"/>
                </a:solidFill>
              </a:rPr>
              <a:t>MS-LS2-3</a:t>
            </a:r>
            <a:endParaRPr sz="2000">
              <a:solidFill>
                <a:srgbClr val="F3F3F3"/>
              </a:solidFill>
            </a:endParaRPr>
          </a:p>
          <a:p>
            <a:pPr indent="0" lvl="0" marL="0" rtl="0">
              <a:spcBef>
                <a:spcPts val="0"/>
              </a:spcBef>
              <a:spcAft>
                <a:spcPts val="0"/>
              </a:spcAft>
              <a:buNone/>
            </a:pPr>
            <a:r>
              <a:t/>
            </a:r>
            <a:endParaRPr b="1" sz="800">
              <a:solidFill>
                <a:srgbClr val="F3F3F3"/>
              </a:solidFill>
            </a:endParaRPr>
          </a:p>
          <a:p>
            <a:pPr indent="0" lvl="0" marL="0" rtl="0">
              <a:spcBef>
                <a:spcPts val="0"/>
              </a:spcBef>
              <a:spcAft>
                <a:spcPts val="0"/>
              </a:spcAft>
              <a:buNone/>
            </a:pPr>
            <a:r>
              <a:rPr b="1" lang="en" sz="2000">
                <a:solidFill>
                  <a:srgbClr val="F3F3F3"/>
                </a:solidFill>
              </a:rPr>
              <a:t>DCI: Earth Systems</a:t>
            </a:r>
            <a:endParaRPr b="1" sz="2000">
              <a:solidFill>
                <a:srgbClr val="F3F3F3"/>
              </a:solidFill>
            </a:endParaRPr>
          </a:p>
          <a:p>
            <a:pPr indent="0" lvl="0" marL="0" rtl="0">
              <a:spcBef>
                <a:spcPts val="0"/>
              </a:spcBef>
              <a:spcAft>
                <a:spcPts val="0"/>
              </a:spcAft>
              <a:buNone/>
            </a:pPr>
            <a:r>
              <a:rPr lang="en" sz="2000">
                <a:solidFill>
                  <a:srgbClr val="F3F3F3"/>
                </a:solidFill>
              </a:rPr>
              <a:t>LS2: Ecosystems: Interactions, Energy, and Dynamics</a:t>
            </a:r>
            <a:endParaRPr sz="2000">
              <a:solidFill>
                <a:srgbClr val="F3F3F3"/>
              </a:solidFill>
            </a:endParaRPr>
          </a:p>
          <a:p>
            <a:pPr indent="0" lvl="0" marL="0" rtl="0">
              <a:spcBef>
                <a:spcPts val="0"/>
              </a:spcBef>
              <a:spcAft>
                <a:spcPts val="0"/>
              </a:spcAft>
              <a:buNone/>
            </a:pPr>
            <a:r>
              <a:t/>
            </a:r>
            <a:endParaRPr b="1" sz="800">
              <a:solidFill>
                <a:srgbClr val="F3F3F3"/>
              </a:solidFill>
            </a:endParaRPr>
          </a:p>
          <a:p>
            <a:pPr indent="0" lvl="0" marL="0" rtl="0">
              <a:spcBef>
                <a:spcPts val="0"/>
              </a:spcBef>
              <a:spcAft>
                <a:spcPts val="0"/>
              </a:spcAft>
              <a:buNone/>
            </a:pPr>
            <a:r>
              <a:rPr b="1" lang="en" sz="2000">
                <a:solidFill>
                  <a:srgbClr val="F3F3F3"/>
                </a:solidFill>
              </a:rPr>
              <a:t>Science and Eng Practices</a:t>
            </a:r>
            <a:endParaRPr b="1" sz="2000">
              <a:solidFill>
                <a:srgbClr val="F3F3F3"/>
              </a:solidFill>
            </a:endParaRPr>
          </a:p>
          <a:p>
            <a:pPr indent="0" lvl="0" marL="0" rtl="0">
              <a:spcBef>
                <a:spcPts val="0"/>
              </a:spcBef>
              <a:spcAft>
                <a:spcPts val="0"/>
              </a:spcAft>
              <a:buNone/>
            </a:pPr>
            <a:r>
              <a:rPr lang="en" sz="2000">
                <a:solidFill>
                  <a:srgbClr val="F3F3F3"/>
                </a:solidFill>
              </a:rPr>
              <a:t>Developing &amp; Using Models</a:t>
            </a:r>
            <a:endParaRPr sz="2000">
              <a:solidFill>
                <a:srgbClr val="F3F3F3"/>
              </a:solidFill>
            </a:endParaRPr>
          </a:p>
          <a:p>
            <a:pPr indent="0" lvl="0" marL="0" rtl="0">
              <a:spcBef>
                <a:spcPts val="0"/>
              </a:spcBef>
              <a:spcAft>
                <a:spcPts val="0"/>
              </a:spcAft>
              <a:buNone/>
            </a:pPr>
            <a:r>
              <a:t/>
            </a:r>
            <a:endParaRPr b="1" sz="800">
              <a:solidFill>
                <a:srgbClr val="F3F3F3"/>
              </a:solidFill>
            </a:endParaRPr>
          </a:p>
          <a:p>
            <a:pPr indent="0" lvl="0" marL="0" rtl="0">
              <a:spcBef>
                <a:spcPts val="0"/>
              </a:spcBef>
              <a:spcAft>
                <a:spcPts val="0"/>
              </a:spcAft>
              <a:buNone/>
            </a:pPr>
            <a:r>
              <a:rPr b="1" lang="en" sz="2000">
                <a:solidFill>
                  <a:srgbClr val="F3F3F3"/>
                </a:solidFill>
              </a:rPr>
              <a:t>Cross-cutting Concepts</a:t>
            </a:r>
            <a:endParaRPr b="1" sz="2000">
              <a:solidFill>
                <a:srgbClr val="F3F3F3"/>
              </a:solidFill>
            </a:endParaRPr>
          </a:p>
          <a:p>
            <a:pPr indent="0" lvl="0" marL="0" rtl="0">
              <a:spcBef>
                <a:spcPts val="0"/>
              </a:spcBef>
              <a:spcAft>
                <a:spcPts val="0"/>
              </a:spcAft>
              <a:buNone/>
            </a:pPr>
            <a:r>
              <a:rPr lang="en" sz="2000">
                <a:solidFill>
                  <a:srgbClr val="F3F3F3"/>
                </a:solidFill>
              </a:rPr>
              <a:t>Systems, Energy &amp; Matter</a:t>
            </a:r>
            <a:endParaRPr sz="2000">
              <a:solidFill>
                <a:srgbClr val="F3F3F3"/>
              </a:solidFill>
            </a:endParaRPr>
          </a:p>
        </p:txBody>
      </p:sp>
      <p:sp>
        <p:nvSpPr>
          <p:cNvPr id="195" name="Google Shape;195;p30"/>
          <p:cNvSpPr txBox="1"/>
          <p:nvPr>
            <p:ph idx="1" type="body"/>
          </p:nvPr>
        </p:nvSpPr>
        <p:spPr>
          <a:xfrm>
            <a:off x="4464675" y="170175"/>
            <a:ext cx="4166400" cy="40986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b="1" lang="en" sz="1800"/>
              <a:t>In this activity students will…</a:t>
            </a:r>
            <a:endParaRPr b="1" sz="1800"/>
          </a:p>
          <a:p>
            <a:pPr indent="-342900" lvl="0" marL="457200" rtl="0">
              <a:spcBef>
                <a:spcPts val="1000"/>
              </a:spcBef>
              <a:spcAft>
                <a:spcPts val="0"/>
              </a:spcAft>
              <a:buClr>
                <a:srgbClr val="444444"/>
              </a:buClr>
              <a:buSzPts val="1800"/>
              <a:buChar char="●"/>
            </a:pPr>
            <a:r>
              <a:rPr lang="en" sz="1800">
                <a:solidFill>
                  <a:srgbClr val="444444"/>
                </a:solidFill>
                <a:highlight>
                  <a:schemeClr val="lt1"/>
                </a:highlight>
              </a:rPr>
              <a:t>Construct individual and class models of ecosystem food web.</a:t>
            </a:r>
            <a:endParaRPr sz="1800">
              <a:solidFill>
                <a:srgbClr val="444444"/>
              </a:solidFill>
              <a:highlight>
                <a:schemeClr val="lt1"/>
              </a:highlight>
            </a:endParaRPr>
          </a:p>
          <a:p>
            <a:pPr indent="-342900" lvl="0" marL="457200" rtl="0">
              <a:spcBef>
                <a:spcPts val="1000"/>
              </a:spcBef>
              <a:spcAft>
                <a:spcPts val="0"/>
              </a:spcAft>
              <a:buClr>
                <a:srgbClr val="444444"/>
              </a:buClr>
              <a:buSzPts val="1800"/>
              <a:buChar char="●"/>
            </a:pPr>
            <a:r>
              <a:rPr lang="en" sz="1800">
                <a:solidFill>
                  <a:srgbClr val="444444"/>
                </a:solidFill>
                <a:highlight>
                  <a:schemeClr val="lt1"/>
                </a:highlight>
              </a:rPr>
              <a:t>track nutrients and energy through a food web. </a:t>
            </a:r>
            <a:endParaRPr sz="1800">
              <a:solidFill>
                <a:srgbClr val="444444"/>
              </a:solidFill>
              <a:highlight>
                <a:schemeClr val="lt1"/>
              </a:highlight>
            </a:endParaRPr>
          </a:p>
          <a:p>
            <a:pPr indent="-342900" lvl="0" marL="457200" rtl="0">
              <a:spcBef>
                <a:spcPts val="1000"/>
              </a:spcBef>
              <a:spcAft>
                <a:spcPts val="0"/>
              </a:spcAft>
              <a:buClr>
                <a:srgbClr val="444444"/>
              </a:buClr>
              <a:buSzPts val="1800"/>
              <a:buChar char="●"/>
            </a:pPr>
            <a:r>
              <a:rPr lang="en" sz="1800">
                <a:solidFill>
                  <a:srgbClr val="444444"/>
                </a:solidFill>
                <a:highlight>
                  <a:schemeClr val="lt1"/>
                </a:highlight>
              </a:rPr>
              <a:t>learn about deep sea hydrothermal vent ecosystems and how they differ from ecosystems on land.</a:t>
            </a:r>
            <a:endParaRPr sz="1800">
              <a:solidFill>
                <a:srgbClr val="444444"/>
              </a:solidFill>
              <a:highlight>
                <a:schemeClr val="lt1"/>
              </a:highlight>
            </a:endParaRPr>
          </a:p>
          <a:p>
            <a:pPr indent="-342900" lvl="0" marL="457200" rtl="0">
              <a:spcBef>
                <a:spcPts val="1000"/>
              </a:spcBef>
              <a:spcAft>
                <a:spcPts val="0"/>
              </a:spcAft>
              <a:buClr>
                <a:srgbClr val="444444"/>
              </a:buClr>
              <a:buSzPts val="1800"/>
              <a:buChar char="●"/>
            </a:pPr>
            <a:r>
              <a:rPr lang="en" sz="1800">
                <a:solidFill>
                  <a:srgbClr val="444444"/>
                </a:solidFill>
                <a:highlight>
                  <a:schemeClr val="lt1"/>
                </a:highlight>
              </a:rPr>
              <a:t>synthesize and communicate scientific information about hydrothermal vent creatures </a:t>
            </a:r>
            <a:endParaRPr sz="1800">
              <a:solidFill>
                <a:srgbClr val="444444"/>
              </a:solidFill>
              <a:highlight>
                <a:schemeClr val="lt1"/>
              </a:highlight>
            </a:endParaRPr>
          </a:p>
          <a:p>
            <a:pPr indent="0" lvl="0" marL="0" rtl="0">
              <a:spcBef>
                <a:spcPts val="1000"/>
              </a:spcBef>
              <a:spcAft>
                <a:spcPts val="0"/>
              </a:spcAft>
              <a:buNone/>
            </a:pPr>
            <a:r>
              <a:t/>
            </a:r>
            <a:endParaRPr b="1" sz="1000">
              <a:highlight>
                <a:srgbClr val="FFFF00"/>
              </a:highlight>
            </a:endParaRPr>
          </a:p>
          <a:p>
            <a:pPr indent="0" lvl="0" marL="0" rtl="0">
              <a:spcBef>
                <a:spcPts val="1000"/>
              </a:spcBef>
              <a:spcAft>
                <a:spcPts val="1600"/>
              </a:spcAft>
              <a:buNone/>
            </a:pPr>
            <a:r>
              <a:t/>
            </a:r>
            <a:endParaRPr>
              <a:highlight>
                <a:srgbClr val="FFFF00"/>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Framing the Activity: The Story of the Alvin! </a:t>
            </a:r>
            <a:endParaRPr/>
          </a:p>
        </p:txBody>
      </p:sp>
      <p:sp>
        <p:nvSpPr>
          <p:cNvPr id="201" name="Google Shape;201;p31"/>
          <p:cNvSpPr txBox="1"/>
          <p:nvPr>
            <p:ph idx="1" type="body"/>
          </p:nvPr>
        </p:nvSpPr>
        <p:spPr>
          <a:xfrm>
            <a:off x="269750" y="1337050"/>
            <a:ext cx="3999900" cy="3076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t>Hydrothermal Vents</a:t>
            </a:r>
            <a:endParaRPr b="1" sz="1800"/>
          </a:p>
          <a:p>
            <a:pPr indent="-342900" lvl="0" marL="457200" rtl="0">
              <a:spcBef>
                <a:spcPts val="0"/>
              </a:spcBef>
              <a:spcAft>
                <a:spcPts val="0"/>
              </a:spcAft>
              <a:buSzPts val="1800"/>
              <a:buChar char="-"/>
            </a:pPr>
            <a:r>
              <a:rPr lang="en" sz="1800"/>
              <a:t>First Discovered in 1977</a:t>
            </a:r>
            <a:endParaRPr sz="1800"/>
          </a:p>
          <a:p>
            <a:pPr indent="-342900" lvl="0" marL="457200" rtl="0">
              <a:spcBef>
                <a:spcPts val="0"/>
              </a:spcBef>
              <a:spcAft>
                <a:spcPts val="0"/>
              </a:spcAft>
              <a:buSzPts val="1800"/>
              <a:buChar char="-"/>
            </a:pPr>
            <a:r>
              <a:rPr lang="en" sz="1800"/>
              <a:t>Near the Galapagos Islands (Hot Spot Islands)</a:t>
            </a:r>
            <a:endParaRPr sz="1800"/>
          </a:p>
          <a:p>
            <a:pPr indent="0" lvl="0" marL="0" rtl="0">
              <a:spcBef>
                <a:spcPts val="0"/>
              </a:spcBef>
              <a:spcAft>
                <a:spcPts val="0"/>
              </a:spcAft>
              <a:buNone/>
            </a:pPr>
            <a:r>
              <a:rPr b="1" lang="en" sz="1800"/>
              <a:t>The Alvin 1964</a:t>
            </a:r>
            <a:endParaRPr b="1" sz="1800"/>
          </a:p>
          <a:p>
            <a:pPr indent="-342900" lvl="0" marL="457200" rtl="0">
              <a:spcBef>
                <a:spcPts val="0"/>
              </a:spcBef>
              <a:spcAft>
                <a:spcPts val="0"/>
              </a:spcAft>
              <a:buSzPts val="1800"/>
              <a:buChar char="-"/>
            </a:pPr>
            <a:r>
              <a:rPr lang="en" sz="1800"/>
              <a:t>Human Occupied Vehicle (HOV)</a:t>
            </a:r>
            <a:endParaRPr sz="1800"/>
          </a:p>
          <a:p>
            <a:pPr indent="-342900" lvl="0" marL="457200" rtl="0">
              <a:spcBef>
                <a:spcPts val="0"/>
              </a:spcBef>
              <a:spcAft>
                <a:spcPts val="0"/>
              </a:spcAft>
              <a:buSzPts val="1800"/>
              <a:buChar char="-"/>
            </a:pPr>
            <a:r>
              <a:rPr lang="en" sz="1800"/>
              <a:t>Two Scientists </a:t>
            </a:r>
            <a:endParaRPr sz="1800"/>
          </a:p>
          <a:p>
            <a:pPr indent="-342900" lvl="0" marL="457200" rtl="0">
              <a:spcBef>
                <a:spcPts val="0"/>
              </a:spcBef>
              <a:spcAft>
                <a:spcPts val="0"/>
              </a:spcAft>
              <a:buSzPts val="1800"/>
              <a:buChar char="-"/>
            </a:pPr>
            <a:r>
              <a:rPr lang="en" sz="1800"/>
              <a:t>+4,500 meters, during dives lasting up to ten hours.</a:t>
            </a:r>
            <a:endParaRPr sz="1800"/>
          </a:p>
          <a:p>
            <a:pPr indent="-342900" lvl="0" marL="457200" rtl="0">
              <a:spcBef>
                <a:spcPts val="0"/>
              </a:spcBef>
              <a:spcAft>
                <a:spcPts val="0"/>
              </a:spcAft>
              <a:buSzPts val="1800"/>
              <a:buChar char="-"/>
            </a:pPr>
            <a:r>
              <a:rPr lang="en" sz="1800"/>
              <a:t>Still in use today!  (</a:t>
            </a:r>
            <a:r>
              <a:rPr lang="en" sz="1800" u="sng">
                <a:solidFill>
                  <a:schemeClr val="hlink"/>
                </a:solidFill>
                <a:hlinkClick r:id="rId3"/>
              </a:rPr>
              <a:t>Video</a:t>
            </a:r>
            <a:r>
              <a:rPr lang="en" sz="1800"/>
              <a:t>)</a:t>
            </a:r>
            <a:endParaRPr sz="1800"/>
          </a:p>
          <a:p>
            <a:pPr indent="0" lvl="0" marL="457200" rtl="0">
              <a:spcBef>
                <a:spcPts val="0"/>
              </a:spcBef>
              <a:spcAft>
                <a:spcPts val="0"/>
              </a:spcAft>
              <a:buNone/>
            </a:pPr>
            <a:r>
              <a:t/>
            </a:r>
            <a:endParaRPr sz="1800"/>
          </a:p>
        </p:txBody>
      </p:sp>
      <p:pic>
        <p:nvPicPr>
          <p:cNvPr id="202" name="Google Shape;202;p31"/>
          <p:cNvPicPr preferRelativeResize="0"/>
          <p:nvPr/>
        </p:nvPicPr>
        <p:blipFill>
          <a:blip r:embed="rId4">
            <a:alphaModFix/>
          </a:blip>
          <a:stretch>
            <a:fillRect/>
          </a:stretch>
        </p:blipFill>
        <p:spPr>
          <a:xfrm>
            <a:off x="5025500" y="1535050"/>
            <a:ext cx="3572399" cy="2680200"/>
          </a:xfrm>
          <a:prstGeom prst="rect">
            <a:avLst/>
          </a:prstGeom>
          <a:noFill/>
          <a:ln>
            <a:noFill/>
          </a:ln>
        </p:spPr>
      </p:pic>
      <p:sp>
        <p:nvSpPr>
          <p:cNvPr id="203" name="Google Shape;203;p31"/>
          <p:cNvSpPr txBox="1"/>
          <p:nvPr/>
        </p:nvSpPr>
        <p:spPr>
          <a:xfrm>
            <a:off x="5051200" y="4396650"/>
            <a:ext cx="3657600" cy="390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a:t>What are hydrothermal Vents? (</a:t>
            </a:r>
            <a:r>
              <a:rPr b="1" lang="en" u="sng">
                <a:solidFill>
                  <a:schemeClr val="hlink"/>
                </a:solidFill>
                <a:hlinkClick r:id="rId5"/>
              </a:rPr>
              <a:t>Video</a:t>
            </a:r>
            <a:r>
              <a:rPr b="1" lang="en"/>
              <a:t>)</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ph type="title"/>
          </p:nvPr>
        </p:nvSpPr>
        <p:spPr>
          <a:xfrm>
            <a:off x="311700" y="585250"/>
            <a:ext cx="8520600" cy="62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Outline for Today</a:t>
            </a:r>
            <a:endParaRPr/>
          </a:p>
        </p:txBody>
      </p:sp>
      <p:sp>
        <p:nvSpPr>
          <p:cNvPr id="73" name="Google Shape;73;p14"/>
          <p:cNvSpPr txBox="1"/>
          <p:nvPr/>
        </p:nvSpPr>
        <p:spPr>
          <a:xfrm>
            <a:off x="275975" y="1326125"/>
            <a:ext cx="8426100" cy="3388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solidFill>
                <a:schemeClr val="dk1"/>
              </a:solidFill>
            </a:endParaRPr>
          </a:p>
          <a:p>
            <a:pPr indent="-330200" lvl="0" marL="457200" rtl="0">
              <a:spcBef>
                <a:spcPts val="0"/>
              </a:spcBef>
              <a:spcAft>
                <a:spcPts val="0"/>
              </a:spcAft>
              <a:buClr>
                <a:schemeClr val="dk1"/>
              </a:buClr>
              <a:buSzPts val="1600"/>
              <a:buAutoNum type="arabicPeriod"/>
            </a:pPr>
            <a:r>
              <a:rPr b="1" lang="en" sz="1600">
                <a:solidFill>
                  <a:schemeClr val="dk1"/>
                </a:solidFill>
              </a:rPr>
              <a:t>Introduction to RCRVs, </a:t>
            </a:r>
            <a:r>
              <a:rPr b="1" lang="en" sz="1600">
                <a:solidFill>
                  <a:schemeClr val="dk1"/>
                </a:solidFill>
              </a:rPr>
              <a:t>Volcanoes</a:t>
            </a:r>
            <a:r>
              <a:rPr b="1" lang="en" sz="1600">
                <a:solidFill>
                  <a:schemeClr val="dk1"/>
                </a:solidFill>
              </a:rPr>
              <a:t>, and Hydrothermal Vents</a:t>
            </a:r>
            <a:endParaRPr b="1" sz="1600">
              <a:solidFill>
                <a:schemeClr val="dk1"/>
              </a:solidFill>
            </a:endParaRPr>
          </a:p>
          <a:p>
            <a:pPr indent="-330200" lvl="1" marL="914400" rtl="0">
              <a:spcBef>
                <a:spcPts val="0"/>
              </a:spcBef>
              <a:spcAft>
                <a:spcPts val="0"/>
              </a:spcAft>
              <a:buClr>
                <a:schemeClr val="dk1"/>
              </a:buClr>
              <a:buSzPts val="1600"/>
              <a:buAutoNum type="alphaLcPeriod"/>
            </a:pPr>
            <a:r>
              <a:rPr lang="en" sz="1600">
                <a:solidFill>
                  <a:schemeClr val="dk1"/>
                </a:solidFill>
              </a:rPr>
              <a:t>Axial </a:t>
            </a:r>
            <a:r>
              <a:rPr lang="en" sz="1600">
                <a:solidFill>
                  <a:schemeClr val="dk1"/>
                </a:solidFill>
              </a:rPr>
              <a:t>Seamount</a:t>
            </a:r>
            <a:endParaRPr sz="1600">
              <a:solidFill>
                <a:schemeClr val="dk1"/>
              </a:solidFill>
            </a:endParaRPr>
          </a:p>
          <a:p>
            <a:pPr indent="-330200" lvl="1" marL="914400" rtl="0">
              <a:spcBef>
                <a:spcPts val="0"/>
              </a:spcBef>
              <a:spcAft>
                <a:spcPts val="0"/>
              </a:spcAft>
              <a:buClr>
                <a:schemeClr val="dk1"/>
              </a:buClr>
              <a:buSzPts val="1600"/>
              <a:buAutoNum type="alphaLcPeriod"/>
            </a:pPr>
            <a:r>
              <a:rPr lang="en" sz="1600">
                <a:solidFill>
                  <a:schemeClr val="dk1"/>
                </a:solidFill>
              </a:rPr>
              <a:t>Regional Class Research Vessels, ROVs</a:t>
            </a:r>
            <a:endParaRPr sz="1600">
              <a:solidFill>
                <a:schemeClr val="dk1"/>
              </a:solidFill>
            </a:endParaRPr>
          </a:p>
          <a:p>
            <a:pPr indent="-330200" lvl="0" marL="457200" rtl="0">
              <a:spcBef>
                <a:spcPts val="0"/>
              </a:spcBef>
              <a:spcAft>
                <a:spcPts val="0"/>
              </a:spcAft>
              <a:buClr>
                <a:schemeClr val="dk1"/>
              </a:buClr>
              <a:buSzPts val="1600"/>
              <a:buAutoNum type="arabicPeriod"/>
            </a:pPr>
            <a:r>
              <a:rPr b="1" lang="en" sz="1600">
                <a:solidFill>
                  <a:schemeClr val="dk1"/>
                </a:solidFill>
              </a:rPr>
              <a:t>Activities</a:t>
            </a:r>
            <a:endParaRPr b="1" sz="1600">
              <a:solidFill>
                <a:schemeClr val="dk1"/>
              </a:solidFill>
            </a:endParaRPr>
          </a:p>
          <a:p>
            <a:pPr indent="-330200" lvl="1" marL="914400" rtl="0">
              <a:spcBef>
                <a:spcPts val="0"/>
              </a:spcBef>
              <a:spcAft>
                <a:spcPts val="0"/>
              </a:spcAft>
              <a:buClr>
                <a:schemeClr val="dk1"/>
              </a:buClr>
              <a:buSzPts val="1600"/>
              <a:buAutoNum type="alphaLcPeriod"/>
            </a:pPr>
            <a:r>
              <a:rPr lang="en" sz="1600">
                <a:solidFill>
                  <a:schemeClr val="dk1"/>
                </a:solidFill>
              </a:rPr>
              <a:t>Volcano Profiles</a:t>
            </a:r>
            <a:endParaRPr sz="1600">
              <a:solidFill>
                <a:schemeClr val="dk1"/>
              </a:solidFill>
            </a:endParaRPr>
          </a:p>
          <a:p>
            <a:pPr indent="0" lvl="0" marL="914400" rtl="0">
              <a:spcBef>
                <a:spcPts val="0"/>
              </a:spcBef>
              <a:spcAft>
                <a:spcPts val="0"/>
              </a:spcAft>
              <a:buNone/>
            </a:pPr>
            <a:r>
              <a:rPr lang="en" sz="1600">
                <a:solidFill>
                  <a:schemeClr val="dk1"/>
                </a:solidFill>
              </a:rPr>
              <a:t>(BREAK - 10-15min)</a:t>
            </a:r>
            <a:endParaRPr sz="1600">
              <a:solidFill>
                <a:schemeClr val="dk1"/>
              </a:solidFill>
            </a:endParaRPr>
          </a:p>
          <a:p>
            <a:pPr indent="-330200" lvl="1" marL="914400" rtl="0">
              <a:spcBef>
                <a:spcPts val="0"/>
              </a:spcBef>
              <a:spcAft>
                <a:spcPts val="0"/>
              </a:spcAft>
              <a:buClr>
                <a:schemeClr val="dk1"/>
              </a:buClr>
              <a:buSzPts val="1600"/>
              <a:buAutoNum type="alphaLcPeriod"/>
            </a:pPr>
            <a:r>
              <a:rPr lang="en" sz="1600">
                <a:solidFill>
                  <a:schemeClr val="dk1"/>
                </a:solidFill>
              </a:rPr>
              <a:t>Axial Seamount: Life on a Vent </a:t>
            </a:r>
            <a:endParaRPr sz="1600">
              <a:solidFill>
                <a:schemeClr val="dk1"/>
              </a:solidFill>
            </a:endParaRPr>
          </a:p>
          <a:p>
            <a:pPr indent="-330200" lvl="0" marL="457200" rtl="0">
              <a:spcBef>
                <a:spcPts val="0"/>
              </a:spcBef>
              <a:spcAft>
                <a:spcPts val="0"/>
              </a:spcAft>
              <a:buClr>
                <a:schemeClr val="dk1"/>
              </a:buClr>
              <a:buSzPts val="1600"/>
              <a:buAutoNum type="arabicPeriod"/>
            </a:pPr>
            <a:r>
              <a:rPr b="1" lang="en" sz="1600">
                <a:solidFill>
                  <a:schemeClr val="dk1"/>
                </a:solidFill>
              </a:rPr>
              <a:t>Making Connections to Other Activities</a:t>
            </a:r>
            <a:endParaRPr b="1" sz="1600">
              <a:solidFill>
                <a:schemeClr val="dk1"/>
              </a:solidFill>
            </a:endParaRPr>
          </a:p>
          <a:p>
            <a:pPr indent="-330200" lvl="1" marL="914400" rtl="0">
              <a:spcBef>
                <a:spcPts val="0"/>
              </a:spcBef>
              <a:spcAft>
                <a:spcPts val="0"/>
              </a:spcAft>
              <a:buClr>
                <a:schemeClr val="dk1"/>
              </a:buClr>
              <a:buSzPts val="1600"/>
              <a:buAutoNum type="alphaLcPeriod"/>
            </a:pPr>
            <a:r>
              <a:rPr lang="en" sz="1600">
                <a:solidFill>
                  <a:schemeClr val="dk1"/>
                </a:solidFill>
              </a:rPr>
              <a:t>RCRVs</a:t>
            </a:r>
            <a:endParaRPr sz="1600">
              <a:solidFill>
                <a:schemeClr val="dk1"/>
              </a:solidFill>
            </a:endParaRPr>
          </a:p>
          <a:p>
            <a:pPr indent="-330200" lvl="1" marL="914400" rtl="0">
              <a:spcBef>
                <a:spcPts val="0"/>
              </a:spcBef>
              <a:spcAft>
                <a:spcPts val="0"/>
              </a:spcAft>
              <a:buClr>
                <a:schemeClr val="dk1"/>
              </a:buClr>
              <a:buSzPts val="1600"/>
              <a:buAutoNum type="alphaLcPeriod"/>
            </a:pPr>
            <a:r>
              <a:rPr lang="en" sz="1600">
                <a:solidFill>
                  <a:schemeClr val="dk1"/>
                </a:solidFill>
              </a:rPr>
              <a:t>Volcanos</a:t>
            </a:r>
            <a:endParaRPr sz="1600">
              <a:solidFill>
                <a:schemeClr val="dk1"/>
              </a:solidFill>
            </a:endParaRPr>
          </a:p>
          <a:p>
            <a:pPr indent="-330200" lvl="1" marL="914400" rtl="0">
              <a:spcBef>
                <a:spcPts val="0"/>
              </a:spcBef>
              <a:spcAft>
                <a:spcPts val="0"/>
              </a:spcAft>
              <a:buClr>
                <a:schemeClr val="dk1"/>
              </a:buClr>
              <a:buSzPts val="1600"/>
              <a:buAutoNum type="alphaLcPeriod"/>
            </a:pPr>
            <a:r>
              <a:rPr lang="en" sz="1600">
                <a:solidFill>
                  <a:schemeClr val="dk1"/>
                </a:solidFill>
              </a:rPr>
              <a:t>Ocean Sciences </a:t>
            </a:r>
            <a:endParaRPr sz="1600">
              <a:solidFill>
                <a:schemeClr val="dk1"/>
              </a:solidFill>
            </a:endParaRPr>
          </a:p>
          <a:p>
            <a:pPr indent="-330200" lvl="0" marL="457200">
              <a:spcBef>
                <a:spcPts val="0"/>
              </a:spcBef>
              <a:spcAft>
                <a:spcPts val="0"/>
              </a:spcAft>
              <a:buClr>
                <a:schemeClr val="dk1"/>
              </a:buClr>
              <a:buSzPts val="1600"/>
              <a:buAutoNum type="arabicPeriod"/>
            </a:pPr>
            <a:r>
              <a:rPr b="1" lang="en" sz="1600">
                <a:solidFill>
                  <a:schemeClr val="dk1"/>
                </a:solidFill>
              </a:rPr>
              <a:t>What do you link Earth and Ocean Sciences too?</a:t>
            </a:r>
            <a:endParaRPr b="1" sz="16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Food Webs</a:t>
            </a:r>
            <a:r>
              <a:rPr lang="en"/>
              <a:t>, </a:t>
            </a:r>
            <a:r>
              <a:rPr lang="en"/>
              <a:t>Ecosystems</a:t>
            </a:r>
            <a:r>
              <a:rPr lang="en"/>
              <a:t>, &amp; </a:t>
            </a:r>
            <a:r>
              <a:rPr lang="en"/>
              <a:t>Deep Sea</a:t>
            </a:r>
            <a:r>
              <a:rPr lang="en"/>
              <a:t> Vents </a:t>
            </a:r>
            <a:endParaRPr/>
          </a:p>
        </p:txBody>
      </p:sp>
      <p:sp>
        <p:nvSpPr>
          <p:cNvPr id="209" name="Google Shape;209;p32"/>
          <p:cNvSpPr txBox="1"/>
          <p:nvPr>
            <p:ph idx="1" type="body"/>
          </p:nvPr>
        </p:nvSpPr>
        <p:spPr>
          <a:xfrm>
            <a:off x="66525" y="1208275"/>
            <a:ext cx="3394200" cy="3076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t>Food webs (</a:t>
            </a:r>
            <a:r>
              <a:rPr b="1" lang="en" sz="1800" u="sng">
                <a:solidFill>
                  <a:schemeClr val="hlink"/>
                </a:solidFill>
                <a:hlinkClick r:id="rId3"/>
              </a:rPr>
              <a:t>Video</a:t>
            </a:r>
            <a:r>
              <a:rPr b="1" lang="en" sz="1800"/>
              <a:t>)</a:t>
            </a:r>
            <a:endParaRPr b="1" sz="1800"/>
          </a:p>
          <a:p>
            <a:pPr indent="-342900" lvl="0" marL="457200" rtl="0">
              <a:spcBef>
                <a:spcPts val="0"/>
              </a:spcBef>
              <a:spcAft>
                <a:spcPts val="0"/>
              </a:spcAft>
              <a:buSzPts val="1800"/>
              <a:buChar char="-"/>
            </a:pPr>
            <a:r>
              <a:rPr lang="en" sz="1800"/>
              <a:t>Same Trophic levels exist</a:t>
            </a:r>
            <a:endParaRPr sz="1800"/>
          </a:p>
          <a:p>
            <a:pPr indent="-342900" lvl="0" marL="457200" rtl="0">
              <a:spcBef>
                <a:spcPts val="0"/>
              </a:spcBef>
              <a:spcAft>
                <a:spcPts val="0"/>
              </a:spcAft>
              <a:buSzPts val="1800"/>
              <a:buChar char="-"/>
            </a:pPr>
            <a:r>
              <a:rPr lang="en" sz="1800"/>
              <a:t>Producer, Consumer, First Order Carnivore, Top Order Carnivore</a:t>
            </a:r>
            <a:endParaRPr sz="1800"/>
          </a:p>
          <a:p>
            <a:pPr indent="-342900" lvl="0" marL="457200" rtl="0">
              <a:spcBef>
                <a:spcPts val="0"/>
              </a:spcBef>
              <a:spcAft>
                <a:spcPts val="0"/>
              </a:spcAft>
              <a:buSzPts val="1800"/>
              <a:buChar char="-"/>
            </a:pPr>
            <a:r>
              <a:rPr lang="en" sz="1800"/>
              <a:t>Detritivores</a:t>
            </a:r>
            <a:r>
              <a:rPr lang="en" sz="1800"/>
              <a:t> (Decomposer?)</a:t>
            </a:r>
            <a:endParaRPr sz="1800"/>
          </a:p>
          <a:p>
            <a:pPr indent="0" lvl="0" marL="0" rtl="0">
              <a:spcBef>
                <a:spcPts val="0"/>
              </a:spcBef>
              <a:spcAft>
                <a:spcPts val="0"/>
              </a:spcAft>
              <a:buNone/>
            </a:pPr>
            <a:r>
              <a:rPr b="1" lang="en" sz="1800"/>
              <a:t>Ecosystems are Relative</a:t>
            </a:r>
            <a:endParaRPr b="1" sz="1800"/>
          </a:p>
          <a:p>
            <a:pPr indent="-342900" lvl="0" marL="457200" rtl="0">
              <a:spcBef>
                <a:spcPts val="0"/>
              </a:spcBef>
              <a:spcAft>
                <a:spcPts val="0"/>
              </a:spcAft>
              <a:buSzPts val="1800"/>
              <a:buChar char="-"/>
            </a:pPr>
            <a:r>
              <a:rPr lang="en" sz="1800"/>
              <a:t>Photosynthesis</a:t>
            </a:r>
            <a:endParaRPr sz="1800"/>
          </a:p>
          <a:p>
            <a:pPr indent="-342900" lvl="0" marL="457200" rtl="0">
              <a:spcBef>
                <a:spcPts val="0"/>
              </a:spcBef>
              <a:spcAft>
                <a:spcPts val="0"/>
              </a:spcAft>
              <a:buSzPts val="1800"/>
              <a:buChar char="-"/>
            </a:pPr>
            <a:r>
              <a:rPr lang="en" sz="1800"/>
              <a:t>Chemosynthesis </a:t>
            </a:r>
            <a:endParaRPr sz="1800"/>
          </a:p>
          <a:p>
            <a:pPr indent="-342900" lvl="0" marL="457200" rtl="0">
              <a:spcBef>
                <a:spcPts val="0"/>
              </a:spcBef>
              <a:spcAft>
                <a:spcPts val="0"/>
              </a:spcAft>
              <a:buSzPts val="1800"/>
              <a:buChar char="-"/>
            </a:pPr>
            <a:r>
              <a:rPr lang="en" sz="1800"/>
              <a:t>Extremophiles (Extreme)</a:t>
            </a:r>
            <a:endParaRPr sz="1800"/>
          </a:p>
          <a:p>
            <a:pPr indent="-342900" lvl="0" marL="457200" rtl="0">
              <a:spcBef>
                <a:spcPts val="0"/>
              </a:spcBef>
              <a:spcAft>
                <a:spcPts val="0"/>
              </a:spcAft>
              <a:buSzPts val="1800"/>
              <a:buChar char="-"/>
            </a:pPr>
            <a:r>
              <a:rPr lang="en" sz="1800"/>
              <a:t>Thermophiles (Hot Loving)</a:t>
            </a:r>
            <a:endParaRPr sz="1800"/>
          </a:p>
          <a:p>
            <a:pPr indent="0" lvl="0" marL="457200" rtl="0">
              <a:spcBef>
                <a:spcPts val="0"/>
              </a:spcBef>
              <a:spcAft>
                <a:spcPts val="0"/>
              </a:spcAft>
              <a:buNone/>
            </a:pPr>
            <a:r>
              <a:t/>
            </a:r>
            <a:endParaRPr sz="1800"/>
          </a:p>
        </p:txBody>
      </p:sp>
      <p:pic>
        <p:nvPicPr>
          <p:cNvPr id="210" name="Google Shape;210;p32"/>
          <p:cNvPicPr preferRelativeResize="0"/>
          <p:nvPr/>
        </p:nvPicPr>
        <p:blipFill>
          <a:blip r:embed="rId4">
            <a:alphaModFix/>
          </a:blip>
          <a:stretch>
            <a:fillRect/>
          </a:stretch>
        </p:blipFill>
        <p:spPr>
          <a:xfrm>
            <a:off x="3391513" y="3393800"/>
            <a:ext cx="2574049" cy="1716025"/>
          </a:xfrm>
          <a:prstGeom prst="rect">
            <a:avLst/>
          </a:prstGeom>
          <a:noFill/>
          <a:ln>
            <a:noFill/>
          </a:ln>
        </p:spPr>
      </p:pic>
      <p:pic>
        <p:nvPicPr>
          <p:cNvPr id="211" name="Google Shape;211;p32"/>
          <p:cNvPicPr preferRelativeResize="0"/>
          <p:nvPr/>
        </p:nvPicPr>
        <p:blipFill>
          <a:blip r:embed="rId5">
            <a:alphaModFix/>
          </a:blip>
          <a:stretch>
            <a:fillRect/>
          </a:stretch>
        </p:blipFill>
        <p:spPr>
          <a:xfrm>
            <a:off x="3391525" y="1305205"/>
            <a:ext cx="2503200" cy="2002570"/>
          </a:xfrm>
          <a:prstGeom prst="rect">
            <a:avLst/>
          </a:prstGeom>
          <a:noFill/>
          <a:ln>
            <a:noFill/>
          </a:ln>
        </p:spPr>
      </p:pic>
      <p:pic>
        <p:nvPicPr>
          <p:cNvPr id="212" name="Google Shape;212;p32"/>
          <p:cNvPicPr preferRelativeResize="0"/>
          <p:nvPr/>
        </p:nvPicPr>
        <p:blipFill rotWithShape="1">
          <a:blip r:embed="rId6">
            <a:alphaModFix/>
          </a:blip>
          <a:srcRect b="1993" l="3594" r="5172" t="1229"/>
          <a:stretch/>
        </p:blipFill>
        <p:spPr>
          <a:xfrm>
            <a:off x="6074625" y="1305200"/>
            <a:ext cx="3033752" cy="3804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142450" y="17250"/>
            <a:ext cx="8520600" cy="62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Doing the Activity: 3 Teams Building a Food Web</a:t>
            </a:r>
            <a:endParaRPr sz="1800"/>
          </a:p>
        </p:txBody>
      </p:sp>
      <p:sp>
        <p:nvSpPr>
          <p:cNvPr id="218" name="Google Shape;218;p33"/>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311150" lvl="0" marL="457200" rtl="0">
              <a:spcBef>
                <a:spcPts val="0"/>
              </a:spcBef>
              <a:spcAft>
                <a:spcPts val="0"/>
              </a:spcAft>
              <a:buSzPts val="1300"/>
              <a:buAutoNum type="arabicPeriod"/>
            </a:pPr>
            <a:r>
              <a:rPr lang="en"/>
              <a:t>Divide</a:t>
            </a:r>
            <a:r>
              <a:rPr lang="en"/>
              <a:t> into 3 Teams of 5</a:t>
            </a:r>
            <a:endParaRPr/>
          </a:p>
          <a:p>
            <a:pPr indent="-311150" lvl="0" marL="457200" rtl="0">
              <a:spcBef>
                <a:spcPts val="0"/>
              </a:spcBef>
              <a:spcAft>
                <a:spcPts val="0"/>
              </a:spcAft>
              <a:buSzPts val="1300"/>
              <a:buAutoNum type="arabicPeriod"/>
            </a:pPr>
            <a:r>
              <a:rPr lang="en"/>
              <a:t>Construct a Food Web based on</a:t>
            </a:r>
            <a:endParaRPr/>
          </a:p>
          <a:p>
            <a:pPr indent="-298450" lvl="1" marL="914400" rtl="0">
              <a:spcBef>
                <a:spcPts val="0"/>
              </a:spcBef>
              <a:spcAft>
                <a:spcPts val="0"/>
              </a:spcAft>
              <a:buSzPts val="1100"/>
              <a:buAutoNum type="alphaLcPeriod"/>
            </a:pPr>
            <a:r>
              <a:rPr lang="en"/>
              <a:t>Primary Producers</a:t>
            </a:r>
            <a:endParaRPr/>
          </a:p>
          <a:p>
            <a:pPr indent="-298450" lvl="1" marL="914400" rtl="0">
              <a:spcBef>
                <a:spcPts val="0"/>
              </a:spcBef>
              <a:spcAft>
                <a:spcPts val="0"/>
              </a:spcAft>
              <a:buSzPts val="1100"/>
              <a:buAutoNum type="alphaLcPeriod"/>
            </a:pPr>
            <a:r>
              <a:rPr lang="en"/>
              <a:t>Primary Consumers</a:t>
            </a:r>
            <a:endParaRPr/>
          </a:p>
          <a:p>
            <a:pPr indent="-298450" lvl="1" marL="914400" rtl="0">
              <a:spcBef>
                <a:spcPts val="0"/>
              </a:spcBef>
              <a:spcAft>
                <a:spcPts val="0"/>
              </a:spcAft>
              <a:buSzPts val="1100"/>
              <a:buAutoNum type="alphaLcPeriod"/>
            </a:pPr>
            <a:r>
              <a:rPr lang="en"/>
              <a:t>First </a:t>
            </a:r>
            <a:r>
              <a:rPr lang="en"/>
              <a:t>Order</a:t>
            </a:r>
            <a:r>
              <a:rPr lang="en"/>
              <a:t> Carnivores</a:t>
            </a:r>
            <a:endParaRPr/>
          </a:p>
          <a:p>
            <a:pPr indent="-298450" lvl="1" marL="914400" rtl="0">
              <a:spcBef>
                <a:spcPts val="0"/>
              </a:spcBef>
              <a:spcAft>
                <a:spcPts val="0"/>
              </a:spcAft>
              <a:buSzPts val="1100"/>
              <a:buAutoNum type="alphaLcPeriod"/>
            </a:pPr>
            <a:r>
              <a:rPr lang="en"/>
              <a:t>Top Order Carnivores</a:t>
            </a:r>
            <a:endParaRPr/>
          </a:p>
          <a:p>
            <a:pPr indent="-298450" lvl="1" marL="914400" rtl="0">
              <a:spcBef>
                <a:spcPts val="0"/>
              </a:spcBef>
              <a:spcAft>
                <a:spcPts val="0"/>
              </a:spcAft>
              <a:buSzPts val="1100"/>
              <a:buAutoNum type="alphaLcPeriod"/>
            </a:pPr>
            <a:r>
              <a:rPr lang="en"/>
              <a:t>Decomposers</a:t>
            </a:r>
            <a:endParaRPr/>
          </a:p>
          <a:p>
            <a:pPr indent="-311150" lvl="0" marL="457200" rtl="0">
              <a:spcBef>
                <a:spcPts val="0"/>
              </a:spcBef>
              <a:spcAft>
                <a:spcPts val="0"/>
              </a:spcAft>
              <a:buSzPts val="1300"/>
              <a:buAutoNum type="arabicPeriod"/>
            </a:pPr>
            <a:r>
              <a:rPr lang="en"/>
              <a:t>1 Round of Giving </a:t>
            </a:r>
            <a:r>
              <a:rPr lang="en"/>
              <a:t>Feedback</a:t>
            </a:r>
            <a:endParaRPr/>
          </a:p>
          <a:p>
            <a:pPr indent="-298450" lvl="1" marL="914400" rtl="0">
              <a:spcBef>
                <a:spcPts val="0"/>
              </a:spcBef>
              <a:spcAft>
                <a:spcPts val="0"/>
              </a:spcAft>
              <a:buSzPts val="1100"/>
              <a:buAutoNum type="alphaLcPeriod"/>
            </a:pPr>
            <a:r>
              <a:rPr lang="en"/>
              <a:t>Revisions, Adds, Questions</a:t>
            </a:r>
            <a:endParaRPr/>
          </a:p>
          <a:p>
            <a:pPr indent="-298450" lvl="1" marL="914400" rtl="0">
              <a:spcBef>
                <a:spcPts val="0"/>
              </a:spcBef>
              <a:spcAft>
                <a:spcPts val="0"/>
              </a:spcAft>
              <a:buSzPts val="1100"/>
              <a:buAutoNum type="alphaLcPeriod"/>
            </a:pPr>
            <a:r>
              <a:rPr lang="en"/>
              <a:t>Must suggest at least 3 per team using sticky note</a:t>
            </a:r>
            <a:endParaRPr/>
          </a:p>
          <a:p>
            <a:pPr indent="-298450" lvl="1" marL="914400" rtl="0">
              <a:spcBef>
                <a:spcPts val="0"/>
              </a:spcBef>
              <a:spcAft>
                <a:spcPts val="0"/>
              </a:spcAft>
              <a:buSzPts val="1100"/>
              <a:buAutoNum type="alphaLcPeriod"/>
            </a:pPr>
            <a:r>
              <a:rPr lang="en"/>
              <a:t>Can point out “possible food chains”</a:t>
            </a:r>
            <a:endParaRPr/>
          </a:p>
          <a:p>
            <a:pPr indent="-311150" lvl="0" marL="457200" rtl="0">
              <a:spcBef>
                <a:spcPts val="0"/>
              </a:spcBef>
              <a:spcAft>
                <a:spcPts val="0"/>
              </a:spcAft>
              <a:buSzPts val="1300"/>
              <a:buAutoNum type="arabicPeriod"/>
            </a:pPr>
            <a:r>
              <a:rPr lang="en"/>
              <a:t>Identify 3 food chains using tape  </a:t>
            </a:r>
            <a:endParaRPr/>
          </a:p>
          <a:p>
            <a:pPr indent="-298450" lvl="1" marL="914400">
              <a:spcBef>
                <a:spcPts val="0"/>
              </a:spcBef>
              <a:spcAft>
                <a:spcPts val="0"/>
              </a:spcAft>
              <a:buSzPts val="1100"/>
              <a:buAutoNum type="alphaLcPeriod"/>
            </a:pPr>
            <a:r>
              <a:rPr lang="en"/>
              <a:t>Share Out/Discussion</a:t>
            </a:r>
            <a:endParaRPr/>
          </a:p>
        </p:txBody>
      </p:sp>
      <p:pic>
        <p:nvPicPr>
          <p:cNvPr id="219" name="Google Shape;219;p33"/>
          <p:cNvPicPr preferRelativeResize="0"/>
          <p:nvPr/>
        </p:nvPicPr>
        <p:blipFill>
          <a:blip r:embed="rId3">
            <a:alphaModFix/>
          </a:blip>
          <a:stretch>
            <a:fillRect/>
          </a:stretch>
        </p:blipFill>
        <p:spPr>
          <a:xfrm>
            <a:off x="4253725" y="1590371"/>
            <a:ext cx="4710326" cy="290685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Life on a Vent Debrief </a:t>
            </a:r>
            <a:endParaRPr/>
          </a:p>
        </p:txBody>
      </p:sp>
      <p:sp>
        <p:nvSpPr>
          <p:cNvPr id="225" name="Google Shape;225;p34"/>
          <p:cNvSpPr txBox="1"/>
          <p:nvPr>
            <p:ph idx="1" type="body"/>
          </p:nvPr>
        </p:nvSpPr>
        <p:spPr>
          <a:xfrm>
            <a:off x="159300" y="1367800"/>
            <a:ext cx="4198500" cy="3690900"/>
          </a:xfrm>
          <a:prstGeom prst="rect">
            <a:avLst/>
          </a:prstGeom>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b="1" lang="en" sz="1600" u="sng"/>
              <a:t>Discussion Questions:</a:t>
            </a:r>
            <a:endParaRPr b="1" sz="1600" u="sng"/>
          </a:p>
          <a:p>
            <a:pPr indent="0" lvl="0" marL="0" rtl="0">
              <a:lnSpc>
                <a:spcPct val="100000"/>
              </a:lnSpc>
              <a:spcBef>
                <a:spcPts val="0"/>
              </a:spcBef>
              <a:spcAft>
                <a:spcPts val="0"/>
              </a:spcAft>
              <a:buNone/>
            </a:pPr>
            <a:r>
              <a:t/>
            </a:r>
            <a:endParaRPr b="1" sz="800" u="sng"/>
          </a:p>
          <a:p>
            <a:pPr indent="0" lvl="0" marL="0" rtl="0">
              <a:lnSpc>
                <a:spcPct val="100000"/>
              </a:lnSpc>
              <a:spcBef>
                <a:spcPts val="0"/>
              </a:spcBef>
              <a:spcAft>
                <a:spcPts val="0"/>
              </a:spcAft>
              <a:buNone/>
            </a:pPr>
            <a:r>
              <a:rPr lang="en" sz="1600"/>
              <a:t>Can you describe the flow of energy and nutrients in this hydrothermal vent ecosystem?</a:t>
            </a:r>
            <a:endParaRPr sz="1600"/>
          </a:p>
          <a:p>
            <a:pPr indent="0" lvl="0" marL="0" rtl="0">
              <a:lnSpc>
                <a:spcPct val="100000"/>
              </a:lnSpc>
              <a:spcBef>
                <a:spcPts val="0"/>
              </a:spcBef>
              <a:spcAft>
                <a:spcPts val="0"/>
              </a:spcAft>
              <a:buNone/>
            </a:pPr>
            <a:r>
              <a:t/>
            </a:r>
            <a:endParaRPr sz="800"/>
          </a:p>
          <a:p>
            <a:pPr indent="0" lvl="0" marL="0" rtl="0">
              <a:lnSpc>
                <a:spcPct val="100000"/>
              </a:lnSpc>
              <a:spcBef>
                <a:spcPts val="0"/>
              </a:spcBef>
              <a:spcAft>
                <a:spcPts val="0"/>
              </a:spcAft>
              <a:buNone/>
            </a:pPr>
            <a:r>
              <a:rPr lang="en" sz="1600"/>
              <a:t>If a creature or creatures are removed from the foodweb, do other creatures change places?</a:t>
            </a:r>
            <a:endParaRPr sz="1600"/>
          </a:p>
          <a:p>
            <a:pPr indent="0" lvl="0" marL="0" rtl="0">
              <a:lnSpc>
                <a:spcPct val="100000"/>
              </a:lnSpc>
              <a:spcBef>
                <a:spcPts val="0"/>
              </a:spcBef>
              <a:spcAft>
                <a:spcPts val="0"/>
              </a:spcAft>
              <a:buNone/>
            </a:pPr>
            <a:r>
              <a:t/>
            </a:r>
            <a:endParaRPr sz="800"/>
          </a:p>
          <a:p>
            <a:pPr indent="0" lvl="0" marL="0" rtl="0">
              <a:lnSpc>
                <a:spcPct val="100000"/>
              </a:lnSpc>
              <a:spcBef>
                <a:spcPts val="0"/>
              </a:spcBef>
              <a:spcAft>
                <a:spcPts val="0"/>
              </a:spcAft>
              <a:buNone/>
            </a:pPr>
            <a:r>
              <a:rPr lang="en" sz="1600"/>
              <a:t>Detritivores feed on dead and decaying matter falling from the sea above.  Are they decomposers or are they other things that just happen to feed on dead and decaying matter?</a:t>
            </a:r>
            <a:endParaRPr sz="1600"/>
          </a:p>
          <a:p>
            <a:pPr indent="0" lvl="0" marL="0" rtl="0">
              <a:spcBef>
                <a:spcPts val="0"/>
              </a:spcBef>
              <a:spcAft>
                <a:spcPts val="0"/>
              </a:spcAft>
              <a:buNone/>
            </a:pPr>
            <a:r>
              <a:t/>
            </a:r>
            <a:endParaRPr sz="1600"/>
          </a:p>
          <a:p>
            <a:pPr indent="0" lvl="0" marL="0" rtl="0">
              <a:spcBef>
                <a:spcPts val="1600"/>
              </a:spcBef>
              <a:spcAft>
                <a:spcPts val="0"/>
              </a:spcAft>
              <a:buNone/>
            </a:pPr>
            <a:r>
              <a:t/>
            </a:r>
            <a:endParaRPr sz="1600"/>
          </a:p>
          <a:p>
            <a:pPr indent="0" lvl="0" marL="0" rtl="0">
              <a:spcBef>
                <a:spcPts val="1600"/>
              </a:spcBef>
              <a:spcAft>
                <a:spcPts val="0"/>
              </a:spcAft>
              <a:buNone/>
            </a:pPr>
            <a:r>
              <a:t/>
            </a:r>
            <a:endParaRPr sz="1600"/>
          </a:p>
          <a:p>
            <a:pPr indent="0" lvl="0" marL="0" rtl="0">
              <a:spcBef>
                <a:spcPts val="1600"/>
              </a:spcBef>
              <a:spcAft>
                <a:spcPts val="0"/>
              </a:spcAft>
              <a:buNone/>
            </a:pPr>
            <a:r>
              <a:t/>
            </a:r>
            <a:endParaRPr sz="1600"/>
          </a:p>
          <a:p>
            <a:pPr indent="0" lvl="0" marL="0" rtl="0">
              <a:spcBef>
                <a:spcPts val="1600"/>
              </a:spcBef>
              <a:spcAft>
                <a:spcPts val="1600"/>
              </a:spcAft>
              <a:buNone/>
            </a:pPr>
            <a:r>
              <a:t/>
            </a:r>
            <a:endParaRPr sz="1600"/>
          </a:p>
        </p:txBody>
      </p:sp>
      <p:sp>
        <p:nvSpPr>
          <p:cNvPr id="226" name="Google Shape;226;p34"/>
          <p:cNvSpPr txBox="1"/>
          <p:nvPr>
            <p:ph idx="1" type="body"/>
          </p:nvPr>
        </p:nvSpPr>
        <p:spPr>
          <a:xfrm>
            <a:off x="4572000" y="1367800"/>
            <a:ext cx="4419600" cy="3690900"/>
          </a:xfrm>
          <a:prstGeom prst="rect">
            <a:avLst/>
          </a:prstGeom>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0" lvl="0" marL="0" rtl="0">
              <a:spcBef>
                <a:spcPts val="0"/>
              </a:spcBef>
              <a:spcAft>
                <a:spcPts val="0"/>
              </a:spcAft>
              <a:buNone/>
            </a:pPr>
            <a:r>
              <a:rPr b="1" lang="en" sz="1600" u="sng"/>
              <a:t>Activity Facilitation:</a:t>
            </a:r>
            <a:endParaRPr b="1" sz="1600" u="sng"/>
          </a:p>
          <a:p>
            <a:pPr indent="0" lvl="0" marL="0" rtl="0">
              <a:spcBef>
                <a:spcPts val="1600"/>
              </a:spcBef>
              <a:spcAft>
                <a:spcPts val="0"/>
              </a:spcAft>
              <a:buNone/>
            </a:pPr>
            <a:r>
              <a:rPr lang="en" sz="1600"/>
              <a:t>What are some other ways we can frame (Alvin)/structure (Modeling) this activity?</a:t>
            </a:r>
            <a:endParaRPr sz="1600"/>
          </a:p>
          <a:p>
            <a:pPr indent="0" lvl="0" marL="0" rtl="0">
              <a:spcBef>
                <a:spcPts val="1600"/>
              </a:spcBef>
              <a:spcAft>
                <a:spcPts val="0"/>
              </a:spcAft>
              <a:buNone/>
            </a:pPr>
            <a:r>
              <a:rPr lang="en" sz="1600"/>
              <a:t>Where do you see this fitting in with your existing curriculum?</a:t>
            </a:r>
            <a:endParaRPr sz="1600"/>
          </a:p>
          <a:p>
            <a:pPr indent="0" lvl="0" marL="0" rtl="0">
              <a:spcBef>
                <a:spcPts val="1600"/>
              </a:spcBef>
              <a:spcAft>
                <a:spcPts val="0"/>
              </a:spcAft>
              <a:buNone/>
            </a:pPr>
            <a:r>
              <a:rPr lang="en" sz="1600"/>
              <a:t>Any suggested changes/additions?</a:t>
            </a:r>
            <a:endParaRPr sz="1600"/>
          </a:p>
          <a:p>
            <a:pPr indent="0" lvl="0" marL="0" rtl="0">
              <a:spcBef>
                <a:spcPts val="1600"/>
              </a:spcBef>
              <a:spcAft>
                <a:spcPts val="0"/>
              </a:spcAft>
              <a:buNone/>
            </a:pPr>
            <a:r>
              <a:rPr lang="en" sz="1400"/>
              <a:t>Examples:</a:t>
            </a:r>
            <a:endParaRPr sz="1400"/>
          </a:p>
          <a:p>
            <a:pPr indent="0" lvl="0" marL="0" rtl="0">
              <a:spcBef>
                <a:spcPts val="0"/>
              </a:spcBef>
              <a:spcAft>
                <a:spcPts val="0"/>
              </a:spcAft>
              <a:buNone/>
            </a:pPr>
            <a:r>
              <a:rPr lang="en" sz="1400" u="sng">
                <a:solidFill>
                  <a:schemeClr val="hlink"/>
                </a:solidFill>
                <a:hlinkClick r:id="rId3"/>
              </a:rPr>
              <a:t>K-W-L Chart</a:t>
            </a:r>
            <a:r>
              <a:rPr lang="en" sz="1400"/>
              <a:t>, Create your own Ecosystem Food Web, Ready to Erupt! activity, Living on the Edge activity, Volcano Profiles</a:t>
            </a:r>
            <a:endParaRPr sz="1400"/>
          </a:p>
          <a:p>
            <a:pPr indent="0" lvl="0" marL="0" rtl="0">
              <a:spcBef>
                <a:spcPts val="1600"/>
              </a:spcBef>
              <a:spcAft>
                <a:spcPts val="0"/>
              </a:spcAft>
              <a:buNone/>
            </a:pPr>
            <a:r>
              <a:t/>
            </a:r>
            <a:endParaRPr sz="1600"/>
          </a:p>
          <a:p>
            <a:pPr indent="0" lvl="0" marL="0" marR="0" rtl="0" algn="l">
              <a:lnSpc>
                <a:spcPct val="115000"/>
              </a:lnSpc>
              <a:spcBef>
                <a:spcPts val="1600"/>
              </a:spcBef>
              <a:spcAft>
                <a:spcPts val="1600"/>
              </a:spcAft>
              <a:buNone/>
            </a:pPr>
            <a:r>
              <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311700" y="585250"/>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Revisiting the </a:t>
            </a:r>
            <a:r>
              <a:rPr lang="en"/>
              <a:t>Goals for Today</a:t>
            </a:r>
            <a:endParaRPr/>
          </a:p>
        </p:txBody>
      </p:sp>
      <p:sp>
        <p:nvSpPr>
          <p:cNvPr id="232" name="Google Shape;232;p35"/>
          <p:cNvSpPr txBox="1"/>
          <p:nvPr/>
        </p:nvSpPr>
        <p:spPr>
          <a:xfrm>
            <a:off x="171450" y="1521475"/>
            <a:ext cx="8820300" cy="3408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Reflect on how you are teaching earth sciences and food webs</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Reflect on the affordances and constraints of “Framing” / “Structure” of an activity</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Learn more about the RCRV project </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Learn about volcanoes and hydrothermal vents</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Learn 2 new activities! </a:t>
            </a:r>
            <a:endParaRPr sz="2200">
              <a:solidFill>
                <a:schemeClr val="dk1"/>
              </a:solidFill>
            </a:endParaRPr>
          </a:p>
          <a:p>
            <a:pPr indent="-381000" lvl="0" marL="457200" rtl="0">
              <a:spcBef>
                <a:spcPts val="0"/>
              </a:spcBef>
              <a:spcAft>
                <a:spcPts val="0"/>
              </a:spcAft>
              <a:buClr>
                <a:schemeClr val="dk1"/>
              </a:buClr>
              <a:buSzPts val="2400"/>
              <a:buAutoNum type="arabicPeriod"/>
            </a:pPr>
            <a:r>
              <a:rPr lang="en" sz="2200">
                <a:solidFill>
                  <a:schemeClr val="dk1"/>
                </a:solidFill>
              </a:rPr>
              <a:t>Make connections to other in class and afterschool activities!</a:t>
            </a:r>
            <a:r>
              <a:rPr lang="en" sz="2400">
                <a:solidFill>
                  <a:schemeClr val="dk1"/>
                </a:solidFill>
              </a:rPr>
              <a:t> </a:t>
            </a:r>
            <a:endParaRPr sz="2400">
              <a:solidFill>
                <a:schemeClr val="dk1"/>
              </a:solidFill>
            </a:endParaRPr>
          </a:p>
          <a:p>
            <a:pPr indent="0" lvl="0" marL="0" rtl="0">
              <a:spcBef>
                <a:spcPts val="0"/>
              </a:spcBef>
              <a:spcAft>
                <a:spcPts val="0"/>
              </a:spcAft>
              <a:buNone/>
            </a:pPr>
            <a:r>
              <a:t/>
            </a:r>
            <a:endParaRPr sz="2400">
              <a:solidFill>
                <a:schemeClr val="dk1"/>
              </a:solidFill>
            </a:endParaRPr>
          </a:p>
          <a:p>
            <a:pPr indent="0" lvl="0" marL="0" rtl="0" algn="ctr">
              <a:spcBef>
                <a:spcPts val="0"/>
              </a:spcBef>
              <a:spcAft>
                <a:spcPts val="0"/>
              </a:spcAft>
              <a:buNone/>
            </a:pPr>
            <a:r>
              <a:rPr lang="en" sz="2400">
                <a:solidFill>
                  <a:schemeClr val="dk1"/>
                </a:solidFill>
              </a:rPr>
              <a:t>(Cards in your Club Bins and Lessons Online Soon!)</a:t>
            </a:r>
            <a:endParaRPr sz="24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6"/>
          <p:cNvSpPr txBox="1"/>
          <p:nvPr>
            <p:ph type="title"/>
          </p:nvPr>
        </p:nvSpPr>
        <p:spPr>
          <a:xfrm>
            <a:off x="761450" y="94173"/>
            <a:ext cx="6593100" cy="2354100"/>
          </a:xfrm>
          <a:prstGeom prst="rect">
            <a:avLst/>
          </a:prstGeom>
        </p:spPr>
        <p:txBody>
          <a:bodyPr anchorCtr="0" anchor="b" bIns="91425" lIns="91425" spcFirstLastPara="1" rIns="91425" wrap="square" tIns="91425">
            <a:noAutofit/>
          </a:bodyPr>
          <a:lstStyle/>
          <a:p>
            <a:pPr indent="0" lvl="0" marL="0" algn="ctr">
              <a:spcBef>
                <a:spcPts val="0"/>
              </a:spcBef>
              <a:spcAft>
                <a:spcPts val="0"/>
              </a:spcAft>
              <a:buNone/>
            </a:pPr>
            <a:r>
              <a:rPr lang="en" sz="4800"/>
              <a:t>Thank You</a:t>
            </a:r>
            <a:endParaRPr sz="4800"/>
          </a:p>
          <a:p>
            <a:pPr indent="0" lvl="0" marL="0" algn="ctr">
              <a:spcBef>
                <a:spcPts val="0"/>
              </a:spcBef>
              <a:spcAft>
                <a:spcPts val="0"/>
              </a:spcAft>
              <a:buNone/>
            </a:pPr>
            <a:r>
              <a:rPr lang="en" sz="4800"/>
              <a:t>&amp;</a:t>
            </a:r>
            <a:endParaRPr sz="4800"/>
          </a:p>
          <a:p>
            <a:pPr indent="0" lvl="0" marL="0" algn="ctr">
              <a:spcBef>
                <a:spcPts val="0"/>
              </a:spcBef>
              <a:spcAft>
                <a:spcPts val="0"/>
              </a:spcAft>
              <a:buNone/>
            </a:pPr>
            <a:r>
              <a:rPr lang="en" sz="4800"/>
              <a:t>Questions </a:t>
            </a:r>
            <a:endParaRPr sz="4800"/>
          </a:p>
        </p:txBody>
      </p:sp>
      <p:pic>
        <p:nvPicPr>
          <p:cNvPr id="238" name="Google Shape;238;p36"/>
          <p:cNvPicPr preferRelativeResize="0"/>
          <p:nvPr/>
        </p:nvPicPr>
        <p:blipFill>
          <a:blip r:embed="rId3">
            <a:alphaModFix/>
          </a:blip>
          <a:stretch>
            <a:fillRect/>
          </a:stretch>
        </p:blipFill>
        <p:spPr>
          <a:xfrm>
            <a:off x="6192450" y="150050"/>
            <a:ext cx="2881900" cy="2421700"/>
          </a:xfrm>
          <a:prstGeom prst="rect">
            <a:avLst/>
          </a:prstGeom>
          <a:noFill/>
          <a:ln>
            <a:noFill/>
          </a:ln>
        </p:spPr>
      </p:pic>
      <p:pic>
        <p:nvPicPr>
          <p:cNvPr id="239" name="Google Shape;239;p36"/>
          <p:cNvPicPr preferRelativeResize="0"/>
          <p:nvPr/>
        </p:nvPicPr>
        <p:blipFill>
          <a:blip r:embed="rId4">
            <a:alphaModFix/>
          </a:blip>
          <a:stretch>
            <a:fillRect/>
          </a:stretch>
        </p:blipFill>
        <p:spPr>
          <a:xfrm>
            <a:off x="366963" y="394281"/>
            <a:ext cx="1753868" cy="1753868"/>
          </a:xfrm>
          <a:prstGeom prst="rect">
            <a:avLst/>
          </a:prstGeom>
          <a:noFill/>
          <a:ln>
            <a:noFill/>
          </a:ln>
        </p:spPr>
      </p:pic>
      <p:pic>
        <p:nvPicPr>
          <p:cNvPr id="240" name="Google Shape;240;p36"/>
          <p:cNvPicPr preferRelativeResize="0"/>
          <p:nvPr/>
        </p:nvPicPr>
        <p:blipFill>
          <a:blip r:embed="rId5">
            <a:alphaModFix/>
          </a:blip>
          <a:stretch>
            <a:fillRect/>
          </a:stretch>
        </p:blipFill>
        <p:spPr>
          <a:xfrm>
            <a:off x="218150" y="2419275"/>
            <a:ext cx="5086269" cy="2460925"/>
          </a:xfrm>
          <a:prstGeom prst="rect">
            <a:avLst/>
          </a:prstGeom>
          <a:noFill/>
          <a:ln>
            <a:noFill/>
          </a:ln>
        </p:spPr>
      </p:pic>
      <p:pic>
        <p:nvPicPr>
          <p:cNvPr id="241" name="Google Shape;241;p36"/>
          <p:cNvPicPr preferRelativeResize="0"/>
          <p:nvPr/>
        </p:nvPicPr>
        <p:blipFill>
          <a:blip r:embed="rId6">
            <a:alphaModFix/>
          </a:blip>
          <a:stretch>
            <a:fillRect/>
          </a:stretch>
        </p:blipFill>
        <p:spPr>
          <a:xfrm>
            <a:off x="5840250" y="2745793"/>
            <a:ext cx="2881900" cy="21344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7"/>
          <p:cNvSpPr txBox="1"/>
          <p:nvPr>
            <p:ph type="title"/>
          </p:nvPr>
        </p:nvSpPr>
        <p:spPr>
          <a:xfrm>
            <a:off x="365375" y="669575"/>
            <a:ext cx="3127500" cy="18291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5200"/>
              <a:t>BREAK!</a:t>
            </a:r>
            <a:endParaRPr sz="5200"/>
          </a:p>
        </p:txBody>
      </p:sp>
      <p:pic>
        <p:nvPicPr>
          <p:cNvPr id="247" name="Google Shape;247;p37"/>
          <p:cNvPicPr preferRelativeResize="0"/>
          <p:nvPr/>
        </p:nvPicPr>
        <p:blipFill rotWithShape="1">
          <a:blip r:embed="rId3">
            <a:alphaModFix/>
          </a:blip>
          <a:srcRect b="12532" l="0" r="0" t="1512"/>
          <a:stretch/>
        </p:blipFill>
        <p:spPr>
          <a:xfrm>
            <a:off x="4108875" y="194725"/>
            <a:ext cx="3665200" cy="3517826"/>
          </a:xfrm>
          <a:prstGeom prst="rect">
            <a:avLst/>
          </a:prstGeom>
          <a:noFill/>
          <a:ln>
            <a:noFill/>
          </a:ln>
        </p:spPr>
      </p:pic>
      <p:pic>
        <p:nvPicPr>
          <p:cNvPr id="248" name="Google Shape;248;p37"/>
          <p:cNvPicPr preferRelativeResize="0"/>
          <p:nvPr/>
        </p:nvPicPr>
        <p:blipFill>
          <a:blip r:embed="rId4">
            <a:alphaModFix/>
          </a:blip>
          <a:stretch>
            <a:fillRect/>
          </a:stretch>
        </p:blipFill>
        <p:spPr>
          <a:xfrm>
            <a:off x="6465238" y="2803475"/>
            <a:ext cx="2502527" cy="2340025"/>
          </a:xfrm>
          <a:prstGeom prst="rect">
            <a:avLst/>
          </a:prstGeom>
          <a:noFill/>
          <a:ln>
            <a:noFill/>
          </a:ln>
        </p:spPr>
      </p:pic>
      <p:sp>
        <p:nvSpPr>
          <p:cNvPr id="249" name="Google Shape;249;p37"/>
          <p:cNvSpPr txBox="1"/>
          <p:nvPr/>
        </p:nvSpPr>
        <p:spPr>
          <a:xfrm>
            <a:off x="283275" y="1675375"/>
            <a:ext cx="3370500" cy="2233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2400">
                <a:solidFill>
                  <a:srgbClr val="FFFFFF"/>
                </a:solidFill>
              </a:rPr>
              <a:t>Question:</a:t>
            </a:r>
            <a:endParaRPr b="1" sz="2400">
              <a:solidFill>
                <a:srgbClr val="FFFFFF"/>
              </a:solidFill>
            </a:endParaRPr>
          </a:p>
          <a:p>
            <a:pPr indent="0" lvl="0" marL="0" rtl="0">
              <a:spcBef>
                <a:spcPts val="0"/>
              </a:spcBef>
              <a:spcAft>
                <a:spcPts val="0"/>
              </a:spcAft>
              <a:buNone/>
            </a:pPr>
            <a:r>
              <a:t/>
            </a:r>
            <a:endParaRPr b="1" sz="800">
              <a:solidFill>
                <a:srgbClr val="FFFFFF"/>
              </a:solidFill>
            </a:endParaRPr>
          </a:p>
          <a:p>
            <a:pPr indent="0" lvl="0" marL="0" rtl="0">
              <a:spcBef>
                <a:spcPts val="0"/>
              </a:spcBef>
              <a:spcAft>
                <a:spcPts val="0"/>
              </a:spcAft>
              <a:buNone/>
            </a:pPr>
            <a:r>
              <a:rPr b="1" lang="en" sz="2400">
                <a:solidFill>
                  <a:srgbClr val="FFFFFF"/>
                </a:solidFill>
              </a:rPr>
              <a:t>Just how deep is the ocean?</a:t>
            </a:r>
            <a:endParaRPr b="1" sz="2400">
              <a:solidFill>
                <a:srgbClr val="FFFFFF"/>
              </a:solidFill>
            </a:endParaRPr>
          </a:p>
          <a:p>
            <a:pPr indent="0" lvl="0" marL="0" rtl="0">
              <a:spcBef>
                <a:spcPts val="0"/>
              </a:spcBef>
              <a:spcAft>
                <a:spcPts val="0"/>
              </a:spcAft>
              <a:buNone/>
            </a:pPr>
            <a:r>
              <a:rPr lang="en" sz="2400" u="sng">
                <a:solidFill>
                  <a:srgbClr val="FFFFFF"/>
                </a:solidFill>
                <a:hlinkClick r:id="rId5"/>
              </a:rPr>
              <a:t>Answer</a:t>
            </a:r>
            <a:endParaRPr sz="2400">
              <a:solidFill>
                <a:srgbClr val="FFFFFF"/>
              </a:solidFill>
            </a:endParaRPr>
          </a:p>
          <a:p>
            <a:pPr indent="0" lvl="0" marL="0" rtl="0">
              <a:spcBef>
                <a:spcPts val="0"/>
              </a:spcBef>
              <a:spcAft>
                <a:spcPts val="0"/>
              </a:spcAft>
              <a:buNone/>
            </a:pPr>
            <a:r>
              <a:t/>
            </a:r>
            <a:endParaRPr sz="2400">
              <a:solidFill>
                <a:srgbClr val="FFFFFF"/>
              </a:solidFill>
            </a:endParaRPr>
          </a:p>
          <a:p>
            <a:pPr indent="0" lvl="0" marL="0" rtl="0">
              <a:spcBef>
                <a:spcPts val="0"/>
              </a:spcBef>
              <a:spcAft>
                <a:spcPts val="0"/>
              </a:spcAft>
              <a:buNone/>
            </a:pPr>
            <a:r>
              <a:rPr lang="en">
                <a:solidFill>
                  <a:srgbClr val="FFFFFF"/>
                </a:solidFill>
              </a:rPr>
              <a:t>(Hydrothermal vents are in the Abyssal Zone; bottom of the Midnight Zone)</a:t>
            </a:r>
            <a:endParaRPr>
              <a:solidFill>
                <a:srgbClr val="FFFFFF"/>
              </a:solidFill>
            </a:endParaRPr>
          </a:p>
          <a:p>
            <a:pPr indent="0" lvl="0" marL="0" rtl="0">
              <a:spcBef>
                <a:spcPts val="0"/>
              </a:spcBef>
              <a:spcAft>
                <a:spcPts val="0"/>
              </a:spcAft>
              <a:buNone/>
            </a:pPr>
            <a:r>
              <a:rPr lang="en">
                <a:solidFill>
                  <a:srgbClr val="FFFFFF"/>
                </a:solidFill>
              </a:rPr>
              <a:t>Visit: </a:t>
            </a:r>
            <a:r>
              <a:rPr lang="en" u="sng">
                <a:solidFill>
                  <a:schemeClr val="hlink"/>
                </a:solidFill>
                <a:hlinkClick r:id="rId6"/>
              </a:rPr>
              <a:t>https://divediscover.whoi.edu/</a:t>
            </a:r>
            <a:r>
              <a:rPr lang="en">
                <a:solidFill>
                  <a:srgbClr val="FFFFFF"/>
                </a:solidFill>
              </a:rPr>
              <a:t> </a:t>
            </a:r>
            <a:endParaRPr>
              <a:solidFill>
                <a:srgbClr val="FFFFFF"/>
              </a:solidFill>
            </a:endParaRPr>
          </a:p>
          <a:p>
            <a:pPr indent="0" lvl="0" marL="0" rtl="0">
              <a:spcBef>
                <a:spcPts val="0"/>
              </a:spcBef>
              <a:spcAft>
                <a:spcPts val="0"/>
              </a:spcAft>
              <a:buNone/>
            </a:pPr>
            <a:r>
              <a:rPr lang="en" u="sng">
                <a:solidFill>
                  <a:schemeClr val="hlink"/>
                </a:solidFill>
                <a:hlinkClick r:id="rId7"/>
              </a:rPr>
              <a:t>Vent Life</a:t>
            </a:r>
            <a:endParaRPr>
              <a:solidFill>
                <a:srgbClr val="FFFFFF"/>
              </a:solidFill>
            </a:endParaRPr>
          </a:p>
          <a:p>
            <a:pPr indent="0" lvl="0" marL="0" rtl="0">
              <a:spcBef>
                <a:spcPts val="0"/>
              </a:spcBef>
              <a:spcAft>
                <a:spcPts val="0"/>
              </a:spcAft>
              <a:buNone/>
            </a:pPr>
            <a:r>
              <a:rPr lang="en" u="sng">
                <a:solidFill>
                  <a:schemeClr val="hlink"/>
                </a:solidFill>
                <a:hlinkClick r:id="rId8"/>
              </a:rPr>
              <a:t>Lava Flow Video</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585250"/>
            <a:ext cx="8520600" cy="623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Goals for Today</a:t>
            </a:r>
            <a:endParaRPr/>
          </a:p>
        </p:txBody>
      </p:sp>
      <p:sp>
        <p:nvSpPr>
          <p:cNvPr id="79" name="Google Shape;79;p15"/>
          <p:cNvSpPr txBox="1"/>
          <p:nvPr/>
        </p:nvSpPr>
        <p:spPr>
          <a:xfrm>
            <a:off x="171450" y="1521475"/>
            <a:ext cx="8820300" cy="3408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Reflect on how you are teaching earth sciences and food webs</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Reflect on the affordances and constraints of “Framing” / “Structure” of an activity</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Learn more about the RCRV project </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Learn about volcanoes and hydrothermal vents</a:t>
            </a:r>
            <a:endParaRPr sz="2200">
              <a:solidFill>
                <a:schemeClr val="dk1"/>
              </a:solidFill>
            </a:endParaRPr>
          </a:p>
          <a:p>
            <a:pPr indent="-368300" lvl="0" marL="457200" rtl="0">
              <a:spcBef>
                <a:spcPts val="0"/>
              </a:spcBef>
              <a:spcAft>
                <a:spcPts val="0"/>
              </a:spcAft>
              <a:buClr>
                <a:schemeClr val="dk1"/>
              </a:buClr>
              <a:buSzPts val="2200"/>
              <a:buAutoNum type="arabicPeriod"/>
            </a:pPr>
            <a:r>
              <a:rPr lang="en" sz="2200">
                <a:solidFill>
                  <a:schemeClr val="dk1"/>
                </a:solidFill>
              </a:rPr>
              <a:t>Learn 2 new activities! </a:t>
            </a:r>
            <a:endParaRPr sz="2200">
              <a:solidFill>
                <a:schemeClr val="dk1"/>
              </a:solidFill>
            </a:endParaRPr>
          </a:p>
          <a:p>
            <a:pPr indent="-381000" lvl="0" marL="457200" rtl="0">
              <a:spcBef>
                <a:spcPts val="0"/>
              </a:spcBef>
              <a:spcAft>
                <a:spcPts val="0"/>
              </a:spcAft>
              <a:buClr>
                <a:schemeClr val="dk1"/>
              </a:buClr>
              <a:buSzPts val="2400"/>
              <a:buAutoNum type="arabicPeriod"/>
            </a:pPr>
            <a:r>
              <a:rPr lang="en" sz="2200">
                <a:solidFill>
                  <a:schemeClr val="dk1"/>
                </a:solidFill>
              </a:rPr>
              <a:t>Make connections to other in class and afterschool activities!</a:t>
            </a:r>
            <a:r>
              <a:rPr lang="en" sz="2400">
                <a:solidFill>
                  <a:schemeClr val="dk1"/>
                </a:solidFill>
              </a:rPr>
              <a:t> </a:t>
            </a:r>
            <a:endParaRPr sz="24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6"/>
          <p:cNvSpPr txBox="1"/>
          <p:nvPr>
            <p:ph type="title"/>
          </p:nvPr>
        </p:nvSpPr>
        <p:spPr>
          <a:xfrm>
            <a:off x="255900" y="197875"/>
            <a:ext cx="3706500" cy="2508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NGSS:</a:t>
            </a:r>
            <a:endParaRPr/>
          </a:p>
          <a:p>
            <a:pPr indent="0" lvl="0" marL="0">
              <a:spcBef>
                <a:spcPts val="0"/>
              </a:spcBef>
              <a:spcAft>
                <a:spcPts val="0"/>
              </a:spcAft>
              <a:buNone/>
            </a:pPr>
            <a:r>
              <a:rPr lang="en"/>
              <a:t>Volcanos</a:t>
            </a:r>
            <a:endParaRPr/>
          </a:p>
          <a:p>
            <a:pPr indent="0" lvl="0" marL="0">
              <a:spcBef>
                <a:spcPts val="0"/>
              </a:spcBef>
              <a:spcAft>
                <a:spcPts val="0"/>
              </a:spcAft>
              <a:buNone/>
            </a:pPr>
            <a:r>
              <a:rPr lang="en"/>
              <a:t>4-ESS2-2</a:t>
            </a:r>
            <a:endParaRPr/>
          </a:p>
          <a:p>
            <a:pPr indent="0" lvl="0" marL="0">
              <a:spcBef>
                <a:spcPts val="0"/>
              </a:spcBef>
              <a:spcAft>
                <a:spcPts val="0"/>
              </a:spcAft>
              <a:buNone/>
            </a:pPr>
            <a:r>
              <a:rPr lang="en"/>
              <a:t>MS-ESS2-2</a:t>
            </a:r>
            <a:endParaRPr/>
          </a:p>
          <a:p>
            <a:pPr indent="0" lvl="0" marL="0">
              <a:spcBef>
                <a:spcPts val="0"/>
              </a:spcBef>
              <a:spcAft>
                <a:spcPts val="0"/>
              </a:spcAft>
              <a:buNone/>
            </a:pPr>
            <a:r>
              <a:rPr lang="en"/>
              <a:t>MS-ESS2-3</a:t>
            </a:r>
            <a:endParaRPr/>
          </a:p>
          <a:p>
            <a:pPr indent="0" lvl="0" marL="0">
              <a:spcBef>
                <a:spcPts val="0"/>
              </a:spcBef>
              <a:spcAft>
                <a:spcPts val="0"/>
              </a:spcAft>
              <a:buNone/>
            </a:pPr>
            <a:r>
              <a:t/>
            </a:r>
            <a:endParaRPr/>
          </a:p>
          <a:p>
            <a:pPr indent="0" lvl="0" marL="0">
              <a:spcBef>
                <a:spcPts val="0"/>
              </a:spcBef>
              <a:spcAft>
                <a:spcPts val="0"/>
              </a:spcAft>
              <a:buNone/>
            </a:pPr>
            <a:r>
              <a:rPr lang="en"/>
              <a:t>Hydrothermal </a:t>
            </a:r>
            <a:r>
              <a:rPr lang="en"/>
              <a:t>Vent Ecosystems</a:t>
            </a:r>
            <a:endParaRPr/>
          </a:p>
          <a:p>
            <a:pPr indent="0" lvl="0" marL="0">
              <a:spcBef>
                <a:spcPts val="0"/>
              </a:spcBef>
              <a:spcAft>
                <a:spcPts val="0"/>
              </a:spcAft>
              <a:buNone/>
            </a:pPr>
            <a:r>
              <a:rPr lang="en" sz="2000">
                <a:solidFill>
                  <a:srgbClr val="F3F3F3"/>
                </a:solidFill>
              </a:rPr>
              <a:t>5-LS2-1</a:t>
            </a:r>
            <a:br>
              <a:rPr lang="en" sz="2000">
                <a:solidFill>
                  <a:srgbClr val="F3F3F3"/>
                </a:solidFill>
              </a:rPr>
            </a:br>
            <a:r>
              <a:rPr lang="en" sz="2000">
                <a:solidFill>
                  <a:srgbClr val="F3F3F3"/>
                </a:solidFill>
              </a:rPr>
              <a:t>MS-LS2-3</a:t>
            </a:r>
            <a:endParaRPr/>
          </a:p>
          <a:p>
            <a:pPr indent="0" lvl="0" marL="0">
              <a:spcBef>
                <a:spcPts val="0"/>
              </a:spcBef>
              <a:spcAft>
                <a:spcPts val="0"/>
              </a:spcAft>
              <a:buNone/>
            </a:pPr>
            <a:r>
              <a:t/>
            </a:r>
            <a:endParaRPr/>
          </a:p>
        </p:txBody>
      </p:sp>
      <p:sp>
        <p:nvSpPr>
          <p:cNvPr id="85" name="Google Shape;85;p16"/>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Questions:</a:t>
            </a:r>
            <a:endParaRPr>
              <a:solidFill>
                <a:schemeClr val="dk1"/>
              </a:solidFill>
            </a:endParaRPr>
          </a:p>
          <a:p>
            <a:pPr indent="-311150" lvl="0" marL="457200" rtl="0">
              <a:spcBef>
                <a:spcPts val="1600"/>
              </a:spcBef>
              <a:spcAft>
                <a:spcPts val="0"/>
              </a:spcAft>
              <a:buClr>
                <a:schemeClr val="dk1"/>
              </a:buClr>
              <a:buSzPts val="1300"/>
              <a:buAutoNum type="arabicPeriod"/>
            </a:pPr>
            <a:r>
              <a:rPr lang="en">
                <a:solidFill>
                  <a:schemeClr val="dk1"/>
                </a:solidFill>
              </a:rPr>
              <a:t>How are you already teaching earth sciences in your classroom?</a:t>
            </a:r>
            <a:endParaRPr>
              <a:solidFill>
                <a:schemeClr val="dk1"/>
              </a:solidFill>
            </a:endParaRPr>
          </a:p>
          <a:p>
            <a:pPr indent="-311150" lvl="0" marL="457200" rtl="0">
              <a:spcBef>
                <a:spcPts val="0"/>
              </a:spcBef>
              <a:spcAft>
                <a:spcPts val="0"/>
              </a:spcAft>
              <a:buClr>
                <a:schemeClr val="dk1"/>
              </a:buClr>
              <a:buSzPts val="1300"/>
              <a:buAutoNum type="arabicPeriod"/>
            </a:pPr>
            <a:r>
              <a:rPr lang="en">
                <a:solidFill>
                  <a:schemeClr val="dk1"/>
                </a:solidFill>
              </a:rPr>
              <a:t>How are you already teaching it in your club? </a:t>
            </a:r>
            <a:endParaRPr>
              <a:solidFill>
                <a:schemeClr val="dk1"/>
              </a:solidFill>
            </a:endParaRPr>
          </a:p>
          <a:p>
            <a:pPr indent="-311150" lvl="0" marL="457200" rtl="0">
              <a:spcBef>
                <a:spcPts val="0"/>
              </a:spcBef>
              <a:spcAft>
                <a:spcPts val="0"/>
              </a:spcAft>
              <a:buClr>
                <a:schemeClr val="dk1"/>
              </a:buClr>
              <a:buSzPts val="1300"/>
              <a:buAutoNum type="arabicPeriod"/>
            </a:pPr>
            <a:r>
              <a:rPr lang="en">
                <a:solidFill>
                  <a:schemeClr val="dk1"/>
                </a:solidFill>
              </a:rPr>
              <a:t>Do you use a </a:t>
            </a:r>
            <a:r>
              <a:rPr b="1" i="1" lang="en">
                <a:solidFill>
                  <a:schemeClr val="dk1"/>
                </a:solidFill>
              </a:rPr>
              <a:t>story </a:t>
            </a:r>
            <a:r>
              <a:rPr lang="en">
                <a:solidFill>
                  <a:schemeClr val="dk1"/>
                </a:solidFill>
              </a:rPr>
              <a:t>to teach science in your classrooms and/or club?</a:t>
            </a:r>
            <a:endParaRPr>
              <a:solidFill>
                <a:schemeClr val="dk1"/>
              </a:solidFill>
            </a:endParaRPr>
          </a:p>
          <a:p>
            <a:pPr indent="0" lvl="0" marL="0" rtl="0">
              <a:spcBef>
                <a:spcPts val="1600"/>
              </a:spcBef>
              <a:spcAft>
                <a:spcPts val="0"/>
              </a:spcAft>
              <a:buNone/>
            </a:pPr>
            <a:r>
              <a:t/>
            </a:r>
            <a:endParaRPr>
              <a:solidFill>
                <a:schemeClr val="dk1"/>
              </a:solidFill>
            </a:endParaRPr>
          </a:p>
          <a:p>
            <a:pPr indent="0" lvl="0" marL="0" rtl="0">
              <a:spcBef>
                <a:spcPts val="1600"/>
              </a:spcBef>
              <a:spcAft>
                <a:spcPts val="0"/>
              </a:spcAft>
              <a:buNone/>
            </a:pPr>
            <a:r>
              <a:t/>
            </a:r>
            <a:endParaRPr>
              <a:solidFill>
                <a:schemeClr val="dk1"/>
              </a:solidFill>
            </a:endParaRPr>
          </a:p>
          <a:p>
            <a:pPr indent="0" lvl="0" marL="0" rtl="0">
              <a:spcBef>
                <a:spcPts val="1600"/>
              </a:spcBef>
              <a:spcAft>
                <a:spcPts val="0"/>
              </a:spcAft>
              <a:buNone/>
            </a:pPr>
            <a:r>
              <a:rPr lang="en">
                <a:solidFill>
                  <a:schemeClr val="dk1"/>
                </a:solidFill>
              </a:rPr>
              <a:t>For those that attended the challenge.. </a:t>
            </a:r>
            <a:endParaRPr>
              <a:solidFill>
                <a:schemeClr val="dk1"/>
              </a:solidFill>
            </a:endParaRPr>
          </a:p>
          <a:p>
            <a:pPr indent="-311150" lvl="0" marL="457200">
              <a:spcBef>
                <a:spcPts val="1600"/>
              </a:spcBef>
              <a:spcAft>
                <a:spcPts val="0"/>
              </a:spcAft>
              <a:buClr>
                <a:schemeClr val="dk1"/>
              </a:buClr>
              <a:buSzPts val="1300"/>
              <a:buAutoNum type="arabicPeriod"/>
            </a:pPr>
            <a:r>
              <a:rPr lang="en">
                <a:solidFill>
                  <a:schemeClr val="dk1"/>
                </a:solidFill>
              </a:rPr>
              <a:t>Have you done any</a:t>
            </a:r>
            <a:r>
              <a:rPr lang="en">
                <a:solidFill>
                  <a:schemeClr val="dk1"/>
                </a:solidFill>
              </a:rPr>
              <a:t> follow up Axial Seamount activities? (Build a Boat? Mission Submersible? Plankton? Living on the Edge?)</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type="title"/>
          </p:nvPr>
        </p:nvSpPr>
        <p:spPr>
          <a:xfrm>
            <a:off x="204375" y="125300"/>
            <a:ext cx="8520600" cy="62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 Axial Seamount is Ripe for Volcanic Activity and Hydrothermal Life</a:t>
            </a:r>
            <a:endParaRPr/>
          </a:p>
        </p:txBody>
      </p:sp>
      <p:pic>
        <p:nvPicPr>
          <p:cNvPr id="91" name="Google Shape;91;p17"/>
          <p:cNvPicPr preferRelativeResize="0"/>
          <p:nvPr/>
        </p:nvPicPr>
        <p:blipFill>
          <a:blip r:embed="rId3">
            <a:alphaModFix/>
          </a:blip>
          <a:stretch>
            <a:fillRect/>
          </a:stretch>
        </p:blipFill>
        <p:spPr>
          <a:xfrm>
            <a:off x="3486875" y="1317800"/>
            <a:ext cx="2517548" cy="3714075"/>
          </a:xfrm>
          <a:prstGeom prst="rect">
            <a:avLst/>
          </a:prstGeom>
          <a:noFill/>
          <a:ln>
            <a:noFill/>
          </a:ln>
        </p:spPr>
      </p:pic>
      <p:pic>
        <p:nvPicPr>
          <p:cNvPr id="92" name="Google Shape;92;p17"/>
          <p:cNvPicPr preferRelativeResize="0"/>
          <p:nvPr/>
        </p:nvPicPr>
        <p:blipFill>
          <a:blip r:embed="rId4">
            <a:alphaModFix/>
          </a:blip>
          <a:stretch>
            <a:fillRect/>
          </a:stretch>
        </p:blipFill>
        <p:spPr>
          <a:xfrm>
            <a:off x="6333075" y="3051975"/>
            <a:ext cx="2566475" cy="1946775"/>
          </a:xfrm>
          <a:prstGeom prst="rect">
            <a:avLst/>
          </a:prstGeom>
          <a:noFill/>
          <a:ln>
            <a:noFill/>
          </a:ln>
        </p:spPr>
      </p:pic>
      <p:pic>
        <p:nvPicPr>
          <p:cNvPr id="93" name="Google Shape;93;p17"/>
          <p:cNvPicPr preferRelativeResize="0"/>
          <p:nvPr/>
        </p:nvPicPr>
        <p:blipFill>
          <a:blip r:embed="rId5">
            <a:alphaModFix/>
          </a:blip>
          <a:stretch>
            <a:fillRect/>
          </a:stretch>
        </p:blipFill>
        <p:spPr>
          <a:xfrm>
            <a:off x="6395325" y="1317797"/>
            <a:ext cx="2266600" cy="1685250"/>
          </a:xfrm>
          <a:prstGeom prst="rect">
            <a:avLst/>
          </a:prstGeom>
          <a:noFill/>
          <a:ln>
            <a:noFill/>
          </a:ln>
        </p:spPr>
      </p:pic>
      <p:sp>
        <p:nvSpPr>
          <p:cNvPr id="94" name="Google Shape;94;p17"/>
          <p:cNvSpPr txBox="1"/>
          <p:nvPr/>
        </p:nvSpPr>
        <p:spPr>
          <a:xfrm>
            <a:off x="161425" y="1203500"/>
            <a:ext cx="3357600" cy="3626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600"/>
              </a:spcBef>
              <a:spcAft>
                <a:spcPts val="0"/>
              </a:spcAft>
              <a:buNone/>
            </a:pPr>
            <a:r>
              <a:rPr lang="en" sz="1800">
                <a:solidFill>
                  <a:srgbClr val="073E87"/>
                </a:solidFill>
              </a:rPr>
              <a:t>300 miles</a:t>
            </a:r>
            <a:r>
              <a:rPr lang="en" sz="1800">
                <a:solidFill>
                  <a:srgbClr val="073E87"/>
                </a:solidFill>
              </a:rPr>
              <a:t> off </a:t>
            </a:r>
            <a:r>
              <a:rPr lang="en" sz="1800">
                <a:solidFill>
                  <a:srgbClr val="073E87"/>
                </a:solidFill>
              </a:rPr>
              <a:t>the coast of Oregon - </a:t>
            </a:r>
            <a:r>
              <a:rPr lang="en" sz="1800">
                <a:solidFill>
                  <a:srgbClr val="073E87"/>
                </a:solidFill>
              </a:rPr>
              <a:t>erupted in 1998, 2011, 2015</a:t>
            </a:r>
            <a:endParaRPr sz="1800">
              <a:solidFill>
                <a:srgbClr val="073E87"/>
              </a:solidFill>
            </a:endParaRPr>
          </a:p>
          <a:p>
            <a:pPr indent="0" lvl="0" marL="0" rtl="0">
              <a:lnSpc>
                <a:spcPct val="115000"/>
              </a:lnSpc>
              <a:spcBef>
                <a:spcPts val="600"/>
              </a:spcBef>
              <a:spcAft>
                <a:spcPts val="0"/>
              </a:spcAft>
              <a:buNone/>
            </a:pPr>
            <a:r>
              <a:rPr lang="en" sz="1800">
                <a:solidFill>
                  <a:srgbClr val="073E87"/>
                </a:solidFill>
              </a:rPr>
              <a:t>Is part of the Ring of Fire (</a:t>
            </a:r>
            <a:r>
              <a:rPr lang="en" sz="1800" u="sng">
                <a:solidFill>
                  <a:schemeClr val="hlink"/>
                </a:solidFill>
                <a:hlinkClick r:id="rId6"/>
              </a:rPr>
              <a:t>Video</a:t>
            </a:r>
            <a:r>
              <a:rPr lang="en" sz="1800">
                <a:solidFill>
                  <a:srgbClr val="073E87"/>
                </a:solidFill>
              </a:rPr>
              <a:t>)</a:t>
            </a:r>
            <a:endParaRPr sz="1800">
              <a:solidFill>
                <a:srgbClr val="073E87"/>
              </a:solidFill>
            </a:endParaRPr>
          </a:p>
          <a:p>
            <a:pPr indent="0" lvl="0" marL="0" rtl="0">
              <a:lnSpc>
                <a:spcPct val="115000"/>
              </a:lnSpc>
              <a:spcBef>
                <a:spcPts val="600"/>
              </a:spcBef>
              <a:spcAft>
                <a:spcPts val="0"/>
              </a:spcAft>
              <a:buNone/>
            </a:pPr>
            <a:r>
              <a:rPr lang="en" sz="1800">
                <a:solidFill>
                  <a:srgbClr val="073E87"/>
                </a:solidFill>
              </a:rPr>
              <a:t>Most Active Volcano in a string of volcanoes that straddle the Juan de Fuca Ridge</a:t>
            </a:r>
            <a:endParaRPr sz="1800">
              <a:solidFill>
                <a:srgbClr val="073E87"/>
              </a:solidFill>
            </a:endParaRPr>
          </a:p>
          <a:p>
            <a:pPr indent="0" lvl="0" marL="0" rtl="0">
              <a:lnSpc>
                <a:spcPct val="115000"/>
              </a:lnSpc>
              <a:spcBef>
                <a:spcPts val="600"/>
              </a:spcBef>
              <a:spcAft>
                <a:spcPts val="0"/>
              </a:spcAft>
              <a:buNone/>
            </a:pPr>
            <a:r>
              <a:rPr lang="en" sz="1800">
                <a:solidFill>
                  <a:srgbClr val="073E87"/>
                </a:solidFill>
              </a:rPr>
              <a:t>At </a:t>
            </a:r>
            <a:r>
              <a:rPr lang="en" sz="1800">
                <a:solidFill>
                  <a:srgbClr val="073E87"/>
                </a:solidFill>
              </a:rPr>
              <a:t>the Axis of a divergent plate boundary and a Hot Spot (</a:t>
            </a:r>
            <a:r>
              <a:rPr lang="en" sz="1800" u="sng">
                <a:solidFill>
                  <a:schemeClr val="hlink"/>
                </a:solidFill>
                <a:hlinkClick r:id="rId7"/>
              </a:rPr>
              <a:t>video</a:t>
            </a:r>
            <a:r>
              <a:rPr lang="en" sz="1800">
                <a:solidFill>
                  <a:srgbClr val="073E87"/>
                </a:solidFill>
              </a:rPr>
              <a:t>)</a:t>
            </a:r>
            <a:endParaRPr sz="1800">
              <a:solidFill>
                <a:srgbClr val="073E87"/>
              </a:solidFill>
            </a:endParaRPr>
          </a:p>
          <a:p>
            <a:pPr indent="0" lvl="0" marL="0" rtl="0">
              <a:lnSpc>
                <a:spcPct val="115000"/>
              </a:lnSpc>
              <a:spcBef>
                <a:spcPts val="600"/>
              </a:spcBef>
              <a:spcAft>
                <a:spcPts val="0"/>
              </a:spcAft>
              <a:buNone/>
            </a:pPr>
            <a:r>
              <a:t/>
            </a:r>
            <a:endParaRPr sz="1800">
              <a:solidFill>
                <a:srgbClr val="073E87"/>
              </a:solidFill>
            </a:endParaRPr>
          </a:p>
          <a:p>
            <a:pPr indent="0" lvl="0" marL="0">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18"/>
          <p:cNvSpPr txBox="1"/>
          <p:nvPr>
            <p:ph type="title"/>
          </p:nvPr>
        </p:nvSpPr>
        <p:spPr>
          <a:xfrm>
            <a:off x="143050" y="492425"/>
            <a:ext cx="8520600" cy="62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Axial Seamount is a Rich Context for Research</a:t>
            </a:r>
            <a:endParaRPr/>
          </a:p>
        </p:txBody>
      </p:sp>
      <p:sp>
        <p:nvSpPr>
          <p:cNvPr id="100" name="Google Shape;100;p18"/>
          <p:cNvSpPr txBox="1"/>
          <p:nvPr>
            <p:ph idx="1" type="body"/>
          </p:nvPr>
        </p:nvSpPr>
        <p:spPr>
          <a:xfrm>
            <a:off x="250375" y="1360050"/>
            <a:ext cx="3999900" cy="3076200"/>
          </a:xfrm>
          <a:prstGeom prst="rect">
            <a:avLst/>
          </a:prstGeom>
        </p:spPr>
        <p:txBody>
          <a:bodyPr anchorCtr="0" anchor="t" bIns="91425" lIns="91425" spcFirstLastPara="1" rIns="91425" wrap="square" tIns="91425">
            <a:noAutofit/>
          </a:bodyPr>
          <a:lstStyle/>
          <a:p>
            <a:pPr indent="0" lvl="0" marL="0" rtl="0">
              <a:spcBef>
                <a:spcPts val="600"/>
              </a:spcBef>
              <a:spcAft>
                <a:spcPts val="0"/>
              </a:spcAft>
              <a:buNone/>
            </a:pPr>
            <a:r>
              <a:rPr lang="en" sz="1800">
                <a:solidFill>
                  <a:srgbClr val="073E87"/>
                </a:solidFill>
                <a:latin typeface="Arial"/>
                <a:ea typeface="Arial"/>
                <a:cs typeface="Arial"/>
                <a:sym typeface="Arial"/>
              </a:rPr>
              <a:t>Researchers have been monitoring the seamount for the past 35 years.</a:t>
            </a:r>
            <a:endParaRPr sz="1800">
              <a:solidFill>
                <a:srgbClr val="073E87"/>
              </a:solidFill>
              <a:latin typeface="Arial"/>
              <a:ea typeface="Arial"/>
              <a:cs typeface="Arial"/>
              <a:sym typeface="Arial"/>
            </a:endParaRPr>
          </a:p>
          <a:p>
            <a:pPr indent="0" lvl="0" marL="0" rtl="0">
              <a:spcBef>
                <a:spcPts val="600"/>
              </a:spcBef>
              <a:spcAft>
                <a:spcPts val="0"/>
              </a:spcAft>
              <a:buNone/>
            </a:pPr>
            <a:r>
              <a:rPr lang="en" sz="1800">
                <a:solidFill>
                  <a:srgbClr val="073E87"/>
                </a:solidFill>
                <a:latin typeface="Arial"/>
                <a:ea typeface="Arial"/>
                <a:cs typeface="Arial"/>
                <a:sym typeface="Arial"/>
              </a:rPr>
              <a:t>200+ scientists, as part of </a:t>
            </a:r>
            <a:r>
              <a:rPr b="1" lang="en" sz="1800">
                <a:solidFill>
                  <a:srgbClr val="073E87"/>
                </a:solidFill>
                <a:latin typeface="Arial"/>
                <a:ea typeface="Arial"/>
                <a:cs typeface="Arial"/>
                <a:sym typeface="Arial"/>
              </a:rPr>
              <a:t>Pacific Marine Environmental Laboratory (PMEL, NeMO) at HMSC</a:t>
            </a:r>
            <a:r>
              <a:rPr lang="en" sz="1800">
                <a:solidFill>
                  <a:srgbClr val="073E87"/>
                </a:solidFill>
                <a:latin typeface="Arial"/>
                <a:ea typeface="Arial"/>
                <a:cs typeface="Arial"/>
                <a:sym typeface="Arial"/>
              </a:rPr>
              <a:t> (and elsewhere, and with other research groups)</a:t>
            </a:r>
            <a:endParaRPr sz="1800">
              <a:solidFill>
                <a:srgbClr val="073E87"/>
              </a:solidFill>
              <a:latin typeface="Arial"/>
              <a:ea typeface="Arial"/>
              <a:cs typeface="Arial"/>
              <a:sym typeface="Arial"/>
            </a:endParaRPr>
          </a:p>
          <a:p>
            <a:pPr indent="0" lvl="0" marL="0" rtl="0">
              <a:spcBef>
                <a:spcPts val="600"/>
              </a:spcBef>
              <a:spcAft>
                <a:spcPts val="0"/>
              </a:spcAft>
              <a:buNone/>
            </a:pPr>
            <a:r>
              <a:rPr lang="en" sz="1800">
                <a:solidFill>
                  <a:srgbClr val="073E87"/>
                </a:solidFill>
                <a:latin typeface="Arial"/>
                <a:ea typeface="Arial"/>
                <a:cs typeface="Arial"/>
                <a:sym typeface="Arial"/>
              </a:rPr>
              <a:t>Two Main Areas</a:t>
            </a:r>
            <a:endParaRPr sz="1800">
              <a:solidFill>
                <a:srgbClr val="073E87"/>
              </a:solidFill>
              <a:latin typeface="Arial"/>
              <a:ea typeface="Arial"/>
              <a:cs typeface="Arial"/>
              <a:sym typeface="Arial"/>
            </a:endParaRPr>
          </a:p>
          <a:p>
            <a:pPr indent="-342900" lvl="0" marL="457200" rtl="0">
              <a:spcBef>
                <a:spcPts val="600"/>
              </a:spcBef>
              <a:spcAft>
                <a:spcPts val="0"/>
              </a:spcAft>
              <a:buClr>
                <a:srgbClr val="073E87"/>
              </a:buClr>
              <a:buSzPts val="1800"/>
              <a:buFont typeface="Arial"/>
              <a:buChar char="-"/>
            </a:pPr>
            <a:r>
              <a:rPr lang="en" sz="1800">
                <a:solidFill>
                  <a:srgbClr val="073E87"/>
                </a:solidFill>
                <a:latin typeface="Arial"/>
                <a:ea typeface="Arial"/>
                <a:cs typeface="Arial"/>
                <a:sym typeface="Arial"/>
              </a:rPr>
              <a:t>Earth-Ocean Interactions</a:t>
            </a:r>
            <a:endParaRPr sz="1800">
              <a:solidFill>
                <a:srgbClr val="073E87"/>
              </a:solidFill>
              <a:latin typeface="Arial"/>
              <a:ea typeface="Arial"/>
              <a:cs typeface="Arial"/>
              <a:sym typeface="Arial"/>
            </a:endParaRPr>
          </a:p>
          <a:p>
            <a:pPr indent="-342900" lvl="0" marL="457200" rtl="0">
              <a:spcBef>
                <a:spcPts val="0"/>
              </a:spcBef>
              <a:spcAft>
                <a:spcPts val="0"/>
              </a:spcAft>
              <a:buClr>
                <a:srgbClr val="073E87"/>
              </a:buClr>
              <a:buSzPts val="1800"/>
              <a:buFont typeface="Arial"/>
              <a:buChar char="-"/>
            </a:pPr>
            <a:r>
              <a:rPr lang="en" sz="1800">
                <a:solidFill>
                  <a:srgbClr val="073E87"/>
                </a:solidFill>
                <a:latin typeface="Arial"/>
                <a:ea typeface="Arial"/>
                <a:cs typeface="Arial"/>
                <a:sym typeface="Arial"/>
              </a:rPr>
              <a:t>Acoustics</a:t>
            </a:r>
            <a:endParaRPr sz="1800">
              <a:solidFill>
                <a:srgbClr val="073E87"/>
              </a:solidFill>
              <a:latin typeface="Arial"/>
              <a:ea typeface="Arial"/>
              <a:cs typeface="Arial"/>
              <a:sym typeface="Arial"/>
            </a:endParaRPr>
          </a:p>
          <a:p>
            <a:pPr indent="0" lvl="0" marL="0" rtl="0">
              <a:spcBef>
                <a:spcPts val="600"/>
              </a:spcBef>
              <a:spcAft>
                <a:spcPts val="0"/>
              </a:spcAft>
              <a:buNone/>
            </a:pPr>
            <a:r>
              <a:t/>
            </a:r>
            <a:endParaRPr sz="1800">
              <a:solidFill>
                <a:srgbClr val="073E87"/>
              </a:solidFill>
              <a:latin typeface="Arial"/>
              <a:ea typeface="Arial"/>
              <a:cs typeface="Arial"/>
              <a:sym typeface="Arial"/>
            </a:endParaRPr>
          </a:p>
        </p:txBody>
      </p:sp>
      <p:sp>
        <p:nvSpPr>
          <p:cNvPr id="101" name="Google Shape;101;p18"/>
          <p:cNvSpPr txBox="1"/>
          <p:nvPr>
            <p:ph idx="2" type="body"/>
          </p:nvPr>
        </p:nvSpPr>
        <p:spPr>
          <a:xfrm>
            <a:off x="4663750" y="1436700"/>
            <a:ext cx="3999900" cy="3076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600">
                <a:solidFill>
                  <a:srgbClr val="073E87"/>
                </a:solidFill>
                <a:highlight>
                  <a:srgbClr val="FFFFFF"/>
                </a:highlight>
                <a:latin typeface="Verdana"/>
                <a:ea typeface="Verdana"/>
                <a:cs typeface="Verdana"/>
                <a:sym typeface="Verdana"/>
              </a:rPr>
              <a:t>Key Research Areas: </a:t>
            </a:r>
            <a:endParaRPr sz="1600">
              <a:solidFill>
                <a:srgbClr val="073E87"/>
              </a:solidFill>
              <a:highlight>
                <a:srgbClr val="FFFFFF"/>
              </a:highlight>
              <a:latin typeface="Verdana"/>
              <a:ea typeface="Verdana"/>
              <a:cs typeface="Verdana"/>
              <a:sym typeface="Verdana"/>
            </a:endParaRPr>
          </a:p>
          <a:p>
            <a:pPr indent="-330200" lvl="0" marL="457200" rtl="0">
              <a:spcBef>
                <a:spcPts val="0"/>
              </a:spcBef>
              <a:spcAft>
                <a:spcPts val="0"/>
              </a:spcAft>
              <a:buClr>
                <a:srgbClr val="073E87"/>
              </a:buClr>
              <a:buSzPts val="1600"/>
              <a:buFont typeface="Verdana"/>
              <a:buChar char="-"/>
            </a:pPr>
            <a:r>
              <a:rPr lang="en" sz="1600">
                <a:solidFill>
                  <a:srgbClr val="073E87"/>
                </a:solidFill>
                <a:highlight>
                  <a:srgbClr val="FFFFFF"/>
                </a:highlight>
                <a:latin typeface="Verdana"/>
                <a:ea typeface="Verdana"/>
                <a:cs typeface="Verdana"/>
                <a:sym typeface="Verdana"/>
              </a:rPr>
              <a:t>Ocean acidification </a:t>
            </a:r>
            <a:endParaRPr sz="1600">
              <a:solidFill>
                <a:srgbClr val="073E87"/>
              </a:solidFill>
              <a:highlight>
                <a:srgbClr val="FFFFFF"/>
              </a:highlight>
              <a:latin typeface="Verdana"/>
              <a:ea typeface="Verdana"/>
              <a:cs typeface="Verdana"/>
              <a:sym typeface="Verdana"/>
            </a:endParaRPr>
          </a:p>
          <a:p>
            <a:pPr indent="-330200" lvl="0" marL="457200" rtl="0">
              <a:spcBef>
                <a:spcPts val="0"/>
              </a:spcBef>
              <a:spcAft>
                <a:spcPts val="0"/>
              </a:spcAft>
              <a:buClr>
                <a:srgbClr val="073E87"/>
              </a:buClr>
              <a:buSzPts val="1600"/>
              <a:buFont typeface="Verdana"/>
              <a:buChar char="-"/>
            </a:pPr>
            <a:r>
              <a:rPr lang="en" sz="1600">
                <a:solidFill>
                  <a:srgbClr val="073E87"/>
                </a:solidFill>
                <a:highlight>
                  <a:srgbClr val="FFFFFF"/>
                </a:highlight>
                <a:latin typeface="Verdana"/>
                <a:ea typeface="Verdana"/>
                <a:cs typeface="Verdana"/>
                <a:sym typeface="Verdana"/>
              </a:rPr>
              <a:t>Geological processes (Volcanoes)</a:t>
            </a:r>
            <a:endParaRPr sz="1600">
              <a:solidFill>
                <a:srgbClr val="073E87"/>
              </a:solidFill>
              <a:highlight>
                <a:srgbClr val="FFFFFF"/>
              </a:highlight>
              <a:latin typeface="Verdana"/>
              <a:ea typeface="Verdana"/>
              <a:cs typeface="Verdana"/>
              <a:sym typeface="Verdana"/>
            </a:endParaRPr>
          </a:p>
          <a:p>
            <a:pPr indent="-330200" lvl="0" marL="457200" rtl="0">
              <a:spcBef>
                <a:spcPts val="0"/>
              </a:spcBef>
              <a:spcAft>
                <a:spcPts val="0"/>
              </a:spcAft>
              <a:buClr>
                <a:srgbClr val="073E87"/>
              </a:buClr>
              <a:buSzPts val="1600"/>
              <a:buFont typeface="Verdana"/>
              <a:buChar char="-"/>
            </a:pPr>
            <a:r>
              <a:rPr lang="en" sz="1600">
                <a:solidFill>
                  <a:srgbClr val="073E87"/>
                </a:solidFill>
                <a:highlight>
                  <a:srgbClr val="FFFFFF"/>
                </a:highlight>
                <a:latin typeface="Verdana"/>
                <a:ea typeface="Verdana"/>
                <a:cs typeface="Verdana"/>
                <a:sym typeface="Verdana"/>
              </a:rPr>
              <a:t>Tsunami detection and forecasting </a:t>
            </a:r>
            <a:endParaRPr sz="1600">
              <a:solidFill>
                <a:srgbClr val="073E87"/>
              </a:solidFill>
              <a:highlight>
                <a:srgbClr val="FFFFFF"/>
              </a:highlight>
              <a:latin typeface="Verdana"/>
              <a:ea typeface="Verdana"/>
              <a:cs typeface="Verdana"/>
              <a:sym typeface="Verdana"/>
            </a:endParaRPr>
          </a:p>
          <a:p>
            <a:pPr indent="-330200" lvl="0" marL="457200" rtl="0">
              <a:spcBef>
                <a:spcPts val="0"/>
              </a:spcBef>
              <a:spcAft>
                <a:spcPts val="0"/>
              </a:spcAft>
              <a:buClr>
                <a:srgbClr val="073E87"/>
              </a:buClr>
              <a:buSzPts val="1600"/>
              <a:buFont typeface="Verdana"/>
              <a:buChar char="-"/>
            </a:pPr>
            <a:r>
              <a:rPr lang="en" sz="1600">
                <a:solidFill>
                  <a:srgbClr val="073E87"/>
                </a:solidFill>
                <a:highlight>
                  <a:srgbClr val="FFFFFF"/>
                </a:highlight>
                <a:latin typeface="Verdana"/>
                <a:ea typeface="Verdana"/>
                <a:cs typeface="Verdana"/>
                <a:sym typeface="Verdana"/>
              </a:rPr>
              <a:t>Hydrothermal vent systems</a:t>
            </a:r>
            <a:endParaRPr sz="1600">
              <a:solidFill>
                <a:srgbClr val="073E87"/>
              </a:solidFill>
              <a:highlight>
                <a:srgbClr val="FFFFFF"/>
              </a:highlight>
              <a:latin typeface="Verdana"/>
              <a:ea typeface="Verdana"/>
              <a:cs typeface="Verdana"/>
              <a:sym typeface="Verdana"/>
            </a:endParaRPr>
          </a:p>
          <a:p>
            <a:pPr indent="-330200" lvl="0" marL="457200" rtl="0">
              <a:spcBef>
                <a:spcPts val="0"/>
              </a:spcBef>
              <a:spcAft>
                <a:spcPts val="0"/>
              </a:spcAft>
              <a:buClr>
                <a:srgbClr val="073E87"/>
              </a:buClr>
              <a:buSzPts val="1600"/>
              <a:buFont typeface="Verdana"/>
              <a:buChar char="-"/>
            </a:pPr>
            <a:r>
              <a:rPr lang="en" sz="1600">
                <a:solidFill>
                  <a:srgbClr val="073E87"/>
                </a:solidFill>
                <a:highlight>
                  <a:srgbClr val="FFFFFF"/>
                </a:highlight>
                <a:latin typeface="Verdana"/>
                <a:ea typeface="Verdana"/>
                <a:cs typeface="Verdana"/>
                <a:sym typeface="Verdana"/>
              </a:rPr>
              <a:t>Fisheries oceanography </a:t>
            </a:r>
            <a:endParaRPr sz="1600">
              <a:solidFill>
                <a:srgbClr val="073E87"/>
              </a:solidFill>
              <a:highlight>
                <a:srgbClr val="FFFFFF"/>
              </a:highlight>
              <a:latin typeface="Verdana"/>
              <a:ea typeface="Verdana"/>
              <a:cs typeface="Verdana"/>
              <a:sym typeface="Verdana"/>
            </a:endParaRPr>
          </a:p>
          <a:p>
            <a:pPr indent="-330200" lvl="0" marL="457200" rtl="0">
              <a:spcBef>
                <a:spcPts val="0"/>
              </a:spcBef>
              <a:spcAft>
                <a:spcPts val="0"/>
              </a:spcAft>
              <a:buClr>
                <a:srgbClr val="073E87"/>
              </a:buClr>
              <a:buSzPts val="1600"/>
              <a:buFont typeface="Verdana"/>
              <a:buChar char="-"/>
            </a:pPr>
            <a:r>
              <a:rPr lang="en" sz="1600">
                <a:solidFill>
                  <a:srgbClr val="073E87"/>
                </a:solidFill>
                <a:highlight>
                  <a:srgbClr val="FFFFFF"/>
                </a:highlight>
                <a:latin typeface="Verdana"/>
                <a:ea typeface="Verdana"/>
                <a:cs typeface="Verdana"/>
                <a:sym typeface="Verdana"/>
              </a:rPr>
              <a:t>Long term climate monitoring and analysis</a:t>
            </a:r>
            <a:endParaRPr sz="1600">
              <a:solidFill>
                <a:srgbClr val="073E87"/>
              </a:solidFill>
              <a:highlight>
                <a:srgbClr val="FFFFFF"/>
              </a:highlight>
              <a:latin typeface="Verdana"/>
              <a:ea typeface="Verdana"/>
              <a:cs typeface="Verdana"/>
              <a:sym typeface="Verdana"/>
            </a:endParaRPr>
          </a:p>
          <a:p>
            <a:pPr indent="0" lvl="0" marL="457200" rtl="0">
              <a:spcBef>
                <a:spcPts val="0"/>
              </a:spcBef>
              <a:spcAft>
                <a:spcPts val="0"/>
              </a:spcAft>
              <a:buNone/>
            </a:pPr>
            <a:r>
              <a:t/>
            </a:r>
            <a:endParaRPr sz="1800">
              <a:solidFill>
                <a:srgbClr val="073E87"/>
              </a:solidFill>
              <a:highlight>
                <a:srgbClr val="FFFFFF"/>
              </a:highlight>
              <a:latin typeface="Verdana"/>
              <a:ea typeface="Verdana"/>
              <a:cs typeface="Verdana"/>
              <a:sym typeface="Verdana"/>
            </a:endParaRPr>
          </a:p>
          <a:p>
            <a:pPr indent="0" lvl="0" marL="0">
              <a:spcBef>
                <a:spcPts val="0"/>
              </a:spcBef>
              <a:spcAft>
                <a:spcPts val="1600"/>
              </a:spcAft>
              <a:buNone/>
            </a:pPr>
            <a:r>
              <a:rPr lang="en" sz="1800" u="sng">
                <a:solidFill>
                  <a:srgbClr val="073E87"/>
                </a:solidFill>
                <a:hlinkClick r:id="rId3"/>
              </a:rPr>
              <a:t>What does this look like?</a:t>
            </a:r>
            <a:r>
              <a:rPr lang="en" sz="1800">
                <a:solidFill>
                  <a:srgbClr val="073E87"/>
                </a:solidFill>
              </a:rPr>
              <a:t> (Video)</a:t>
            </a:r>
            <a:endParaRPr sz="1800">
              <a:solidFill>
                <a:srgbClr val="073E87"/>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107550" y="87000"/>
            <a:ext cx="8745900" cy="623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Conducting Observations at the Seafloor using Research Vessels and ROVs (OSU is making 3!)</a:t>
            </a:r>
            <a:endParaRPr/>
          </a:p>
        </p:txBody>
      </p:sp>
      <p:sp>
        <p:nvSpPr>
          <p:cNvPr id="107" name="Google Shape;107;p19"/>
          <p:cNvSpPr txBox="1"/>
          <p:nvPr>
            <p:ph idx="1" type="body"/>
          </p:nvPr>
        </p:nvSpPr>
        <p:spPr>
          <a:xfrm>
            <a:off x="553500" y="1268075"/>
            <a:ext cx="2343900" cy="349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t>Research</a:t>
            </a:r>
            <a:r>
              <a:rPr lang="en"/>
              <a:t> Vessels (</a:t>
            </a:r>
            <a:r>
              <a:rPr lang="en" u="sng">
                <a:solidFill>
                  <a:schemeClr val="hlink"/>
                </a:solidFill>
                <a:hlinkClick r:id="rId3"/>
              </a:rPr>
              <a:t>Video</a:t>
            </a:r>
            <a:r>
              <a:rPr lang="en"/>
              <a:t>)* </a:t>
            </a:r>
            <a:endParaRPr/>
          </a:p>
        </p:txBody>
      </p:sp>
      <p:sp>
        <p:nvSpPr>
          <p:cNvPr id="108" name="Google Shape;108;p19"/>
          <p:cNvSpPr txBox="1"/>
          <p:nvPr>
            <p:ph idx="2" type="body"/>
          </p:nvPr>
        </p:nvSpPr>
        <p:spPr>
          <a:xfrm>
            <a:off x="3231538" y="1268075"/>
            <a:ext cx="2158500" cy="3492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rPr lang="en"/>
              <a:t>Remote Operated Vehicles </a:t>
            </a:r>
            <a:endParaRPr/>
          </a:p>
        </p:txBody>
      </p:sp>
      <p:pic>
        <p:nvPicPr>
          <p:cNvPr id="109" name="Google Shape;109;p19"/>
          <p:cNvPicPr preferRelativeResize="0"/>
          <p:nvPr/>
        </p:nvPicPr>
        <p:blipFill>
          <a:blip r:embed="rId4">
            <a:alphaModFix/>
          </a:blip>
          <a:stretch>
            <a:fillRect/>
          </a:stretch>
        </p:blipFill>
        <p:spPr>
          <a:xfrm>
            <a:off x="196725" y="1578972"/>
            <a:ext cx="2635950" cy="1060423"/>
          </a:xfrm>
          <a:prstGeom prst="rect">
            <a:avLst/>
          </a:prstGeom>
          <a:noFill/>
          <a:ln>
            <a:noFill/>
          </a:ln>
        </p:spPr>
      </p:pic>
      <p:pic>
        <p:nvPicPr>
          <p:cNvPr id="110" name="Google Shape;110;p19"/>
          <p:cNvPicPr preferRelativeResize="0"/>
          <p:nvPr/>
        </p:nvPicPr>
        <p:blipFill>
          <a:blip r:embed="rId5">
            <a:alphaModFix/>
          </a:blip>
          <a:stretch>
            <a:fillRect/>
          </a:stretch>
        </p:blipFill>
        <p:spPr>
          <a:xfrm>
            <a:off x="196725" y="2957825"/>
            <a:ext cx="2828250" cy="1858100"/>
          </a:xfrm>
          <a:prstGeom prst="rect">
            <a:avLst/>
          </a:prstGeom>
          <a:noFill/>
          <a:ln>
            <a:noFill/>
          </a:ln>
        </p:spPr>
      </p:pic>
      <p:sp>
        <p:nvSpPr>
          <p:cNvPr id="111" name="Google Shape;111;p19"/>
          <p:cNvSpPr txBox="1"/>
          <p:nvPr>
            <p:ph idx="1" type="body"/>
          </p:nvPr>
        </p:nvSpPr>
        <p:spPr>
          <a:xfrm>
            <a:off x="3497050" y="3250800"/>
            <a:ext cx="1784400" cy="3492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ROV Jason (</a:t>
            </a:r>
            <a:r>
              <a:rPr lang="en" u="sng">
                <a:solidFill>
                  <a:schemeClr val="hlink"/>
                </a:solidFill>
                <a:hlinkClick r:id="rId6"/>
              </a:rPr>
              <a:t>Video</a:t>
            </a:r>
            <a:r>
              <a:rPr lang="en"/>
              <a:t>)*</a:t>
            </a:r>
            <a:endParaRPr/>
          </a:p>
        </p:txBody>
      </p:sp>
      <p:sp>
        <p:nvSpPr>
          <p:cNvPr id="112" name="Google Shape;112;p19"/>
          <p:cNvSpPr txBox="1"/>
          <p:nvPr>
            <p:ph idx="1" type="body"/>
          </p:nvPr>
        </p:nvSpPr>
        <p:spPr>
          <a:xfrm>
            <a:off x="359600" y="2639400"/>
            <a:ext cx="2379900" cy="3492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Roger </a:t>
            </a:r>
            <a:r>
              <a:rPr lang="en"/>
              <a:t>Revelle</a:t>
            </a:r>
            <a:r>
              <a:rPr lang="en"/>
              <a:t>, </a:t>
            </a:r>
            <a:r>
              <a:rPr lang="en"/>
              <a:t>Scripps</a:t>
            </a:r>
            <a:r>
              <a:rPr lang="en"/>
              <a:t>, 2017</a:t>
            </a:r>
            <a:endParaRPr/>
          </a:p>
        </p:txBody>
      </p:sp>
      <p:sp>
        <p:nvSpPr>
          <p:cNvPr id="113" name="Google Shape;113;p19"/>
          <p:cNvSpPr txBox="1"/>
          <p:nvPr>
            <p:ph idx="2" type="body"/>
          </p:nvPr>
        </p:nvSpPr>
        <p:spPr>
          <a:xfrm>
            <a:off x="6258800" y="1191875"/>
            <a:ext cx="2158500" cy="34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It Takes a Crew! (</a:t>
            </a:r>
            <a:r>
              <a:rPr lang="en" u="sng">
                <a:solidFill>
                  <a:schemeClr val="hlink"/>
                </a:solidFill>
                <a:hlinkClick r:id="rId7"/>
              </a:rPr>
              <a:t>Video</a:t>
            </a:r>
            <a:r>
              <a:rPr lang="en"/>
              <a:t>)</a:t>
            </a:r>
            <a:endParaRPr/>
          </a:p>
          <a:p>
            <a:pPr indent="0" lvl="0" marL="0" rtl="0" algn="ctr">
              <a:spcBef>
                <a:spcPts val="0"/>
              </a:spcBef>
              <a:spcAft>
                <a:spcPts val="0"/>
              </a:spcAft>
              <a:buNone/>
            </a:pPr>
            <a:r>
              <a:rPr lang="en"/>
              <a:t>2017 </a:t>
            </a:r>
            <a:r>
              <a:rPr lang="en"/>
              <a:t>Expedition</a:t>
            </a:r>
            <a:r>
              <a:rPr lang="en"/>
              <a:t> </a:t>
            </a:r>
            <a:endParaRPr/>
          </a:p>
        </p:txBody>
      </p:sp>
      <p:pic>
        <p:nvPicPr>
          <p:cNvPr id="114" name="Google Shape;114;p19"/>
          <p:cNvPicPr preferRelativeResize="0"/>
          <p:nvPr/>
        </p:nvPicPr>
        <p:blipFill rotWithShape="1">
          <a:blip r:embed="rId8">
            <a:alphaModFix/>
          </a:blip>
          <a:srcRect b="4709" l="0" r="0" t="-4710"/>
          <a:stretch/>
        </p:blipFill>
        <p:spPr>
          <a:xfrm>
            <a:off x="3415350" y="1578975"/>
            <a:ext cx="1905000" cy="1619250"/>
          </a:xfrm>
          <a:prstGeom prst="rect">
            <a:avLst/>
          </a:prstGeom>
          <a:noFill/>
          <a:ln>
            <a:noFill/>
          </a:ln>
        </p:spPr>
      </p:pic>
      <p:pic>
        <p:nvPicPr>
          <p:cNvPr id="115" name="Google Shape;115;p19"/>
          <p:cNvPicPr preferRelativeResize="0"/>
          <p:nvPr/>
        </p:nvPicPr>
        <p:blipFill>
          <a:blip r:embed="rId9">
            <a:alphaModFix/>
          </a:blip>
          <a:stretch>
            <a:fillRect/>
          </a:stretch>
        </p:blipFill>
        <p:spPr>
          <a:xfrm>
            <a:off x="3177900" y="3652575"/>
            <a:ext cx="2379900" cy="1340670"/>
          </a:xfrm>
          <a:prstGeom prst="rect">
            <a:avLst/>
          </a:prstGeom>
          <a:noFill/>
          <a:ln>
            <a:noFill/>
          </a:ln>
        </p:spPr>
      </p:pic>
      <p:sp>
        <p:nvSpPr>
          <p:cNvPr id="116" name="Google Shape;116;p19"/>
          <p:cNvSpPr txBox="1"/>
          <p:nvPr>
            <p:ph idx="1" type="body"/>
          </p:nvPr>
        </p:nvSpPr>
        <p:spPr>
          <a:xfrm>
            <a:off x="324750" y="4762750"/>
            <a:ext cx="2379900" cy="3492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a:t>Thomas Thompson, UW, 2011</a:t>
            </a:r>
            <a:endParaRPr/>
          </a:p>
        </p:txBody>
      </p:sp>
      <p:graphicFrame>
        <p:nvGraphicFramePr>
          <p:cNvPr id="117" name="Google Shape;117;p19"/>
          <p:cNvGraphicFramePr/>
          <p:nvPr/>
        </p:nvGraphicFramePr>
        <p:xfrm>
          <a:off x="5996200" y="1849988"/>
          <a:ext cx="3000000" cy="3000000"/>
        </p:xfrm>
        <a:graphic>
          <a:graphicData uri="http://schemas.openxmlformats.org/drawingml/2006/table">
            <a:tbl>
              <a:tblPr>
                <a:noFill/>
                <a:tableStyleId>{715B94F4-C549-4017-8094-817075021622}</a:tableStyleId>
              </a:tblPr>
              <a:tblGrid>
                <a:gridCol w="2507175"/>
                <a:gridCol w="393225"/>
              </a:tblGrid>
              <a:tr h="448825">
                <a:tc>
                  <a:txBody>
                    <a:bodyPr>
                      <a:noAutofit/>
                    </a:bodyPr>
                    <a:lstStyle/>
                    <a:p>
                      <a:pPr indent="0" lvl="0" marL="0">
                        <a:spcBef>
                          <a:spcPts val="0"/>
                        </a:spcBef>
                        <a:spcAft>
                          <a:spcPts val="0"/>
                        </a:spcAft>
                        <a:buNone/>
                      </a:pPr>
                      <a:r>
                        <a:rPr lang="en" sz="1200"/>
                        <a:t>Geologists &amp; </a:t>
                      </a:r>
                      <a:r>
                        <a:rPr lang="en" sz="1200"/>
                        <a:t>Geophysicists</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a:spcBef>
                          <a:spcPts val="0"/>
                        </a:spcBef>
                        <a:spcAft>
                          <a:spcPts val="0"/>
                        </a:spcAft>
                        <a:buNone/>
                      </a:pPr>
                      <a:r>
                        <a:rPr lang="en" sz="1200"/>
                        <a:t>5</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22575">
                <a:tc>
                  <a:txBody>
                    <a:bodyPr>
                      <a:noAutofit/>
                    </a:bodyPr>
                    <a:lstStyle/>
                    <a:p>
                      <a:pPr indent="0" lvl="0" marL="0">
                        <a:spcBef>
                          <a:spcPts val="0"/>
                        </a:spcBef>
                        <a:spcAft>
                          <a:spcPts val="0"/>
                        </a:spcAft>
                        <a:buNone/>
                      </a:pPr>
                      <a:r>
                        <a:rPr lang="en" sz="1200"/>
                        <a:t>Data Management</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a:spcBef>
                          <a:spcPts val="0"/>
                        </a:spcBef>
                        <a:spcAft>
                          <a:spcPts val="0"/>
                        </a:spcAft>
                        <a:buNone/>
                      </a:pPr>
                      <a:r>
                        <a:rPr lang="en" sz="1200"/>
                        <a:t>2</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402850">
                <a:tc>
                  <a:txBody>
                    <a:bodyPr>
                      <a:noAutofit/>
                    </a:bodyPr>
                    <a:lstStyle/>
                    <a:p>
                      <a:pPr indent="0" lvl="0" marL="0">
                        <a:spcBef>
                          <a:spcPts val="0"/>
                        </a:spcBef>
                        <a:spcAft>
                          <a:spcPts val="0"/>
                        </a:spcAft>
                        <a:buNone/>
                      </a:pPr>
                      <a:r>
                        <a:rPr lang="en" sz="1200"/>
                        <a:t>Teacher at Sea (Teresa </a:t>
                      </a:r>
                      <a:r>
                        <a:rPr lang="en" sz="1200"/>
                        <a:t>Atwill</a:t>
                      </a:r>
                      <a:r>
                        <a:rPr lang="en" sz="1200"/>
                        <a:t>)</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a:spcBef>
                          <a:spcPts val="0"/>
                        </a:spcBef>
                        <a:spcAft>
                          <a:spcPts val="0"/>
                        </a:spcAft>
                        <a:buNone/>
                      </a:pPr>
                      <a:r>
                        <a:rPr lang="en" sz="1200"/>
                        <a:t>1</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22575">
                <a:tc>
                  <a:txBody>
                    <a:bodyPr>
                      <a:noAutofit/>
                    </a:bodyPr>
                    <a:lstStyle/>
                    <a:p>
                      <a:pPr indent="0" lvl="0" marL="0">
                        <a:spcBef>
                          <a:spcPts val="0"/>
                        </a:spcBef>
                        <a:spcAft>
                          <a:spcPts val="0"/>
                        </a:spcAft>
                        <a:buNone/>
                      </a:pPr>
                      <a:r>
                        <a:rPr lang="en" sz="1200"/>
                        <a:t>Techs</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a:spcBef>
                          <a:spcPts val="0"/>
                        </a:spcBef>
                        <a:spcAft>
                          <a:spcPts val="0"/>
                        </a:spcAft>
                        <a:buNone/>
                      </a:pPr>
                      <a:r>
                        <a:rPr lang="en" sz="1200"/>
                        <a:t>4</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22575">
                <a:tc>
                  <a:txBody>
                    <a:bodyPr>
                      <a:noAutofit/>
                    </a:bodyPr>
                    <a:lstStyle/>
                    <a:p>
                      <a:pPr indent="0" lvl="0" marL="0">
                        <a:spcBef>
                          <a:spcPts val="0"/>
                        </a:spcBef>
                        <a:spcAft>
                          <a:spcPts val="0"/>
                        </a:spcAft>
                        <a:buNone/>
                      </a:pPr>
                      <a:r>
                        <a:rPr lang="en" sz="1200"/>
                        <a:t>Chemists</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a:spcBef>
                          <a:spcPts val="0"/>
                        </a:spcBef>
                        <a:spcAft>
                          <a:spcPts val="0"/>
                        </a:spcAft>
                        <a:buNone/>
                      </a:pPr>
                      <a:r>
                        <a:rPr lang="en" sz="1200"/>
                        <a:t>4</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22575">
                <a:tc>
                  <a:txBody>
                    <a:bodyPr>
                      <a:noAutofit/>
                    </a:bodyPr>
                    <a:lstStyle/>
                    <a:p>
                      <a:pPr indent="0" lvl="0" marL="0">
                        <a:spcBef>
                          <a:spcPts val="0"/>
                        </a:spcBef>
                        <a:spcAft>
                          <a:spcPts val="0"/>
                        </a:spcAft>
                        <a:buNone/>
                      </a:pPr>
                      <a:r>
                        <a:rPr lang="en" sz="1200"/>
                        <a:t>Microbiologists</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a:spcBef>
                          <a:spcPts val="0"/>
                        </a:spcBef>
                        <a:spcAft>
                          <a:spcPts val="0"/>
                        </a:spcAft>
                        <a:buNone/>
                      </a:pPr>
                      <a:r>
                        <a:rPr lang="en" sz="1200"/>
                        <a:t>1</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22575">
                <a:tc>
                  <a:txBody>
                    <a:bodyPr>
                      <a:noAutofit/>
                    </a:bodyPr>
                    <a:lstStyle/>
                    <a:p>
                      <a:pPr indent="0" lvl="0" marL="0" rtl="0">
                        <a:spcBef>
                          <a:spcPts val="0"/>
                        </a:spcBef>
                        <a:spcAft>
                          <a:spcPts val="0"/>
                        </a:spcAft>
                        <a:buNone/>
                      </a:pPr>
                      <a:r>
                        <a:rPr lang="en" sz="1200"/>
                        <a:t>ROV/AUV Crew</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rtl="0">
                        <a:spcBef>
                          <a:spcPts val="0"/>
                        </a:spcBef>
                        <a:spcAft>
                          <a:spcPts val="0"/>
                        </a:spcAft>
                        <a:buNone/>
                      </a:pPr>
                      <a:r>
                        <a:rPr lang="en" sz="1200"/>
                        <a:t>15</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22575">
                <a:tc>
                  <a:txBody>
                    <a:bodyPr>
                      <a:noAutofit/>
                    </a:bodyPr>
                    <a:lstStyle/>
                    <a:p>
                      <a:pPr indent="0" lvl="0" marL="0" rtl="0">
                        <a:spcBef>
                          <a:spcPts val="0"/>
                        </a:spcBef>
                        <a:spcAft>
                          <a:spcPts val="0"/>
                        </a:spcAft>
                        <a:buNone/>
                      </a:pPr>
                      <a:r>
                        <a:rPr lang="en" sz="1200"/>
                        <a:t>Crew</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noAutofit/>
                    </a:bodyPr>
                    <a:lstStyle/>
                    <a:p>
                      <a:pPr indent="0" lvl="0" marL="0" rtl="0">
                        <a:spcBef>
                          <a:spcPts val="0"/>
                        </a:spcBef>
                        <a:spcAft>
                          <a:spcPts val="0"/>
                        </a:spcAft>
                        <a:buNone/>
                      </a:pPr>
                      <a:r>
                        <a:rPr lang="en" sz="1200"/>
                        <a:t>21</a:t>
                      </a:r>
                      <a:endParaRPr sz="1200"/>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20"/>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Volcano Profiles</a:t>
            </a:r>
            <a:endParaRPr/>
          </a:p>
        </p:txBody>
      </p:sp>
      <p:sp>
        <p:nvSpPr>
          <p:cNvPr id="123" name="Google Shape;123;p20"/>
          <p:cNvSpPr txBox="1"/>
          <p:nvPr>
            <p:ph idx="1" type="subTitle"/>
          </p:nvPr>
        </p:nvSpPr>
        <p:spPr>
          <a:xfrm>
            <a:off x="311700" y="1292935"/>
            <a:ext cx="4242600" cy="738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Kimberley Preston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1"/>
          <p:cNvSpPr txBox="1"/>
          <p:nvPr>
            <p:ph type="title"/>
          </p:nvPr>
        </p:nvSpPr>
        <p:spPr>
          <a:xfrm>
            <a:off x="246875" y="62850"/>
            <a:ext cx="3981300" cy="2508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Volcano</a:t>
            </a:r>
            <a:r>
              <a:rPr lang="en"/>
              <a:t> Profiles</a:t>
            </a:r>
            <a:endParaRPr/>
          </a:p>
          <a:p>
            <a:pPr indent="0" lvl="0" marL="0">
              <a:spcBef>
                <a:spcPts val="0"/>
              </a:spcBef>
              <a:spcAft>
                <a:spcPts val="0"/>
              </a:spcAft>
              <a:buNone/>
            </a:pPr>
            <a:r>
              <a:t/>
            </a:r>
            <a:endParaRPr b="1" sz="600"/>
          </a:p>
          <a:p>
            <a:pPr indent="0" lvl="0" marL="0">
              <a:spcBef>
                <a:spcPts val="0"/>
              </a:spcBef>
              <a:spcAft>
                <a:spcPts val="0"/>
              </a:spcAft>
              <a:buNone/>
            </a:pPr>
            <a:r>
              <a:rPr b="1" lang="en" sz="2000"/>
              <a:t>NGSS </a:t>
            </a:r>
            <a:r>
              <a:rPr b="1" lang="en" sz="2000"/>
              <a:t>Performance Exp</a:t>
            </a:r>
            <a:endParaRPr b="1" sz="2000"/>
          </a:p>
          <a:p>
            <a:pPr indent="0" lvl="0" marL="0">
              <a:spcBef>
                <a:spcPts val="0"/>
              </a:spcBef>
              <a:spcAft>
                <a:spcPts val="0"/>
              </a:spcAft>
              <a:buNone/>
            </a:pPr>
            <a:r>
              <a:rPr lang="en" sz="2000"/>
              <a:t>4-ESS2-2</a:t>
            </a:r>
            <a:endParaRPr sz="2000"/>
          </a:p>
          <a:p>
            <a:pPr indent="0" lvl="0" marL="0">
              <a:spcBef>
                <a:spcPts val="0"/>
              </a:spcBef>
              <a:spcAft>
                <a:spcPts val="0"/>
              </a:spcAft>
              <a:buNone/>
            </a:pPr>
            <a:r>
              <a:rPr lang="en" sz="2000"/>
              <a:t>MS-ESS2-2</a:t>
            </a:r>
            <a:endParaRPr sz="2000"/>
          </a:p>
          <a:p>
            <a:pPr indent="0" lvl="0" marL="0">
              <a:spcBef>
                <a:spcPts val="0"/>
              </a:spcBef>
              <a:spcAft>
                <a:spcPts val="0"/>
              </a:spcAft>
              <a:buNone/>
            </a:pPr>
            <a:r>
              <a:rPr lang="en" sz="2000"/>
              <a:t>MS-ESS2-3</a:t>
            </a:r>
            <a:endParaRPr sz="2000"/>
          </a:p>
          <a:p>
            <a:pPr indent="0" lvl="0" marL="0">
              <a:spcBef>
                <a:spcPts val="0"/>
              </a:spcBef>
              <a:spcAft>
                <a:spcPts val="0"/>
              </a:spcAft>
              <a:buNone/>
            </a:pPr>
            <a:r>
              <a:t/>
            </a:r>
            <a:endParaRPr b="1" sz="800"/>
          </a:p>
          <a:p>
            <a:pPr indent="0" lvl="0" marL="0">
              <a:spcBef>
                <a:spcPts val="0"/>
              </a:spcBef>
              <a:spcAft>
                <a:spcPts val="0"/>
              </a:spcAft>
              <a:buNone/>
            </a:pPr>
            <a:r>
              <a:rPr b="1" lang="en" sz="2000"/>
              <a:t>DCI: Earth Systems</a:t>
            </a:r>
            <a:endParaRPr b="1" sz="2000"/>
          </a:p>
          <a:p>
            <a:pPr indent="0" lvl="0" marL="0">
              <a:spcBef>
                <a:spcPts val="0"/>
              </a:spcBef>
              <a:spcAft>
                <a:spcPts val="0"/>
              </a:spcAft>
              <a:buNone/>
            </a:pPr>
            <a:r>
              <a:rPr lang="en" sz="2000"/>
              <a:t>ESS2.B: Plate tectonics and large scale </a:t>
            </a:r>
            <a:r>
              <a:rPr lang="en" sz="2000"/>
              <a:t>system</a:t>
            </a:r>
            <a:r>
              <a:rPr lang="en" sz="2000"/>
              <a:t> interactions</a:t>
            </a:r>
            <a:endParaRPr sz="2000"/>
          </a:p>
          <a:p>
            <a:pPr indent="0" lvl="0" marL="0">
              <a:spcBef>
                <a:spcPts val="0"/>
              </a:spcBef>
              <a:spcAft>
                <a:spcPts val="0"/>
              </a:spcAft>
              <a:buNone/>
            </a:pPr>
            <a:r>
              <a:t/>
            </a:r>
            <a:endParaRPr b="1" sz="800"/>
          </a:p>
          <a:p>
            <a:pPr indent="0" lvl="0" marL="0">
              <a:spcBef>
                <a:spcPts val="0"/>
              </a:spcBef>
              <a:spcAft>
                <a:spcPts val="0"/>
              </a:spcAft>
              <a:buNone/>
            </a:pPr>
            <a:r>
              <a:rPr b="1" lang="en" sz="2000"/>
              <a:t>Science and Eng Practices</a:t>
            </a:r>
            <a:endParaRPr b="1" sz="2000"/>
          </a:p>
          <a:p>
            <a:pPr indent="0" lvl="0" marL="0">
              <a:spcBef>
                <a:spcPts val="0"/>
              </a:spcBef>
              <a:spcAft>
                <a:spcPts val="0"/>
              </a:spcAft>
              <a:buNone/>
            </a:pPr>
            <a:r>
              <a:rPr lang="en" sz="2000"/>
              <a:t>Analyzing &amp; Interpreting data</a:t>
            </a:r>
            <a:endParaRPr sz="2000"/>
          </a:p>
          <a:p>
            <a:pPr indent="0" lvl="0" marL="0">
              <a:spcBef>
                <a:spcPts val="0"/>
              </a:spcBef>
              <a:spcAft>
                <a:spcPts val="0"/>
              </a:spcAft>
              <a:buNone/>
            </a:pPr>
            <a:r>
              <a:t/>
            </a:r>
            <a:endParaRPr b="1" sz="800"/>
          </a:p>
          <a:p>
            <a:pPr indent="0" lvl="0" marL="0">
              <a:spcBef>
                <a:spcPts val="0"/>
              </a:spcBef>
              <a:spcAft>
                <a:spcPts val="0"/>
              </a:spcAft>
              <a:buNone/>
            </a:pPr>
            <a:r>
              <a:rPr b="1" lang="en" sz="2000"/>
              <a:t>Cros</a:t>
            </a:r>
            <a:r>
              <a:rPr b="1" lang="en" sz="2000"/>
              <a:t>s-cutting Concepts</a:t>
            </a:r>
            <a:endParaRPr b="1" sz="2000"/>
          </a:p>
          <a:p>
            <a:pPr indent="0" lvl="0" marL="0">
              <a:spcBef>
                <a:spcPts val="0"/>
              </a:spcBef>
              <a:spcAft>
                <a:spcPts val="0"/>
              </a:spcAft>
              <a:buNone/>
            </a:pPr>
            <a:r>
              <a:rPr lang="en" sz="2000"/>
              <a:t>Patterns</a:t>
            </a:r>
            <a:r>
              <a:rPr lang="en" sz="2000"/>
              <a:t> </a:t>
            </a:r>
            <a:endParaRPr sz="2000"/>
          </a:p>
        </p:txBody>
      </p:sp>
      <p:sp>
        <p:nvSpPr>
          <p:cNvPr id="129" name="Google Shape;129;p21"/>
          <p:cNvSpPr txBox="1"/>
          <p:nvPr>
            <p:ph idx="1" type="body"/>
          </p:nvPr>
        </p:nvSpPr>
        <p:spPr>
          <a:xfrm>
            <a:off x="4480025" y="190900"/>
            <a:ext cx="4565100" cy="4815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800"/>
              <a:t>In this activity students will…</a:t>
            </a:r>
            <a:endParaRPr b="1" sz="1800"/>
          </a:p>
          <a:p>
            <a:pPr indent="-342900" lvl="0" marL="457200" rtl="0">
              <a:spcBef>
                <a:spcPts val="1000"/>
              </a:spcBef>
              <a:spcAft>
                <a:spcPts val="0"/>
              </a:spcAft>
              <a:buClr>
                <a:srgbClr val="444444"/>
              </a:buClr>
              <a:buSzPts val="1800"/>
              <a:buChar char="●"/>
            </a:pPr>
            <a:r>
              <a:rPr lang="en" sz="1800">
                <a:solidFill>
                  <a:srgbClr val="444444"/>
                </a:solidFill>
                <a:highlight>
                  <a:srgbClr val="FFFFFF"/>
                </a:highlight>
              </a:rPr>
              <a:t>learn about geological process that form volcanoes on land and underwater.</a:t>
            </a:r>
            <a:endParaRPr sz="1800">
              <a:solidFill>
                <a:srgbClr val="444444"/>
              </a:solidFill>
              <a:highlight>
                <a:srgbClr val="FFFFFF"/>
              </a:highlight>
            </a:endParaRPr>
          </a:p>
          <a:p>
            <a:pPr indent="-342900" lvl="0" marL="457200" rtl="0">
              <a:spcBef>
                <a:spcPts val="1000"/>
              </a:spcBef>
              <a:spcAft>
                <a:spcPts val="0"/>
              </a:spcAft>
              <a:buClr>
                <a:srgbClr val="444444"/>
              </a:buClr>
              <a:buSzPts val="1800"/>
              <a:buChar char="●"/>
            </a:pPr>
            <a:r>
              <a:rPr lang="en" sz="1800">
                <a:solidFill>
                  <a:srgbClr val="444444"/>
                </a:solidFill>
                <a:highlight>
                  <a:srgbClr val="FFFFFF"/>
                </a:highlight>
              </a:rPr>
              <a:t>synthesize and communicate scientific information about specific volcanoes to fellow students.</a:t>
            </a:r>
            <a:endParaRPr sz="1800">
              <a:solidFill>
                <a:srgbClr val="444444"/>
              </a:solidFill>
              <a:highlight>
                <a:srgbClr val="FFFFFF"/>
              </a:highlight>
            </a:endParaRPr>
          </a:p>
          <a:p>
            <a:pPr indent="-342900" lvl="0" marL="457200" rtl="0">
              <a:spcBef>
                <a:spcPts val="1000"/>
              </a:spcBef>
              <a:spcAft>
                <a:spcPts val="0"/>
              </a:spcAft>
              <a:buClr>
                <a:srgbClr val="444444"/>
              </a:buClr>
              <a:buSzPts val="1800"/>
              <a:buChar char="●"/>
            </a:pPr>
            <a:r>
              <a:rPr lang="en" sz="1800">
                <a:solidFill>
                  <a:srgbClr val="444444"/>
                </a:solidFill>
                <a:highlight>
                  <a:srgbClr val="FFFFFF"/>
                </a:highlight>
              </a:rPr>
              <a:t>explore the different methods researchers employ to study volcanoes and related geological activity.</a:t>
            </a:r>
            <a:endParaRPr sz="1800">
              <a:solidFill>
                <a:srgbClr val="444444"/>
              </a:solidFill>
              <a:highlight>
                <a:srgbClr val="FFFFFF"/>
              </a:highlight>
            </a:endParaRPr>
          </a:p>
          <a:p>
            <a:pPr indent="-342900" lvl="0" marL="457200" rtl="0">
              <a:spcBef>
                <a:spcPts val="1000"/>
              </a:spcBef>
              <a:spcAft>
                <a:spcPts val="1000"/>
              </a:spcAft>
              <a:buClr>
                <a:srgbClr val="444444"/>
              </a:buClr>
              <a:buSzPts val="1800"/>
              <a:buChar char="●"/>
            </a:pPr>
            <a:r>
              <a:rPr lang="en" sz="1800">
                <a:solidFill>
                  <a:srgbClr val="444444"/>
                </a:solidFill>
                <a:highlight>
                  <a:srgbClr val="FFFFFF"/>
                </a:highlight>
              </a:rPr>
              <a:t>Practice public speaking, presentation, and reading comprehension skills. </a:t>
            </a:r>
            <a:endParaRPr sz="1800">
              <a:solidFill>
                <a:srgbClr val="444444"/>
              </a:solidFill>
              <a:highlight>
                <a:srgbClr val="FFFFFF"/>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