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56" r:id="rId2"/>
    <p:sldId id="257" r:id="rId3"/>
    <p:sldId id="258" r:id="rId4"/>
    <p:sldId id="260" r:id="rId5"/>
    <p:sldId id="264" r:id="rId6"/>
    <p:sldId id="262" r:id="rId7"/>
    <p:sldId id="259" r:id="rId8"/>
    <p:sldId id="266" r:id="rId9"/>
    <p:sldId id="268" r:id="rId10"/>
    <p:sldId id="269" r:id="rId11"/>
    <p:sldId id="270" r:id="rId12"/>
    <p:sldId id="271" r:id="rId13"/>
    <p:sldId id="261" r:id="rId14"/>
    <p:sldId id="272" r:id="rId15"/>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190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28D385F-A84F-FA49-AE71-480EC3903AAA}"/>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75BBD04-14DE-1744-B8CD-2439B87950CF}"/>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DEB6947F-DDF9-484D-8AA3-2F8D4F4E7177}" type="datetimeFigureOut">
              <a:rPr lang="en-US" smtClean="0"/>
              <a:t>7/30/19</a:t>
            </a:fld>
            <a:endParaRPr lang="en-US"/>
          </a:p>
        </p:txBody>
      </p:sp>
      <p:sp>
        <p:nvSpPr>
          <p:cNvPr id="4" name="Footer Placeholder 3">
            <a:extLst>
              <a:ext uri="{FF2B5EF4-FFF2-40B4-BE49-F238E27FC236}">
                <a16:creationId xmlns:a16="http://schemas.microsoft.com/office/drawing/2014/main" id="{5EBBB2BD-E858-EB4F-9F97-4888CF71F4C7}"/>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261BBF2-C00A-9645-A256-AB50F538961B}"/>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DABAE65F-F73B-6647-BBA9-717DD3B73730}" type="slidenum">
              <a:rPr lang="en-US" smtClean="0"/>
              <a:t>‹#›</a:t>
            </a:fld>
            <a:endParaRPr lang="en-US"/>
          </a:p>
        </p:txBody>
      </p:sp>
    </p:spTree>
    <p:extLst>
      <p:ext uri="{BB962C8B-B14F-4D97-AF65-F5344CB8AC3E}">
        <p14:creationId xmlns:p14="http://schemas.microsoft.com/office/powerpoint/2010/main" val="63392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92F42CCA-F861-CF4E-B456-4B696F184AE9}" type="datetimeFigureOut">
              <a:rPr lang="en-US" smtClean="0"/>
              <a:t>7/30/19</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108360E9-A3FB-004F-9271-2D13759B1AA0}" type="slidenum">
              <a:rPr lang="en-US" smtClean="0"/>
              <a:t>‹#›</a:t>
            </a:fld>
            <a:endParaRPr lang="en-US"/>
          </a:p>
        </p:txBody>
      </p:sp>
    </p:spTree>
    <p:extLst>
      <p:ext uri="{BB962C8B-B14F-4D97-AF65-F5344CB8AC3E}">
        <p14:creationId xmlns:p14="http://schemas.microsoft.com/office/powerpoint/2010/main" val="29140630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Additional resources</a:t>
            </a:r>
          </a:p>
          <a:p>
            <a:r>
              <a:rPr lang="en-US" dirty="0"/>
              <a:t>https://</a:t>
            </a:r>
            <a:r>
              <a:rPr lang="en-US" dirty="0" err="1"/>
              <a:t>www.scientificamerican.com</a:t>
            </a:r>
            <a:r>
              <a:rPr lang="en-US" dirty="0"/>
              <a:t>/article/how-do-</a:t>
            </a:r>
            <a:r>
              <a:rPr lang="en-US" dirty="0" err="1"/>
              <a:t>gps</a:t>
            </a:r>
            <a:r>
              <a:rPr lang="en-US" dirty="0"/>
              <a:t>-devices-work/</a:t>
            </a:r>
          </a:p>
          <a:p>
            <a:endParaRPr lang="en-US" dirty="0"/>
          </a:p>
        </p:txBody>
      </p:sp>
      <p:sp>
        <p:nvSpPr>
          <p:cNvPr id="4" name="Slide Number Placeholder 3"/>
          <p:cNvSpPr>
            <a:spLocks noGrp="1"/>
          </p:cNvSpPr>
          <p:nvPr>
            <p:ph type="sldNum" sz="quarter" idx="10"/>
          </p:nvPr>
        </p:nvSpPr>
        <p:spPr/>
        <p:txBody>
          <a:bodyPr/>
          <a:lstStyle/>
          <a:p>
            <a:fld id="{108360E9-A3FB-004F-9271-2D13759B1AA0}" type="slidenum">
              <a:rPr lang="en-US" smtClean="0"/>
              <a:t>1</a:t>
            </a:fld>
            <a:endParaRPr lang="en-US"/>
          </a:p>
        </p:txBody>
      </p:sp>
    </p:spTree>
    <p:extLst>
      <p:ext uri="{BB962C8B-B14F-4D97-AF65-F5344CB8AC3E}">
        <p14:creationId xmlns:p14="http://schemas.microsoft.com/office/powerpoint/2010/main" val="1690863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https://</a:t>
            </a:r>
            <a:r>
              <a:rPr lang="en-US" dirty="0" err="1"/>
              <a:t>www.gps.gov</a:t>
            </a:r>
            <a:r>
              <a:rPr lang="en-US" dirty="0"/>
              <a:t>/systems/</a:t>
            </a:r>
            <a:r>
              <a:rPr lang="en-US" dirty="0" err="1"/>
              <a:t>gps</a:t>
            </a:r>
            <a:r>
              <a:rPr lang="en-US" dirty="0"/>
              <a:t>/space/</a:t>
            </a:r>
          </a:p>
          <a:p>
            <a:endParaRPr lang="en-US" dirty="0"/>
          </a:p>
          <a:p>
            <a:r>
              <a:rPr lang="en-US" dirty="0"/>
              <a:t>GPS</a:t>
            </a:r>
            <a:r>
              <a:rPr lang="en-US" baseline="0" dirty="0"/>
              <a:t> fly in a medium earth orbit. There are 31 GPS (USA), &gt; 60 GNSS satellites in orbit (2019)</a:t>
            </a:r>
          </a:p>
          <a:p>
            <a:r>
              <a:rPr lang="en-US" sz="1200" kern="1200" dirty="0">
                <a:solidFill>
                  <a:schemeClr val="tx1"/>
                </a:solidFill>
                <a:latin typeface="+mn-lt"/>
                <a:ea typeface="+mn-ea"/>
                <a:cs typeface="+mn-cs"/>
              </a:rPr>
              <a:t>GNSS - Global Navigation Satellite System (GPS being one of these, others include the Russian GLONASS, European GALILEO and Chinese </a:t>
            </a:r>
            <a:r>
              <a:rPr lang="en-US" sz="1200" kern="1200" dirty="0" err="1">
                <a:solidFill>
                  <a:schemeClr val="tx1"/>
                </a:solidFill>
                <a:latin typeface="+mn-lt"/>
                <a:ea typeface="+mn-ea"/>
                <a:cs typeface="+mn-cs"/>
              </a:rPr>
              <a:t>BeiDou</a:t>
            </a:r>
            <a:r>
              <a:rPr lang="en-US" sz="1200" kern="1200" dirty="0">
                <a:solidFill>
                  <a:schemeClr val="tx1"/>
                </a:solidFill>
                <a:latin typeface="+mn-lt"/>
                <a:ea typeface="+mn-ea"/>
                <a:cs typeface="+mn-cs"/>
              </a:rPr>
              <a:t> systems).</a:t>
            </a:r>
            <a:endParaRPr lang="en-US" dirty="0"/>
          </a:p>
        </p:txBody>
      </p:sp>
      <p:sp>
        <p:nvSpPr>
          <p:cNvPr id="4" name="Slide Number Placeholder 3"/>
          <p:cNvSpPr>
            <a:spLocks noGrp="1"/>
          </p:cNvSpPr>
          <p:nvPr>
            <p:ph type="sldNum" sz="quarter" idx="10"/>
          </p:nvPr>
        </p:nvSpPr>
        <p:spPr/>
        <p:txBody>
          <a:bodyPr/>
          <a:lstStyle/>
          <a:p>
            <a:fld id="{108360E9-A3FB-004F-9271-2D13759B1AA0}" type="slidenum">
              <a:rPr lang="en-US" smtClean="0"/>
              <a:t>2</a:t>
            </a:fld>
            <a:endParaRPr lang="en-US"/>
          </a:p>
        </p:txBody>
      </p:sp>
    </p:spTree>
    <p:extLst>
      <p:ext uri="{BB962C8B-B14F-4D97-AF65-F5344CB8AC3E}">
        <p14:creationId xmlns:p14="http://schemas.microsoft.com/office/powerpoint/2010/main" val="3352343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a:t>The location of each satellite is known to </a:t>
            </a:r>
            <a:r>
              <a:rPr lang="en-US"/>
              <a:t>a high precision</a:t>
            </a:r>
            <a:r>
              <a:rPr lang="en-US" dirty="0"/>
              <a:t>.</a:t>
            </a:r>
          </a:p>
          <a:p>
            <a:pPr marL="171450" indent="-171450">
              <a:buFont typeface="Arial"/>
              <a:buChar char="•"/>
            </a:pPr>
            <a:r>
              <a:rPr lang="en-US" dirty="0"/>
              <a:t>They are tracked with radio to know their position. Which is why the most accurate GPS position requires ephemeris data, which provides the corrected position from the forecast track from the radio tracking.</a:t>
            </a:r>
          </a:p>
          <a:p>
            <a:pPr marL="171450" indent="-171450">
              <a:buFont typeface="Arial"/>
              <a:buChar char="•"/>
            </a:pPr>
            <a:r>
              <a:rPr lang="en-US" dirty="0"/>
              <a:t>Each satellite transmits a time signal and orbital data, at a </a:t>
            </a:r>
            <a:r>
              <a:rPr lang="en-US" dirty="0" err="1"/>
              <a:t>synchronised</a:t>
            </a:r>
            <a:r>
              <a:rPr lang="en-US" dirty="0"/>
              <a:t> time, to earth.</a:t>
            </a:r>
          </a:p>
          <a:p>
            <a:pPr marL="171450" indent="-171450">
              <a:buFont typeface="Arial"/>
              <a:buChar char="•"/>
            </a:pPr>
            <a:r>
              <a:rPr lang="en-US" dirty="0"/>
              <a:t>A GPS receiver computes it’s location based on arrival time of the signal (relative to when it was transmitted) and the known location of the satellite.</a:t>
            </a:r>
          </a:p>
          <a:p>
            <a:pPr marL="171450" indent="-171450">
              <a:buFont typeface="Arial"/>
              <a:buChar char="•"/>
            </a:pPr>
            <a:r>
              <a:rPr lang="en-US" dirty="0"/>
              <a:t>You need at least four satellites to </a:t>
            </a:r>
            <a:r>
              <a:rPr lang="en-US" dirty="0" err="1"/>
              <a:t>trilaterate</a:t>
            </a:r>
            <a:r>
              <a:rPr lang="en-US" dirty="0"/>
              <a:t> a position on Earth</a:t>
            </a:r>
            <a:r>
              <a:rPr lang="en-US" baseline="0" dirty="0"/>
              <a:t> and estimate the precision of that position estimate. That is because there are 4 unknowns (receiver position = 3 coordinates in space, plus time)</a:t>
            </a:r>
            <a:endParaRPr lang="en-US" dirty="0"/>
          </a:p>
          <a:p>
            <a:pPr marL="0" indent="0">
              <a:buFont typeface="Arial"/>
              <a:buNone/>
            </a:pPr>
            <a:endParaRPr lang="en-US" dirty="0"/>
          </a:p>
          <a:p>
            <a:pPr marL="0" indent="0">
              <a:buFont typeface="Arial"/>
              <a:buNone/>
            </a:pPr>
            <a:r>
              <a:rPr lang="en-US" dirty="0"/>
              <a:t>From</a:t>
            </a:r>
            <a:r>
              <a:rPr lang="en-US" baseline="0" dirty="0"/>
              <a:t> https://</a:t>
            </a:r>
            <a:r>
              <a:rPr lang="en-US" baseline="0" dirty="0" err="1"/>
              <a:t>timeandnavigation.si.edu</a:t>
            </a:r>
            <a:r>
              <a:rPr lang="en-US" baseline="0" dirty="0"/>
              <a:t>/multimedia-asset/how-does-</a:t>
            </a:r>
            <a:r>
              <a:rPr lang="en-US" baseline="0" dirty="0" err="1"/>
              <a:t>gps</a:t>
            </a:r>
            <a:r>
              <a:rPr lang="en-US" baseline="0" dirty="0"/>
              <a:t>-work</a:t>
            </a:r>
            <a:endParaRPr lang="en-US" dirty="0"/>
          </a:p>
          <a:p>
            <a:endParaRPr lang="en-US" dirty="0"/>
          </a:p>
        </p:txBody>
      </p:sp>
      <p:sp>
        <p:nvSpPr>
          <p:cNvPr id="4" name="Slide Number Placeholder 3"/>
          <p:cNvSpPr>
            <a:spLocks noGrp="1"/>
          </p:cNvSpPr>
          <p:nvPr>
            <p:ph type="sldNum" sz="quarter" idx="10"/>
          </p:nvPr>
        </p:nvSpPr>
        <p:spPr/>
        <p:txBody>
          <a:bodyPr/>
          <a:lstStyle/>
          <a:p>
            <a:fld id="{108360E9-A3FB-004F-9271-2D13759B1AA0}" type="slidenum">
              <a:rPr lang="en-US" smtClean="0"/>
              <a:t>3</a:t>
            </a:fld>
            <a:endParaRPr lang="en-US"/>
          </a:p>
        </p:txBody>
      </p:sp>
    </p:spTree>
    <p:extLst>
      <p:ext uri="{BB962C8B-B14F-4D97-AF65-F5344CB8AC3E}">
        <p14:creationId xmlns:p14="http://schemas.microsoft.com/office/powerpoint/2010/main" val="184559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https://</a:t>
            </a:r>
            <a:r>
              <a:rPr lang="en-US" dirty="0" err="1"/>
              <a:t>www.quora.com</a:t>
            </a:r>
            <a:r>
              <a:rPr lang="en-US" dirty="0"/>
              <a:t>/How-is-the-distance-between-a-GPS-device-and-a-GPS-satellite-calculated</a:t>
            </a:r>
          </a:p>
          <a:p>
            <a:r>
              <a:rPr lang="en-US" dirty="0"/>
              <a:t>However,</a:t>
            </a:r>
            <a:r>
              <a:rPr lang="en-US" baseline="0" dirty="0"/>
              <a:t> note it is hard to follow the description here because the reason for why a sphere of possible locations for the receiver exist.</a:t>
            </a:r>
            <a:endParaRPr lang="en-US" dirty="0"/>
          </a:p>
        </p:txBody>
      </p:sp>
      <p:sp>
        <p:nvSpPr>
          <p:cNvPr id="4" name="Slide Number Placeholder 3"/>
          <p:cNvSpPr>
            <a:spLocks noGrp="1"/>
          </p:cNvSpPr>
          <p:nvPr>
            <p:ph type="sldNum" sz="quarter" idx="10"/>
          </p:nvPr>
        </p:nvSpPr>
        <p:spPr/>
        <p:txBody>
          <a:bodyPr/>
          <a:lstStyle/>
          <a:p>
            <a:fld id="{108360E9-A3FB-004F-9271-2D13759B1AA0}" type="slidenum">
              <a:rPr lang="en-US" smtClean="0"/>
              <a:t>5</a:t>
            </a:fld>
            <a:endParaRPr lang="en-US"/>
          </a:p>
        </p:txBody>
      </p:sp>
    </p:spTree>
    <p:extLst>
      <p:ext uri="{BB962C8B-B14F-4D97-AF65-F5344CB8AC3E}">
        <p14:creationId xmlns:p14="http://schemas.microsoft.com/office/powerpoint/2010/main" val="2813565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Triangulation: Find location by measures angles to</a:t>
            </a:r>
            <a:r>
              <a:rPr lang="en-US" baseline="0" dirty="0"/>
              <a:t> target from</a:t>
            </a:r>
            <a:r>
              <a:rPr lang="en-US" dirty="0"/>
              <a:t> 3 or more locations.</a:t>
            </a:r>
          </a:p>
          <a:p>
            <a:r>
              <a:rPr lang="en-US" dirty="0" err="1"/>
              <a:t>Tralateration</a:t>
            </a:r>
            <a:r>
              <a:rPr lang="en-US" dirty="0"/>
              <a:t>:</a:t>
            </a:r>
            <a:r>
              <a:rPr lang="en-US" baseline="0" dirty="0"/>
              <a:t> Measures distances </a:t>
            </a:r>
          </a:p>
          <a:p>
            <a:endParaRPr lang="en-US" baseline="0" dirty="0"/>
          </a:p>
          <a:p>
            <a:r>
              <a:rPr lang="en-US" dirty="0"/>
              <a:t>https://</a:t>
            </a:r>
            <a:r>
              <a:rPr lang="en-US" dirty="0" err="1"/>
              <a:t>gisgeography.com</a:t>
            </a:r>
            <a:r>
              <a:rPr lang="en-US" dirty="0"/>
              <a:t>/trilateration-triangulation-</a:t>
            </a:r>
            <a:r>
              <a:rPr lang="en-US" dirty="0" err="1"/>
              <a:t>gps</a:t>
            </a:r>
            <a:r>
              <a:rPr lang="en-US" dirty="0"/>
              <a:t>/</a:t>
            </a:r>
          </a:p>
          <a:p>
            <a:endParaRPr lang="en-US" dirty="0"/>
          </a:p>
          <a:p>
            <a:r>
              <a:rPr lang="en-US" dirty="0"/>
              <a:t>We</a:t>
            </a:r>
            <a:r>
              <a:rPr lang="en-US" baseline="0" dirty="0"/>
              <a:t> can estimate a distance to each satellite. On a 2-D plane this distance will trace out a locus of points on a circle. In 3-D this distance is on a sphere surrounding the satellite. If there are 2 satellites, with intersecting spheres, the </a:t>
            </a:r>
            <a:r>
              <a:rPr lang="en-US" baseline="0" dirty="0" err="1"/>
              <a:t>reciever</a:t>
            </a:r>
            <a:r>
              <a:rPr lang="en-US" baseline="0" dirty="0"/>
              <a:t> has to be located along the intersection of the two spheres. In 2-D this intersection is 2 points, adding another satellite reduces the intersection to 1 point. </a:t>
            </a:r>
            <a:endParaRPr lang="en-US" dirty="0"/>
          </a:p>
        </p:txBody>
      </p:sp>
      <p:sp>
        <p:nvSpPr>
          <p:cNvPr id="4" name="Slide Number Placeholder 3"/>
          <p:cNvSpPr>
            <a:spLocks noGrp="1"/>
          </p:cNvSpPr>
          <p:nvPr>
            <p:ph type="sldNum" sz="quarter" idx="10"/>
          </p:nvPr>
        </p:nvSpPr>
        <p:spPr/>
        <p:txBody>
          <a:bodyPr/>
          <a:lstStyle/>
          <a:p>
            <a:fld id="{108360E9-A3FB-004F-9271-2D13759B1AA0}" type="slidenum">
              <a:rPr lang="en-US" smtClean="0"/>
              <a:t>7</a:t>
            </a:fld>
            <a:endParaRPr lang="en-US"/>
          </a:p>
        </p:txBody>
      </p:sp>
    </p:spTree>
    <p:extLst>
      <p:ext uri="{BB962C8B-B14F-4D97-AF65-F5344CB8AC3E}">
        <p14:creationId xmlns:p14="http://schemas.microsoft.com/office/powerpoint/2010/main" val="1893667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www.e-education.psu.edu</a:t>
            </a:r>
            <a:r>
              <a:rPr lang="en-US" dirty="0"/>
              <a:t>/</a:t>
            </a:r>
            <a:r>
              <a:rPr lang="en-US" dirty="0" err="1"/>
              <a:t>natureofgeoinfo</a:t>
            </a:r>
            <a:r>
              <a:rPr lang="en-US" dirty="0"/>
              <a:t>/book/export/html/1796</a:t>
            </a:r>
          </a:p>
        </p:txBody>
      </p:sp>
      <p:sp>
        <p:nvSpPr>
          <p:cNvPr id="4" name="Slide Number Placeholder 3"/>
          <p:cNvSpPr>
            <a:spLocks noGrp="1"/>
          </p:cNvSpPr>
          <p:nvPr>
            <p:ph type="sldNum" sz="quarter" idx="10"/>
          </p:nvPr>
        </p:nvSpPr>
        <p:spPr/>
        <p:txBody>
          <a:bodyPr/>
          <a:lstStyle/>
          <a:p>
            <a:fld id="{108360E9-A3FB-004F-9271-2D13759B1AA0}" type="slidenum">
              <a:rPr lang="en-US" smtClean="0"/>
              <a:t>8</a:t>
            </a:fld>
            <a:endParaRPr lang="en-US"/>
          </a:p>
        </p:txBody>
      </p:sp>
    </p:spTree>
    <p:extLst>
      <p:ext uri="{BB962C8B-B14F-4D97-AF65-F5344CB8AC3E}">
        <p14:creationId xmlns:p14="http://schemas.microsoft.com/office/powerpoint/2010/main" val="3013763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95A4EAD-3EB1-7642-AAAA-37ACF2F4D82F}" type="datetimeFigureOut">
              <a:rPr lang="en-US" smtClean="0"/>
              <a:t>7/30/19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37435627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A4EAD-3EB1-7642-AAAA-37ACF2F4D82F}" type="datetimeFigureOut">
              <a:rPr lang="en-US" smtClean="0"/>
              <a:t>7/30/19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2610686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A4EAD-3EB1-7642-AAAA-37ACF2F4D82F}" type="datetimeFigureOut">
              <a:rPr lang="en-US" smtClean="0"/>
              <a:t>7/30/19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695310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5A4EAD-3EB1-7642-AAAA-37ACF2F4D82F}" type="datetimeFigureOut">
              <a:rPr lang="en-US" smtClean="0"/>
              <a:t>7/30/19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238917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95A4EAD-3EB1-7642-AAAA-37ACF2F4D82F}" type="datetimeFigureOut">
              <a:rPr lang="en-US" smtClean="0"/>
              <a:t>7/30/19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2507361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95A4EAD-3EB1-7642-AAAA-37ACF2F4D82F}" type="datetimeFigureOut">
              <a:rPr lang="en-US" smtClean="0"/>
              <a:t>7/30/19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2126296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95A4EAD-3EB1-7642-AAAA-37ACF2F4D82F}" type="datetimeFigureOut">
              <a:rPr lang="en-US" smtClean="0"/>
              <a:t>7/30/19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1161263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95A4EAD-3EB1-7642-AAAA-37ACF2F4D82F}" type="datetimeFigureOut">
              <a:rPr lang="en-US" smtClean="0"/>
              <a:t>7/30/19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921362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5A4EAD-3EB1-7642-AAAA-37ACF2F4D82F}" type="datetimeFigureOut">
              <a:rPr lang="en-US" smtClean="0"/>
              <a:t>7/30/19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1956625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5A4EAD-3EB1-7642-AAAA-37ACF2F4D82F}" type="datetimeFigureOut">
              <a:rPr lang="en-US" smtClean="0"/>
              <a:t>7/30/19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1168386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5A4EAD-3EB1-7642-AAAA-37ACF2F4D82F}" type="datetimeFigureOut">
              <a:rPr lang="en-US" smtClean="0"/>
              <a:t>7/30/19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1DE307-7A7A-9C42-B079-30AD4426CB88}" type="slidenum">
              <a:rPr lang="en-US" smtClean="0"/>
              <a:t>‹#›</a:t>
            </a:fld>
            <a:endParaRPr lang="en-US"/>
          </a:p>
        </p:txBody>
      </p:sp>
    </p:spTree>
    <p:extLst>
      <p:ext uri="{BB962C8B-B14F-4D97-AF65-F5344CB8AC3E}">
        <p14:creationId xmlns:p14="http://schemas.microsoft.com/office/powerpoint/2010/main" val="1429885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5A4EAD-3EB1-7642-AAAA-37ACF2F4D82F}" type="datetimeFigureOut">
              <a:rPr lang="en-US" smtClean="0"/>
              <a:t>7/30/19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DE307-7A7A-9C42-B079-30AD4426CB88}" type="slidenum">
              <a:rPr lang="en-US" smtClean="0"/>
              <a:t>‹#›</a:t>
            </a:fld>
            <a:endParaRPr lang="en-US"/>
          </a:p>
        </p:txBody>
      </p:sp>
    </p:spTree>
    <p:extLst>
      <p:ext uri="{BB962C8B-B14F-4D97-AF65-F5344CB8AC3E}">
        <p14:creationId xmlns:p14="http://schemas.microsoft.com/office/powerpoint/2010/main" val="1335322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How GPS works</a:t>
            </a:r>
          </a:p>
        </p:txBody>
      </p:sp>
      <p:sp>
        <p:nvSpPr>
          <p:cNvPr id="3" name="Subtitle 2"/>
          <p:cNvSpPr>
            <a:spLocks noGrp="1"/>
          </p:cNvSpPr>
          <p:nvPr>
            <p:ph type="subTitle" idx="1"/>
          </p:nvPr>
        </p:nvSpPr>
        <p:spPr/>
        <p:txBody>
          <a:bodyPr/>
          <a:lstStyle/>
          <a:p>
            <a:r>
              <a:rPr lang="en-US" dirty="0"/>
              <a:t>Supplemental slides </a:t>
            </a:r>
          </a:p>
        </p:txBody>
      </p:sp>
    </p:spTree>
    <p:extLst>
      <p:ext uri="{BB962C8B-B14F-4D97-AF65-F5344CB8AC3E}">
        <p14:creationId xmlns:p14="http://schemas.microsoft.com/office/powerpoint/2010/main" val="3078462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1549400" y="1409700"/>
            <a:ext cx="6045200" cy="4038600"/>
          </a:xfrm>
          <a:prstGeom prst="rect">
            <a:avLst/>
          </a:prstGeom>
        </p:spPr>
      </p:pic>
    </p:spTree>
    <p:extLst>
      <p:ext uri="{BB962C8B-B14F-4D97-AF65-F5344CB8AC3E}">
        <p14:creationId xmlns:p14="http://schemas.microsoft.com/office/powerpoint/2010/main" val="1078751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1549400" y="1409700"/>
            <a:ext cx="6045200" cy="4038600"/>
          </a:xfrm>
          <a:prstGeom prst="rect">
            <a:avLst/>
          </a:prstGeom>
        </p:spPr>
      </p:pic>
      <p:sp>
        <p:nvSpPr>
          <p:cNvPr id="3" name="TextBox 2"/>
          <p:cNvSpPr txBox="1"/>
          <p:nvPr/>
        </p:nvSpPr>
        <p:spPr>
          <a:xfrm>
            <a:off x="448647" y="5874491"/>
            <a:ext cx="8238153" cy="369332"/>
          </a:xfrm>
          <a:prstGeom prst="rect">
            <a:avLst/>
          </a:prstGeom>
          <a:noFill/>
        </p:spPr>
        <p:txBody>
          <a:bodyPr wrap="none" rtlCol="0">
            <a:spAutoFit/>
          </a:bodyPr>
          <a:lstStyle/>
          <a:p>
            <a:r>
              <a:rPr lang="en-US" dirty="0"/>
              <a:t>As we know roughly where we are, one possible solution (position) can be thrown out</a:t>
            </a:r>
          </a:p>
        </p:txBody>
      </p:sp>
    </p:spTree>
    <p:extLst>
      <p:ext uri="{BB962C8B-B14F-4D97-AF65-F5344CB8AC3E}">
        <p14:creationId xmlns:p14="http://schemas.microsoft.com/office/powerpoint/2010/main" val="16566748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1549400" y="1409700"/>
            <a:ext cx="6045200" cy="4038600"/>
          </a:xfrm>
          <a:prstGeom prst="rect">
            <a:avLst/>
          </a:prstGeom>
        </p:spPr>
      </p:pic>
      <p:sp>
        <p:nvSpPr>
          <p:cNvPr id="3" name="TextBox 2"/>
          <p:cNvSpPr txBox="1"/>
          <p:nvPr/>
        </p:nvSpPr>
        <p:spPr>
          <a:xfrm>
            <a:off x="0" y="5587245"/>
            <a:ext cx="9031364" cy="1200329"/>
          </a:xfrm>
          <a:prstGeom prst="rect">
            <a:avLst/>
          </a:prstGeom>
          <a:noFill/>
        </p:spPr>
        <p:txBody>
          <a:bodyPr wrap="none" rtlCol="0">
            <a:spAutoFit/>
          </a:bodyPr>
          <a:lstStyle/>
          <a:p>
            <a:r>
              <a:rPr lang="en-US" dirty="0"/>
              <a:t>To estimate time of signal receipt, we need a 4</a:t>
            </a:r>
            <a:r>
              <a:rPr lang="en-US" baseline="30000" dirty="0"/>
              <a:t>th</a:t>
            </a:r>
            <a:r>
              <a:rPr lang="en-US" dirty="0"/>
              <a:t> satellite. </a:t>
            </a:r>
          </a:p>
          <a:p>
            <a:r>
              <a:rPr lang="en-US" dirty="0"/>
              <a:t>Time to signal transmission is the same for all 4 satellites, but is unknown. </a:t>
            </a:r>
          </a:p>
          <a:p>
            <a:r>
              <a:rPr lang="en-US" dirty="0"/>
              <a:t>The location and time can be solved for with 4 simultaneous equations: a system of equations,</a:t>
            </a:r>
          </a:p>
          <a:p>
            <a:r>
              <a:rPr lang="en-US" dirty="0"/>
              <a:t>  that has 4 unknowns, space (</a:t>
            </a:r>
            <a:r>
              <a:rPr lang="en-US" dirty="0" err="1"/>
              <a:t>x,y,z</a:t>
            </a:r>
            <a:r>
              <a:rPr lang="en-US" dirty="0"/>
              <a:t>) and time (t).</a:t>
            </a:r>
          </a:p>
        </p:txBody>
      </p:sp>
    </p:spTree>
    <p:extLst>
      <p:ext uri="{BB962C8B-B14F-4D97-AF65-F5344CB8AC3E}">
        <p14:creationId xmlns:p14="http://schemas.microsoft.com/office/powerpoint/2010/main" val="2760393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Increase accuracy</a:t>
            </a:r>
          </a:p>
        </p:txBody>
      </p:sp>
      <p:sp>
        <p:nvSpPr>
          <p:cNvPr id="3" name="Content Placeholder 2"/>
          <p:cNvSpPr>
            <a:spLocks noGrp="1"/>
          </p:cNvSpPr>
          <p:nvPr>
            <p:ph idx="1"/>
          </p:nvPr>
        </p:nvSpPr>
        <p:spPr/>
        <p:txBody>
          <a:bodyPr>
            <a:normAutofit fontScale="92500" lnSpcReduction="20000"/>
          </a:bodyPr>
          <a:lstStyle/>
          <a:p>
            <a:r>
              <a:rPr lang="en-US" dirty="0"/>
              <a:t>Relativity dictates that time is faster in orbit, so this needs to be corrected for mathematically.</a:t>
            </a:r>
          </a:p>
          <a:p>
            <a:endParaRPr lang="en-US" dirty="0"/>
          </a:p>
          <a:p>
            <a:r>
              <a:rPr lang="en-US" dirty="0"/>
              <a:t>Atomic clock error is of the order of a nanosecond, which equates to about 2m error in distance to earth. </a:t>
            </a:r>
          </a:p>
          <a:p>
            <a:r>
              <a:rPr lang="en-US" dirty="0"/>
              <a:t>The atmosphere slows light down (air refracts light)</a:t>
            </a:r>
          </a:p>
          <a:p>
            <a:r>
              <a:rPr lang="en-US" dirty="0"/>
              <a:t>There are ways to correct for these time errors using a second receiver.</a:t>
            </a:r>
          </a:p>
          <a:p>
            <a:endParaRPr lang="en-US" dirty="0"/>
          </a:p>
        </p:txBody>
      </p:sp>
    </p:spTree>
    <p:extLst>
      <p:ext uri="{BB962C8B-B14F-4D97-AF65-F5344CB8AC3E}">
        <p14:creationId xmlns:p14="http://schemas.microsoft.com/office/powerpoint/2010/main" val="3403913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For tracking sea ice we use similar GPS to that in your phone.</a:t>
            </a:r>
          </a:p>
          <a:p>
            <a:r>
              <a:rPr lang="en-US" dirty="0"/>
              <a:t>These GPS typically have an absolute position error of +/- 25m (for 95% of data).</a:t>
            </a:r>
          </a:p>
          <a:p>
            <a:r>
              <a:rPr lang="en-US" dirty="0"/>
              <a:t>For the application of tracking ice drift a 25m position error is acceptable.</a:t>
            </a:r>
          </a:p>
        </p:txBody>
      </p:sp>
    </p:spTree>
    <p:extLst>
      <p:ext uri="{BB962C8B-B14F-4D97-AF65-F5344CB8AC3E}">
        <p14:creationId xmlns:p14="http://schemas.microsoft.com/office/powerpoint/2010/main" val="408724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46100" y="0"/>
            <a:ext cx="8040414" cy="6858000"/>
          </a:xfrm>
          <a:prstGeom prst="rect">
            <a:avLst/>
          </a:prstGeom>
        </p:spPr>
      </p:pic>
    </p:spTree>
    <p:extLst>
      <p:ext uri="{BB962C8B-B14F-4D97-AF65-F5344CB8AC3E}">
        <p14:creationId xmlns:p14="http://schemas.microsoft.com/office/powerpoint/2010/main" val="19205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839848" y="0"/>
            <a:ext cx="5716143" cy="6858000"/>
          </a:xfrm>
          <a:prstGeom prst="rect">
            <a:avLst/>
          </a:prstGeom>
        </p:spPr>
      </p:pic>
    </p:spTree>
    <p:extLst>
      <p:ext uri="{BB962C8B-B14F-4D97-AF65-F5344CB8AC3E}">
        <p14:creationId xmlns:p14="http://schemas.microsoft.com/office/powerpoint/2010/main" val="7039817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First calculate distance to satellite</a:t>
            </a:r>
          </a:p>
        </p:txBody>
      </p:sp>
      <p:sp>
        <p:nvSpPr>
          <p:cNvPr id="3" name="Content Placeholder 2"/>
          <p:cNvSpPr>
            <a:spLocks noGrp="1"/>
          </p:cNvSpPr>
          <p:nvPr>
            <p:ph idx="1"/>
          </p:nvPr>
        </p:nvSpPr>
        <p:spPr/>
        <p:txBody>
          <a:bodyPr>
            <a:normAutofit/>
          </a:bodyPr>
          <a:lstStyle/>
          <a:p>
            <a:r>
              <a:rPr lang="en-US" dirty="0"/>
              <a:t>Hint:</a:t>
            </a:r>
          </a:p>
          <a:p>
            <a:pPr marL="0" indent="0" algn="ctr">
              <a:buNone/>
            </a:pPr>
            <a:r>
              <a:rPr lang="en-US" dirty="0"/>
              <a:t>Distance = Speed x Time taken</a:t>
            </a:r>
          </a:p>
          <a:p>
            <a:r>
              <a:rPr lang="en-US" dirty="0"/>
              <a:t>Remember: We can measure time accurately, satellites have an atomic clock, and the transmitted message is the time it was transmitted.</a:t>
            </a:r>
          </a:p>
          <a:p>
            <a:r>
              <a:rPr lang="en-US" dirty="0"/>
              <a:t>Speed is the speed of the radio signal, the speed of light.</a:t>
            </a:r>
          </a:p>
          <a:p>
            <a:endParaRPr lang="en-US" dirty="0"/>
          </a:p>
        </p:txBody>
      </p:sp>
    </p:spTree>
    <p:extLst>
      <p:ext uri="{BB962C8B-B14F-4D97-AF65-F5344CB8AC3E}">
        <p14:creationId xmlns:p14="http://schemas.microsoft.com/office/powerpoint/2010/main" val="1606998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400" dirty="0"/>
              <a:t>Calculating time taken for the transmitted radio signal to be received requires that we know the time the signal is received. </a:t>
            </a:r>
          </a:p>
          <a:p>
            <a:endParaRPr lang="en-US" sz="2400" dirty="0"/>
          </a:p>
          <a:p>
            <a:pPr marL="0" indent="0">
              <a:buNone/>
            </a:pPr>
            <a:endParaRPr lang="en-US" sz="2400" dirty="0"/>
          </a:p>
          <a:p>
            <a:endParaRPr lang="en-US" sz="2400" dirty="0"/>
          </a:p>
          <a:p>
            <a:endParaRPr lang="en-US" sz="2400" dirty="0"/>
          </a:p>
          <a:p>
            <a:pPr marL="0" indent="0">
              <a:buNone/>
            </a:pPr>
            <a:endParaRPr lang="en-US" sz="2400" dirty="0"/>
          </a:p>
          <a:p>
            <a:r>
              <a:rPr lang="en-US" sz="2400" dirty="0"/>
              <a:t>Each satellite and receiver has a coded signal that repeats from the same time. These signals are matched to find time from transmission to receipt.</a:t>
            </a:r>
          </a:p>
        </p:txBody>
      </p:sp>
      <p:sp>
        <p:nvSpPr>
          <p:cNvPr id="5" name="Title 1"/>
          <p:cNvSpPr>
            <a:spLocks noGrp="1"/>
          </p:cNvSpPr>
          <p:nvPr>
            <p:ph type="title"/>
          </p:nvPr>
        </p:nvSpPr>
        <p:spPr/>
        <p:txBody>
          <a:bodyPr/>
          <a:lstStyle/>
          <a:p>
            <a:r>
              <a:rPr lang="en-US" dirty="0"/>
              <a:t>First calculate distance to satellite</a:t>
            </a:r>
          </a:p>
        </p:txBody>
      </p:sp>
      <p:pic>
        <p:nvPicPr>
          <p:cNvPr id="2" name="Picture 1"/>
          <p:cNvPicPr>
            <a:picLocks noChangeAspect="1"/>
          </p:cNvPicPr>
          <p:nvPr/>
        </p:nvPicPr>
        <p:blipFill>
          <a:blip r:embed="rId3"/>
          <a:stretch>
            <a:fillRect/>
          </a:stretch>
        </p:blipFill>
        <p:spPr>
          <a:xfrm>
            <a:off x="1916289" y="2719211"/>
            <a:ext cx="5029200" cy="2197100"/>
          </a:xfrm>
          <a:prstGeom prst="rect">
            <a:avLst/>
          </a:prstGeom>
        </p:spPr>
      </p:pic>
    </p:spTree>
    <p:extLst>
      <p:ext uri="{BB962C8B-B14F-4D97-AF65-F5344CB8AC3E}">
        <p14:creationId xmlns:p14="http://schemas.microsoft.com/office/powerpoint/2010/main" val="27530893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receiver clock is inaccurate, which means the error on time received equates to a sphere around the receiver. </a:t>
            </a:r>
          </a:p>
          <a:p>
            <a:r>
              <a:rPr lang="en-US" dirty="0"/>
              <a:t>Four or more spheres are needed to find an intersecting point, which is the location of the receiver.</a:t>
            </a:r>
          </a:p>
        </p:txBody>
      </p:sp>
      <p:sp>
        <p:nvSpPr>
          <p:cNvPr id="5" name="Title 1"/>
          <p:cNvSpPr>
            <a:spLocks noGrp="1"/>
          </p:cNvSpPr>
          <p:nvPr>
            <p:ph type="title"/>
          </p:nvPr>
        </p:nvSpPr>
        <p:spPr/>
        <p:txBody>
          <a:bodyPr/>
          <a:lstStyle/>
          <a:p>
            <a:r>
              <a:rPr lang="en-US" dirty="0"/>
              <a:t>First calculate distance to satellite</a:t>
            </a:r>
          </a:p>
        </p:txBody>
      </p:sp>
    </p:spTree>
    <p:extLst>
      <p:ext uri="{BB962C8B-B14F-4D97-AF65-F5344CB8AC3E}">
        <p14:creationId xmlns:p14="http://schemas.microsoft.com/office/powerpoint/2010/main" val="2303583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t>Trilateration: Finding location by measuring distances.</a:t>
            </a:r>
          </a:p>
        </p:txBody>
      </p:sp>
      <p:pic>
        <p:nvPicPr>
          <p:cNvPr id="6" name="Picture 5"/>
          <p:cNvPicPr>
            <a:picLocks noChangeAspect="1"/>
          </p:cNvPicPr>
          <p:nvPr/>
        </p:nvPicPr>
        <p:blipFill>
          <a:blip r:embed="rId3"/>
          <a:stretch>
            <a:fillRect/>
          </a:stretch>
        </p:blipFill>
        <p:spPr>
          <a:xfrm>
            <a:off x="-384889" y="2709272"/>
            <a:ext cx="5397500" cy="3708400"/>
          </a:xfrm>
          <a:prstGeom prst="rect">
            <a:avLst/>
          </a:prstGeom>
        </p:spPr>
      </p:pic>
      <p:pic>
        <p:nvPicPr>
          <p:cNvPr id="7" name="Picture 6"/>
          <p:cNvPicPr>
            <a:picLocks noChangeAspect="1"/>
          </p:cNvPicPr>
          <p:nvPr/>
        </p:nvPicPr>
        <p:blipFill>
          <a:blip r:embed="rId4"/>
          <a:stretch>
            <a:fillRect/>
          </a:stretch>
        </p:blipFill>
        <p:spPr>
          <a:xfrm>
            <a:off x="4044223" y="2395411"/>
            <a:ext cx="5397500" cy="3911600"/>
          </a:xfrm>
          <a:prstGeom prst="rect">
            <a:avLst/>
          </a:prstGeom>
        </p:spPr>
      </p:pic>
      <p:sp>
        <p:nvSpPr>
          <p:cNvPr id="8" name="TextBox 7"/>
          <p:cNvSpPr txBox="1"/>
          <p:nvPr/>
        </p:nvSpPr>
        <p:spPr>
          <a:xfrm>
            <a:off x="2358766" y="6518904"/>
            <a:ext cx="518091" cy="369332"/>
          </a:xfrm>
          <a:prstGeom prst="rect">
            <a:avLst/>
          </a:prstGeom>
          <a:noFill/>
        </p:spPr>
        <p:txBody>
          <a:bodyPr wrap="none" rtlCol="0">
            <a:spAutoFit/>
          </a:bodyPr>
          <a:lstStyle/>
          <a:p>
            <a:r>
              <a:rPr lang="en-US" dirty="0"/>
              <a:t>3-D</a:t>
            </a:r>
          </a:p>
        </p:txBody>
      </p:sp>
      <p:sp>
        <p:nvSpPr>
          <p:cNvPr id="9" name="TextBox 8"/>
          <p:cNvSpPr txBox="1"/>
          <p:nvPr/>
        </p:nvSpPr>
        <p:spPr>
          <a:xfrm>
            <a:off x="6486611" y="6417672"/>
            <a:ext cx="518091" cy="369332"/>
          </a:xfrm>
          <a:prstGeom prst="rect">
            <a:avLst/>
          </a:prstGeom>
          <a:noFill/>
        </p:spPr>
        <p:txBody>
          <a:bodyPr wrap="none" rtlCol="0">
            <a:spAutoFit/>
          </a:bodyPr>
          <a:lstStyle/>
          <a:p>
            <a:r>
              <a:rPr lang="en-US" dirty="0"/>
              <a:t>2-D</a:t>
            </a:r>
          </a:p>
        </p:txBody>
      </p:sp>
    </p:spTree>
    <p:extLst>
      <p:ext uri="{BB962C8B-B14F-4D97-AF65-F5344CB8AC3E}">
        <p14:creationId xmlns:p14="http://schemas.microsoft.com/office/powerpoint/2010/main" val="1231283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7" name="Picture 6"/>
          <p:cNvPicPr>
            <a:picLocks noChangeAspect="1"/>
          </p:cNvPicPr>
          <p:nvPr/>
        </p:nvPicPr>
        <p:blipFill>
          <a:blip r:embed="rId3"/>
          <a:stretch>
            <a:fillRect/>
          </a:stretch>
        </p:blipFill>
        <p:spPr>
          <a:xfrm>
            <a:off x="2540000" y="2108200"/>
            <a:ext cx="4051300" cy="2628900"/>
          </a:xfrm>
          <a:prstGeom prst="rect">
            <a:avLst/>
          </a:prstGeom>
        </p:spPr>
      </p:pic>
    </p:spTree>
    <p:extLst>
      <p:ext uri="{BB962C8B-B14F-4D97-AF65-F5344CB8AC3E}">
        <p14:creationId xmlns:p14="http://schemas.microsoft.com/office/powerpoint/2010/main" val="3458750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1498600" y="2108200"/>
            <a:ext cx="6134100" cy="2628900"/>
          </a:xfrm>
          <a:prstGeom prst="rect">
            <a:avLst/>
          </a:prstGeom>
        </p:spPr>
      </p:pic>
    </p:spTree>
    <p:extLst>
      <p:ext uri="{BB962C8B-B14F-4D97-AF65-F5344CB8AC3E}">
        <p14:creationId xmlns:p14="http://schemas.microsoft.com/office/powerpoint/2010/main" val="37339589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409</TotalTime>
  <Words>733</Words>
  <Application>Microsoft Macintosh PowerPoint</Application>
  <PresentationFormat>On-screen Show (4:3)</PresentationFormat>
  <Paragraphs>63</Paragraphs>
  <Slides>14</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How GPS works</vt:lpstr>
      <vt:lpstr>PowerPoint Presentation</vt:lpstr>
      <vt:lpstr>PowerPoint Presentation</vt:lpstr>
      <vt:lpstr>First calculate distance to satellite</vt:lpstr>
      <vt:lpstr>First calculate distance to satellite</vt:lpstr>
      <vt:lpstr>First calculate distance to satellite</vt:lpstr>
      <vt:lpstr>PowerPoint Presentation</vt:lpstr>
      <vt:lpstr>PowerPoint Presentation</vt:lpstr>
      <vt:lpstr>PowerPoint Presentation</vt:lpstr>
      <vt:lpstr>PowerPoint Presentation</vt:lpstr>
      <vt:lpstr>PowerPoint Presentation</vt:lpstr>
      <vt:lpstr>PowerPoint Presentation</vt:lpstr>
      <vt:lpstr>Increase accuracy</vt:lpstr>
      <vt:lpstr>PowerPoint Presentation</vt:lpstr>
    </vt:vector>
  </TitlesOfParts>
  <Company>OSU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Hutchings</dc:creator>
  <cp:lastModifiedBy>Jenny Hutchings</cp:lastModifiedBy>
  <cp:revision>25</cp:revision>
  <cp:lastPrinted>2019-07-26T18:07:50Z</cp:lastPrinted>
  <dcterms:created xsi:type="dcterms:W3CDTF">2019-07-22T22:35:58Z</dcterms:created>
  <dcterms:modified xsi:type="dcterms:W3CDTF">2019-07-30T22:30:13Z</dcterms:modified>
</cp:coreProperties>
</file>