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81" r:id="rId3"/>
    <p:sldId id="259" r:id="rId4"/>
    <p:sldId id="260" r:id="rId5"/>
    <p:sldId id="268" r:id="rId6"/>
    <p:sldId id="286" r:id="rId7"/>
    <p:sldId id="287" r:id="rId8"/>
    <p:sldId id="288" r:id="rId9"/>
    <p:sldId id="262" r:id="rId10"/>
    <p:sldId id="289" r:id="rId11"/>
    <p:sldId id="263" r:id="rId12"/>
    <p:sldId id="264" r:id="rId13"/>
    <p:sldId id="269" r:id="rId14"/>
    <p:sldId id="270" r:id="rId15"/>
    <p:sldId id="271" r:id="rId16"/>
    <p:sldId id="272" r:id="rId17"/>
    <p:sldId id="273" r:id="rId18"/>
    <p:sldId id="277" r:id="rId19"/>
    <p:sldId id="27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1" autoAdjust="0"/>
    <p:restoredTop sz="94291" autoAdjust="0"/>
  </p:normalViewPr>
  <p:slideViewPr>
    <p:cSldViewPr snapToGrid="0">
      <p:cViewPr varScale="1">
        <p:scale>
          <a:sx n="113" d="100"/>
          <a:sy n="113" d="100"/>
        </p:scale>
        <p:origin x="23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DB0145-EF33-42D9-8D5C-EFBAE7EC10D7}" type="datetimeFigureOut">
              <a:rPr lang="en-US" smtClean="0"/>
              <a:t>9/12/19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0DDF5-6B15-40DB-92F0-D0686208035E}" type="slidenum">
              <a:rPr lang="en-US" smtClean="0"/>
              <a:t>‹#›</a:t>
            </a:fld>
            <a:endParaRPr lang="en-US"/>
          </a:p>
        </p:txBody>
      </p:sp>
    </p:spTree>
    <p:extLst>
      <p:ext uri="{BB962C8B-B14F-4D97-AF65-F5344CB8AC3E}">
        <p14:creationId xmlns:p14="http://schemas.microsoft.com/office/powerpoint/2010/main" val="2460862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Big, expensive, technologically advanced, able to send real time data back to shore. Explain what real time data is. Ask why that is an important feature. BOAT VS SHIP VS VESSEL </a:t>
            </a:r>
          </a:p>
        </p:txBody>
      </p:sp>
      <p:sp>
        <p:nvSpPr>
          <p:cNvPr id="4" name="Slide Number Placeholder 3"/>
          <p:cNvSpPr>
            <a:spLocks noGrp="1"/>
          </p:cNvSpPr>
          <p:nvPr>
            <p:ph type="sldNum" sz="quarter" idx="5"/>
          </p:nvPr>
        </p:nvSpPr>
        <p:spPr/>
        <p:txBody>
          <a:bodyPr/>
          <a:lstStyle/>
          <a:p>
            <a:fld id="{7330DDF5-6B15-40DB-92F0-D0686208035E}" type="slidenum">
              <a:rPr lang="en-US" smtClean="0"/>
              <a:t>3</a:t>
            </a:fld>
            <a:endParaRPr lang="en-US"/>
          </a:p>
        </p:txBody>
      </p:sp>
    </p:spTree>
    <p:extLst>
      <p:ext uri="{BB962C8B-B14F-4D97-AF65-F5344CB8AC3E}">
        <p14:creationId xmlns:p14="http://schemas.microsoft.com/office/powerpoint/2010/main" val="2411988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and what: </a:t>
            </a:r>
          </a:p>
          <a:p>
            <a:r>
              <a:rPr lang="en-US" dirty="0"/>
              <a:t>What is the study of the ocean called? </a:t>
            </a:r>
          </a:p>
          <a:p>
            <a:r>
              <a:rPr lang="en-US" dirty="0"/>
              <a:t>do you know what marine research is? Give me an example. </a:t>
            </a:r>
          </a:p>
          <a:p>
            <a:r>
              <a:rPr lang="en-US" dirty="0"/>
              <a:t>Are there different kinds of scientists? Yes - different disciplines of </a:t>
            </a:r>
            <a:r>
              <a:rPr lang="en-US" dirty="0" err="1"/>
              <a:t>oceanographs</a:t>
            </a:r>
            <a:r>
              <a:rPr lang="en-US" dirty="0"/>
              <a:t> (bio, geo, chem and physical) </a:t>
            </a:r>
          </a:p>
        </p:txBody>
      </p:sp>
      <p:sp>
        <p:nvSpPr>
          <p:cNvPr id="4" name="Slide Number Placeholder 3"/>
          <p:cNvSpPr>
            <a:spLocks noGrp="1"/>
          </p:cNvSpPr>
          <p:nvPr>
            <p:ph type="sldNum" sz="quarter" idx="5"/>
          </p:nvPr>
        </p:nvSpPr>
        <p:spPr/>
        <p:txBody>
          <a:bodyPr/>
          <a:lstStyle/>
          <a:p>
            <a:fld id="{7330DDF5-6B15-40DB-92F0-D0686208035E}" type="slidenum">
              <a:rPr lang="en-US" smtClean="0"/>
              <a:t>4</a:t>
            </a:fld>
            <a:endParaRPr lang="en-US"/>
          </a:p>
        </p:txBody>
      </p:sp>
    </p:spTree>
    <p:extLst>
      <p:ext uri="{BB962C8B-B14F-4D97-AF65-F5344CB8AC3E}">
        <p14:creationId xmlns:p14="http://schemas.microsoft.com/office/powerpoint/2010/main" val="3149544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0DDF5-6B15-40DB-92F0-D0686208035E}" type="slidenum">
              <a:rPr lang="en-US" smtClean="0"/>
              <a:t>5</a:t>
            </a:fld>
            <a:endParaRPr lang="en-US"/>
          </a:p>
        </p:txBody>
      </p:sp>
    </p:spTree>
    <p:extLst>
      <p:ext uri="{BB962C8B-B14F-4D97-AF65-F5344CB8AC3E}">
        <p14:creationId xmlns:p14="http://schemas.microsoft.com/office/powerpoint/2010/main" val="3448028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BROAD: Are you and the ocean connected in any way? Does what you do affect the ocean and vice versa? Can you think of any marine issues? </a:t>
            </a:r>
          </a:p>
          <a:p>
            <a:endParaRPr lang="en-US" dirty="0"/>
          </a:p>
          <a:p>
            <a:endParaRPr lang="en-US" dirty="0"/>
          </a:p>
          <a:p>
            <a:r>
              <a:rPr lang="en-US" dirty="0"/>
              <a:t>WHY: The ocean provides us with food, oxygen, weather, protection, etc. Research helps us understand how that works and how it might change. What else? Marine issues! IT helps us understand the big issues and how we can fix them. </a:t>
            </a:r>
          </a:p>
          <a:p>
            <a:endParaRPr lang="en-US" dirty="0"/>
          </a:p>
          <a:p>
            <a:r>
              <a:rPr lang="en-US" dirty="0"/>
              <a:t>Now – ask again for ideas on why real time data and the RCRV is critical? How they think it could help? Make sure students understand marine research operates on a largely diverse scale, also make sure they are looking at the big picture as well. </a:t>
            </a:r>
          </a:p>
        </p:txBody>
      </p:sp>
      <p:sp>
        <p:nvSpPr>
          <p:cNvPr id="4" name="Slide Number Placeholder 3"/>
          <p:cNvSpPr>
            <a:spLocks noGrp="1"/>
          </p:cNvSpPr>
          <p:nvPr>
            <p:ph type="sldNum" sz="quarter" idx="5"/>
          </p:nvPr>
        </p:nvSpPr>
        <p:spPr/>
        <p:txBody>
          <a:bodyPr/>
          <a:lstStyle/>
          <a:p>
            <a:fld id="{7330DDF5-6B15-40DB-92F0-D0686208035E}" type="slidenum">
              <a:rPr lang="en-US" smtClean="0"/>
              <a:t>9</a:t>
            </a:fld>
            <a:endParaRPr lang="en-US"/>
          </a:p>
        </p:txBody>
      </p:sp>
    </p:spTree>
    <p:extLst>
      <p:ext uri="{BB962C8B-B14F-4D97-AF65-F5344CB8AC3E}">
        <p14:creationId xmlns:p14="http://schemas.microsoft.com/office/powerpoint/2010/main" val="1211609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we’re going to look at something that encompasses everything we just learned about. Different fields of marine science working together, to use different tools of data collection, to solve problems and find things from their data. We’ll use a recent trip on another RCRV, the Oceanus. </a:t>
            </a:r>
          </a:p>
        </p:txBody>
      </p:sp>
      <p:sp>
        <p:nvSpPr>
          <p:cNvPr id="4" name="Slide Number Placeholder 3"/>
          <p:cNvSpPr>
            <a:spLocks noGrp="1"/>
          </p:cNvSpPr>
          <p:nvPr>
            <p:ph type="sldNum" sz="quarter" idx="5"/>
          </p:nvPr>
        </p:nvSpPr>
        <p:spPr/>
        <p:txBody>
          <a:bodyPr/>
          <a:lstStyle/>
          <a:p>
            <a:fld id="{7330DDF5-6B15-40DB-92F0-D0686208035E}" type="slidenum">
              <a:rPr lang="en-US" smtClean="0"/>
              <a:t>11</a:t>
            </a:fld>
            <a:endParaRPr lang="en-US"/>
          </a:p>
        </p:txBody>
      </p:sp>
    </p:spTree>
    <p:extLst>
      <p:ext uri="{BB962C8B-B14F-4D97-AF65-F5344CB8AC3E}">
        <p14:creationId xmlns:p14="http://schemas.microsoft.com/office/powerpoint/2010/main" val="4148566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data groups) Tomorrow you will be working with real data using these methods, very similar to the data we collected on this cruise. (for control), tomorrow, we will go more in depth on how these data collection methods work and the data that they collect. </a:t>
            </a:r>
          </a:p>
          <a:p>
            <a:endParaRPr lang="en-US" dirty="0"/>
          </a:p>
          <a:p>
            <a:r>
              <a:rPr lang="en-US" dirty="0"/>
              <a:t>What are plankton? What is biomass? What are marine mammals? Why would we want to look at them? What is conductivity? Temperature? Depth? </a:t>
            </a:r>
          </a:p>
        </p:txBody>
      </p:sp>
      <p:sp>
        <p:nvSpPr>
          <p:cNvPr id="4" name="Slide Number Placeholder 3"/>
          <p:cNvSpPr>
            <a:spLocks noGrp="1"/>
          </p:cNvSpPr>
          <p:nvPr>
            <p:ph type="sldNum" sz="quarter" idx="5"/>
          </p:nvPr>
        </p:nvSpPr>
        <p:spPr/>
        <p:txBody>
          <a:bodyPr/>
          <a:lstStyle/>
          <a:p>
            <a:fld id="{7330DDF5-6B15-40DB-92F0-D0686208035E}" type="slidenum">
              <a:rPr lang="en-US" smtClean="0"/>
              <a:t>12</a:t>
            </a:fld>
            <a:endParaRPr lang="en-US"/>
          </a:p>
        </p:txBody>
      </p:sp>
    </p:spTree>
    <p:extLst>
      <p:ext uri="{BB962C8B-B14F-4D97-AF65-F5344CB8AC3E}">
        <p14:creationId xmlns:p14="http://schemas.microsoft.com/office/powerpoint/2010/main" val="3258397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 is there anything you can do to help marine issues? You and the ocean have a close relationship! </a:t>
            </a:r>
          </a:p>
        </p:txBody>
      </p:sp>
      <p:sp>
        <p:nvSpPr>
          <p:cNvPr id="4" name="Slide Number Placeholder 3"/>
          <p:cNvSpPr>
            <a:spLocks noGrp="1"/>
          </p:cNvSpPr>
          <p:nvPr>
            <p:ph type="sldNum" sz="quarter" idx="5"/>
          </p:nvPr>
        </p:nvSpPr>
        <p:spPr/>
        <p:txBody>
          <a:bodyPr/>
          <a:lstStyle/>
          <a:p>
            <a:fld id="{7330DDF5-6B15-40DB-92F0-D0686208035E}" type="slidenum">
              <a:rPr lang="en-US" smtClean="0"/>
              <a:t>19</a:t>
            </a:fld>
            <a:endParaRPr lang="en-US"/>
          </a:p>
        </p:txBody>
      </p:sp>
    </p:spTree>
    <p:extLst>
      <p:ext uri="{BB962C8B-B14F-4D97-AF65-F5344CB8AC3E}">
        <p14:creationId xmlns:p14="http://schemas.microsoft.com/office/powerpoint/2010/main" val="1154004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72590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5B361D6-B038-46A5-BFA7-F50151A330C4}"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744114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2089656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4379574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832012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858503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151257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963825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198830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427698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04015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361D6-B038-46A5-BFA7-F50151A330C4}"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1078730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5B361D6-B038-46A5-BFA7-F50151A330C4}" type="datetimeFigureOut">
              <a:rPr lang="en-US" smtClean="0"/>
              <a:t>9/12/19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629385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2506082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1218925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05B361D6-B038-46A5-BFA7-F50151A330C4}" type="datetimeFigureOut">
              <a:rPr lang="en-US" smtClean="0"/>
              <a:t>9/12/19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2012187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5B361D6-B038-46A5-BFA7-F50151A330C4}"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A5893A-7741-42E0-ACB0-96C4F364295C}" type="slidenum">
              <a:rPr lang="en-US" smtClean="0"/>
              <a:t>‹#›</a:t>
            </a:fld>
            <a:endParaRPr lang="en-US"/>
          </a:p>
        </p:txBody>
      </p:sp>
    </p:spTree>
    <p:extLst>
      <p:ext uri="{BB962C8B-B14F-4D97-AF65-F5344CB8AC3E}">
        <p14:creationId xmlns:p14="http://schemas.microsoft.com/office/powerpoint/2010/main" val="3560939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5B361D6-B038-46A5-BFA7-F50151A330C4}" type="datetimeFigureOut">
              <a:rPr lang="en-US" smtClean="0"/>
              <a:t>9/12/19</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06A5893A-7741-42E0-ACB0-96C4F364295C}" type="slidenum">
              <a:rPr lang="en-US" smtClean="0"/>
              <a:t>‹#›</a:t>
            </a:fld>
            <a:endParaRPr lang="en-US"/>
          </a:p>
        </p:txBody>
      </p:sp>
    </p:spTree>
    <p:extLst>
      <p:ext uri="{BB962C8B-B14F-4D97-AF65-F5344CB8AC3E}">
        <p14:creationId xmlns:p14="http://schemas.microsoft.com/office/powerpoint/2010/main" val="266709570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https://oceanpython.files.wordpress.com/2013/02/ctd_profile2.png"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cbxSBDopVyw" TargetMode="External"/><Relationship Id="rId1" Type="http://schemas.openxmlformats.org/officeDocument/2006/relationships/video" Target="https://www.youtube.com/embed/pNu7dv1Rp78" TargetMode="External"/><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51y_Ahx3Mxw" TargetMode="External"/><Relationship Id="rId1" Type="http://schemas.openxmlformats.org/officeDocument/2006/relationships/video" Target="https://www.youtube.com/embed/B-_dv0B0g1c" TargetMode="Externa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hyperlink" Target="https://today.oregonstate.edu/news/osu-name-new-research-ship-taani-which-means-%E2%80%9Coffshore%E2%80%9D-1" TargetMode="External"/><Relationship Id="rId4" Type="http://schemas.openxmlformats.org/officeDocument/2006/relationships/hyperlink" Target="https://www.britannica.com/event/Challenger-Expedition/media/1/104756/16297"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hsumarinelab.org/new-page-1" TargetMode="External"/><Relationship Id="rId3" Type="http://schemas.openxmlformats.org/officeDocument/2006/relationships/image" Target="../media/image20.png"/><Relationship Id="rId7" Type="http://schemas.openxmlformats.org/officeDocument/2006/relationships/hyperlink" Target="https://www.ocregister.com/2018/04/21/earth-day-2018-how-plastic-pollution-occurs-and-what-we-can-do-to-lessen-i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en.wikipedia.org/wiki/Coral_bleaching#/media/File:Keppelbleaching.jpg" TargetMode="Externa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F854A6-FBB7-43C4-BB68-17B55B11E367}"/>
              </a:ext>
            </a:extLst>
          </p:cNvPr>
          <p:cNvPicPr>
            <a:picLocks noChangeAspect="1"/>
          </p:cNvPicPr>
          <p:nvPr/>
        </p:nvPicPr>
        <p:blipFill rotWithShape="1">
          <a:blip r:embed="rId2"/>
          <a:srcRect t="16204" b="8516"/>
          <a:stretch/>
        </p:blipFill>
        <p:spPr>
          <a:xfrm>
            <a:off x="0" y="0"/>
            <a:ext cx="12252960" cy="6858000"/>
          </a:xfrm>
          <a:prstGeom prst="rect">
            <a:avLst/>
          </a:prstGeom>
        </p:spPr>
      </p:pic>
      <p:sp>
        <p:nvSpPr>
          <p:cNvPr id="3" name="Subtitle 2">
            <a:extLst>
              <a:ext uri="{FF2B5EF4-FFF2-40B4-BE49-F238E27FC236}">
                <a16:creationId xmlns:a16="http://schemas.microsoft.com/office/drawing/2014/main" id="{48D7B70A-5B7C-4A60-AC85-E1E653CDDD64}"/>
              </a:ext>
            </a:extLst>
          </p:cNvPr>
          <p:cNvSpPr>
            <a:spLocks noGrp="1"/>
          </p:cNvSpPr>
          <p:nvPr>
            <p:ph type="subTitle" idx="1"/>
          </p:nvPr>
        </p:nvSpPr>
        <p:spPr>
          <a:xfrm>
            <a:off x="235526" y="332509"/>
            <a:ext cx="5112327" cy="776763"/>
          </a:xfrm>
          <a:solidFill>
            <a:schemeClr val="accent2"/>
          </a:solidFill>
        </p:spPr>
        <p:txBody>
          <a:bodyPr>
            <a:normAutofit/>
          </a:bodyPr>
          <a:lstStyle/>
          <a:p>
            <a:pPr algn="ctr"/>
            <a:r>
              <a:rPr lang="en-US" sz="3600" dirty="0">
                <a:solidFill>
                  <a:schemeClr val="bg1"/>
                </a:solidFill>
              </a:rPr>
              <a:t>A Sea of data </a:t>
            </a:r>
          </a:p>
        </p:txBody>
      </p:sp>
    </p:spTree>
    <p:extLst>
      <p:ext uri="{BB962C8B-B14F-4D97-AF65-F5344CB8AC3E}">
        <p14:creationId xmlns:p14="http://schemas.microsoft.com/office/powerpoint/2010/main" val="2879185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51CFD-55D0-46AA-859D-4687CC5E8ECA}"/>
              </a:ext>
            </a:extLst>
          </p:cNvPr>
          <p:cNvSpPr>
            <a:spLocks noGrp="1"/>
          </p:cNvSpPr>
          <p:nvPr>
            <p:ph type="title"/>
          </p:nvPr>
        </p:nvSpPr>
        <p:spPr/>
        <p:txBody>
          <a:bodyPr/>
          <a:lstStyle/>
          <a:p>
            <a:r>
              <a:rPr lang="en-US" dirty="0"/>
              <a:t>Overview of the Day </a:t>
            </a:r>
          </a:p>
        </p:txBody>
      </p:sp>
      <p:sp>
        <p:nvSpPr>
          <p:cNvPr id="3" name="Content Placeholder 2">
            <a:extLst>
              <a:ext uri="{FF2B5EF4-FFF2-40B4-BE49-F238E27FC236}">
                <a16:creationId xmlns:a16="http://schemas.microsoft.com/office/drawing/2014/main" id="{FD19DBCF-EE5F-46DD-85DB-3157CCD514A5}"/>
              </a:ext>
            </a:extLst>
          </p:cNvPr>
          <p:cNvSpPr>
            <a:spLocks noGrp="1"/>
          </p:cNvSpPr>
          <p:nvPr>
            <p:ph idx="1"/>
          </p:nvPr>
        </p:nvSpPr>
        <p:spPr>
          <a:xfrm>
            <a:off x="840076" y="1853248"/>
            <a:ext cx="4992688" cy="4195481"/>
          </a:xfrm>
        </p:spPr>
        <p:txBody>
          <a:bodyPr>
            <a:normAutofit lnSpcReduction="10000"/>
          </a:bodyPr>
          <a:lstStyle/>
          <a:p>
            <a:r>
              <a:rPr lang="en-US" sz="2400" dirty="0"/>
              <a:t>Review data collection methods</a:t>
            </a:r>
          </a:p>
          <a:p>
            <a:r>
              <a:rPr lang="en-US" sz="2400" dirty="0"/>
              <a:t>Remember: good science is all about communication and collaboration! </a:t>
            </a:r>
          </a:p>
          <a:p>
            <a:r>
              <a:rPr lang="en-US" sz="2400" dirty="0"/>
              <a:t>For Science Party groups (3-4 people per group)</a:t>
            </a:r>
          </a:p>
          <a:p>
            <a:pPr lvl="1"/>
            <a:r>
              <a:rPr lang="en-US" sz="2400" dirty="0"/>
              <a:t>CTD Groups</a:t>
            </a:r>
          </a:p>
          <a:p>
            <a:pPr lvl="1"/>
            <a:r>
              <a:rPr lang="en-US" sz="2400" dirty="0"/>
              <a:t>Plankton Groups</a:t>
            </a:r>
          </a:p>
          <a:p>
            <a:pPr lvl="1"/>
            <a:r>
              <a:rPr lang="en-US" sz="2400" dirty="0"/>
              <a:t>Marine Mammal Groups </a:t>
            </a:r>
          </a:p>
          <a:p>
            <a:pPr lvl="1"/>
            <a:endParaRPr lang="en-US" dirty="0"/>
          </a:p>
          <a:p>
            <a:endParaRPr lang="en-US" dirty="0"/>
          </a:p>
        </p:txBody>
      </p:sp>
      <p:pic>
        <p:nvPicPr>
          <p:cNvPr id="4" name="Picture 3">
            <a:extLst>
              <a:ext uri="{FF2B5EF4-FFF2-40B4-BE49-F238E27FC236}">
                <a16:creationId xmlns:a16="http://schemas.microsoft.com/office/drawing/2014/main" id="{A8EA4FCD-586A-42B5-8E6B-4652D3BC917E}"/>
              </a:ext>
            </a:extLst>
          </p:cNvPr>
          <p:cNvPicPr>
            <a:picLocks noChangeAspect="1"/>
          </p:cNvPicPr>
          <p:nvPr/>
        </p:nvPicPr>
        <p:blipFill>
          <a:blip r:embed="rId2"/>
          <a:stretch>
            <a:fillRect/>
          </a:stretch>
        </p:blipFill>
        <p:spPr>
          <a:xfrm>
            <a:off x="6683987" y="2363065"/>
            <a:ext cx="4242054" cy="2790825"/>
          </a:xfrm>
          <a:prstGeom prst="rect">
            <a:avLst/>
          </a:prstGeom>
        </p:spPr>
      </p:pic>
      <p:sp>
        <p:nvSpPr>
          <p:cNvPr id="5" name="Rectangle 4">
            <a:extLst>
              <a:ext uri="{FF2B5EF4-FFF2-40B4-BE49-F238E27FC236}">
                <a16:creationId xmlns:a16="http://schemas.microsoft.com/office/drawing/2014/main" id="{F1CAD147-C3FF-46B9-A458-6210A2F22D5B}"/>
              </a:ext>
            </a:extLst>
          </p:cNvPr>
          <p:cNvSpPr/>
          <p:nvPr/>
        </p:nvSpPr>
        <p:spPr>
          <a:xfrm>
            <a:off x="6683987" y="5153890"/>
            <a:ext cx="4242053" cy="400110"/>
          </a:xfrm>
          <a:prstGeom prst="rect">
            <a:avLst/>
          </a:prstGeom>
        </p:spPr>
        <p:txBody>
          <a:bodyPr wrap="square">
            <a:spAutoFit/>
          </a:bodyPr>
          <a:lstStyle/>
          <a:p>
            <a:r>
              <a:rPr lang="en-US" sz="1000" i="1" dirty="0">
                <a:solidFill>
                  <a:schemeClr val="tx2">
                    <a:lumMod val="90000"/>
                  </a:schemeClr>
                </a:solidFill>
              </a:rPr>
              <a:t>Laptop photo. Retrieved from https://www.fastweb.com/student-life/articles/tips-to-work-effectively-in-group-projects</a:t>
            </a:r>
          </a:p>
        </p:txBody>
      </p:sp>
    </p:spTree>
    <p:extLst>
      <p:ext uri="{BB962C8B-B14F-4D97-AF65-F5344CB8AC3E}">
        <p14:creationId xmlns:p14="http://schemas.microsoft.com/office/powerpoint/2010/main" val="244504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1CB33-18AF-4FAD-BA03-D861C74C79FB}"/>
              </a:ext>
            </a:extLst>
          </p:cNvPr>
          <p:cNvSpPr>
            <a:spLocks noGrp="1"/>
          </p:cNvSpPr>
          <p:nvPr>
            <p:ph type="title"/>
          </p:nvPr>
        </p:nvSpPr>
        <p:spPr>
          <a:xfrm>
            <a:off x="646112" y="452718"/>
            <a:ext cx="7449674" cy="1400530"/>
          </a:xfrm>
        </p:spPr>
        <p:txBody>
          <a:bodyPr/>
          <a:lstStyle/>
          <a:p>
            <a:r>
              <a:rPr lang="en-US" dirty="0"/>
              <a:t>Activity Setting: Oceanus Cruise </a:t>
            </a:r>
          </a:p>
        </p:txBody>
      </p:sp>
      <p:sp>
        <p:nvSpPr>
          <p:cNvPr id="3" name="Content Placeholder 2">
            <a:extLst>
              <a:ext uri="{FF2B5EF4-FFF2-40B4-BE49-F238E27FC236}">
                <a16:creationId xmlns:a16="http://schemas.microsoft.com/office/drawing/2014/main" id="{E2199C98-83F1-4CD4-B9C9-2ED04EE7BD5F}"/>
              </a:ext>
            </a:extLst>
          </p:cNvPr>
          <p:cNvSpPr>
            <a:spLocks noGrp="1"/>
          </p:cNvSpPr>
          <p:nvPr>
            <p:ph idx="1"/>
          </p:nvPr>
        </p:nvSpPr>
        <p:spPr>
          <a:xfrm>
            <a:off x="785147" y="2209801"/>
            <a:ext cx="8946541" cy="4195481"/>
          </a:xfrm>
        </p:spPr>
        <p:txBody>
          <a:bodyPr/>
          <a:lstStyle/>
          <a:p>
            <a:r>
              <a:rPr lang="en-US" sz="2400" dirty="0"/>
              <a:t>A crew of different kinds of scientists</a:t>
            </a:r>
          </a:p>
          <a:p>
            <a:pPr lvl="1"/>
            <a:r>
              <a:rPr lang="en-US" sz="2000" dirty="0"/>
              <a:t>Water Chemistry </a:t>
            </a:r>
          </a:p>
          <a:p>
            <a:pPr lvl="1"/>
            <a:r>
              <a:rPr lang="en-US" sz="2000" dirty="0"/>
              <a:t>Plankton</a:t>
            </a:r>
          </a:p>
          <a:p>
            <a:pPr lvl="1"/>
            <a:r>
              <a:rPr lang="en-US" sz="2000" dirty="0"/>
              <a:t>Marine Mammals</a:t>
            </a:r>
          </a:p>
          <a:p>
            <a:r>
              <a:rPr lang="en-US" sz="2400" dirty="0"/>
              <a:t>Different forms of data collection </a:t>
            </a:r>
          </a:p>
          <a:p>
            <a:pPr lvl="1"/>
            <a:r>
              <a:rPr lang="en-US" sz="2000" dirty="0"/>
              <a:t>CTD (conductivity, temperature, depth)</a:t>
            </a:r>
          </a:p>
          <a:p>
            <a:pPr lvl="1"/>
            <a:r>
              <a:rPr lang="en-US" sz="2000" dirty="0"/>
              <a:t>Plankton Tow</a:t>
            </a:r>
          </a:p>
          <a:p>
            <a:pPr lvl="1"/>
            <a:r>
              <a:rPr lang="en-US" sz="2000" dirty="0"/>
              <a:t>Marine Mammal Surveys </a:t>
            </a:r>
          </a:p>
          <a:p>
            <a:endParaRPr lang="en-US" dirty="0"/>
          </a:p>
        </p:txBody>
      </p:sp>
      <p:pic>
        <p:nvPicPr>
          <p:cNvPr id="5" name="VID_20180923_135936924">
            <a:hlinkClick r:id="" action="ppaction://media"/>
            <a:extLst>
              <a:ext uri="{FF2B5EF4-FFF2-40B4-BE49-F238E27FC236}">
                <a16:creationId xmlns:a16="http://schemas.microsoft.com/office/drawing/2014/main" id="{DFDEB99A-9C51-4EF9-84FA-ACCFBAED5B7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351111" y="0"/>
            <a:ext cx="3857625" cy="6858000"/>
          </a:xfrm>
          <a:prstGeom prst="rect">
            <a:avLst/>
          </a:prstGeom>
        </p:spPr>
      </p:pic>
    </p:spTree>
    <p:extLst>
      <p:ext uri="{BB962C8B-B14F-4D97-AF65-F5344CB8AC3E}">
        <p14:creationId xmlns:p14="http://schemas.microsoft.com/office/powerpoint/2010/main" val="123940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6" fill="hold"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F7B4B1-EADD-414C-A81F-E9154EED08EE}"/>
              </a:ext>
            </a:extLst>
          </p:cNvPr>
          <p:cNvPicPr>
            <a:picLocks noChangeAspect="1"/>
          </p:cNvPicPr>
          <p:nvPr/>
        </p:nvPicPr>
        <p:blipFill>
          <a:blip r:embed="rId3"/>
          <a:stretch>
            <a:fillRect/>
          </a:stretch>
        </p:blipFill>
        <p:spPr>
          <a:xfrm>
            <a:off x="130576" y="1196675"/>
            <a:ext cx="4314338" cy="3429000"/>
          </a:xfrm>
          <a:prstGeom prst="rect">
            <a:avLst/>
          </a:prstGeom>
        </p:spPr>
      </p:pic>
      <p:pic>
        <p:nvPicPr>
          <p:cNvPr id="5" name="Picture 4">
            <a:extLst>
              <a:ext uri="{FF2B5EF4-FFF2-40B4-BE49-F238E27FC236}">
                <a16:creationId xmlns:a16="http://schemas.microsoft.com/office/drawing/2014/main" id="{F576E2EC-641D-4A03-99A2-E0F2DF81CEC3}"/>
              </a:ext>
            </a:extLst>
          </p:cNvPr>
          <p:cNvPicPr>
            <a:picLocks noChangeAspect="1"/>
          </p:cNvPicPr>
          <p:nvPr/>
        </p:nvPicPr>
        <p:blipFill>
          <a:blip r:embed="rId4"/>
          <a:stretch>
            <a:fillRect/>
          </a:stretch>
        </p:blipFill>
        <p:spPr>
          <a:xfrm>
            <a:off x="7747088" y="1116514"/>
            <a:ext cx="4207239" cy="3429000"/>
          </a:xfrm>
          <a:prstGeom prst="rect">
            <a:avLst/>
          </a:prstGeom>
        </p:spPr>
      </p:pic>
      <p:pic>
        <p:nvPicPr>
          <p:cNvPr id="6" name="Picture 5">
            <a:extLst>
              <a:ext uri="{FF2B5EF4-FFF2-40B4-BE49-F238E27FC236}">
                <a16:creationId xmlns:a16="http://schemas.microsoft.com/office/drawing/2014/main" id="{3FDF0727-6DFE-4F85-8902-1A7E8509894C}"/>
              </a:ext>
            </a:extLst>
          </p:cNvPr>
          <p:cNvPicPr>
            <a:picLocks noChangeAspect="1"/>
          </p:cNvPicPr>
          <p:nvPr/>
        </p:nvPicPr>
        <p:blipFill>
          <a:blip r:embed="rId5"/>
          <a:stretch>
            <a:fillRect/>
          </a:stretch>
        </p:blipFill>
        <p:spPr>
          <a:xfrm>
            <a:off x="4000584" y="3121701"/>
            <a:ext cx="4297931" cy="3234128"/>
          </a:xfrm>
          <a:prstGeom prst="rect">
            <a:avLst/>
          </a:prstGeom>
        </p:spPr>
      </p:pic>
      <p:sp>
        <p:nvSpPr>
          <p:cNvPr id="7" name="TextBox 6">
            <a:extLst>
              <a:ext uri="{FF2B5EF4-FFF2-40B4-BE49-F238E27FC236}">
                <a16:creationId xmlns:a16="http://schemas.microsoft.com/office/drawing/2014/main" id="{7B34599B-334D-4C9C-82C6-069788ED22DB}"/>
              </a:ext>
            </a:extLst>
          </p:cNvPr>
          <p:cNvSpPr txBox="1"/>
          <p:nvPr/>
        </p:nvSpPr>
        <p:spPr>
          <a:xfrm>
            <a:off x="1081135" y="654849"/>
            <a:ext cx="3057994" cy="461665"/>
          </a:xfrm>
          <a:prstGeom prst="rect">
            <a:avLst/>
          </a:prstGeom>
          <a:noFill/>
        </p:spPr>
        <p:txBody>
          <a:bodyPr wrap="square" rtlCol="0">
            <a:spAutoFit/>
          </a:bodyPr>
          <a:lstStyle/>
          <a:p>
            <a:r>
              <a:rPr lang="en-US" sz="2400" dirty="0"/>
              <a:t>Plankton Tow </a:t>
            </a:r>
          </a:p>
        </p:txBody>
      </p:sp>
      <p:sp>
        <p:nvSpPr>
          <p:cNvPr id="8" name="TextBox 7">
            <a:extLst>
              <a:ext uri="{FF2B5EF4-FFF2-40B4-BE49-F238E27FC236}">
                <a16:creationId xmlns:a16="http://schemas.microsoft.com/office/drawing/2014/main" id="{6A2A1504-023A-4230-83B1-A3FA51478018}"/>
              </a:ext>
            </a:extLst>
          </p:cNvPr>
          <p:cNvSpPr txBox="1"/>
          <p:nvPr/>
        </p:nvSpPr>
        <p:spPr>
          <a:xfrm>
            <a:off x="4660150" y="2216671"/>
            <a:ext cx="2978798" cy="830997"/>
          </a:xfrm>
          <a:prstGeom prst="rect">
            <a:avLst/>
          </a:prstGeom>
          <a:noFill/>
        </p:spPr>
        <p:txBody>
          <a:bodyPr wrap="square" rtlCol="0">
            <a:spAutoFit/>
          </a:bodyPr>
          <a:lstStyle/>
          <a:p>
            <a:pPr algn="ctr"/>
            <a:r>
              <a:rPr lang="en-US" sz="2400" dirty="0"/>
              <a:t>Marine Mammal Surveys </a:t>
            </a:r>
          </a:p>
        </p:txBody>
      </p:sp>
      <p:sp>
        <p:nvSpPr>
          <p:cNvPr id="9" name="TextBox 8">
            <a:extLst>
              <a:ext uri="{FF2B5EF4-FFF2-40B4-BE49-F238E27FC236}">
                <a16:creationId xmlns:a16="http://schemas.microsoft.com/office/drawing/2014/main" id="{B45CDBEE-97D1-44BA-AFCF-4B1047F8CD58}"/>
              </a:ext>
            </a:extLst>
          </p:cNvPr>
          <p:cNvSpPr txBox="1"/>
          <p:nvPr/>
        </p:nvSpPr>
        <p:spPr>
          <a:xfrm>
            <a:off x="8831376" y="654848"/>
            <a:ext cx="2038662" cy="461665"/>
          </a:xfrm>
          <a:prstGeom prst="rect">
            <a:avLst/>
          </a:prstGeom>
          <a:noFill/>
        </p:spPr>
        <p:txBody>
          <a:bodyPr wrap="square" rtlCol="0">
            <a:spAutoFit/>
          </a:bodyPr>
          <a:lstStyle/>
          <a:p>
            <a:pPr algn="ctr"/>
            <a:r>
              <a:rPr lang="en-US" sz="2400" dirty="0"/>
              <a:t>CTD</a:t>
            </a:r>
          </a:p>
        </p:txBody>
      </p:sp>
      <p:sp>
        <p:nvSpPr>
          <p:cNvPr id="2" name="TextBox 1">
            <a:extLst>
              <a:ext uri="{FF2B5EF4-FFF2-40B4-BE49-F238E27FC236}">
                <a16:creationId xmlns:a16="http://schemas.microsoft.com/office/drawing/2014/main" id="{EF8560E2-FABD-42B7-BB1A-47DF8EAAE122}"/>
              </a:ext>
            </a:extLst>
          </p:cNvPr>
          <p:cNvSpPr txBox="1"/>
          <p:nvPr/>
        </p:nvSpPr>
        <p:spPr>
          <a:xfrm>
            <a:off x="4000584" y="6355829"/>
            <a:ext cx="4314338" cy="430887"/>
          </a:xfrm>
          <a:prstGeom prst="rect">
            <a:avLst/>
          </a:prstGeom>
          <a:noFill/>
        </p:spPr>
        <p:txBody>
          <a:bodyPr wrap="square" rtlCol="0">
            <a:spAutoFit/>
          </a:bodyPr>
          <a:lstStyle/>
          <a:p>
            <a:r>
              <a:rPr lang="en-US" sz="1100" i="1" dirty="0">
                <a:solidFill>
                  <a:schemeClr val="tx2">
                    <a:lumMod val="90000"/>
                  </a:schemeClr>
                </a:solidFill>
              </a:rPr>
              <a:t>A graduate student participates in a marine mammal survey on the R/V Oceanus, September 2018</a:t>
            </a:r>
          </a:p>
        </p:txBody>
      </p:sp>
      <p:sp>
        <p:nvSpPr>
          <p:cNvPr id="10" name="TextBox 9">
            <a:extLst>
              <a:ext uri="{FF2B5EF4-FFF2-40B4-BE49-F238E27FC236}">
                <a16:creationId xmlns:a16="http://schemas.microsoft.com/office/drawing/2014/main" id="{B8F85964-8AFF-42A9-BF4C-9968C10C8CAF}"/>
              </a:ext>
            </a:extLst>
          </p:cNvPr>
          <p:cNvSpPr txBox="1"/>
          <p:nvPr/>
        </p:nvSpPr>
        <p:spPr>
          <a:xfrm>
            <a:off x="130576" y="4683347"/>
            <a:ext cx="4314338" cy="430887"/>
          </a:xfrm>
          <a:prstGeom prst="rect">
            <a:avLst/>
          </a:prstGeom>
          <a:noFill/>
        </p:spPr>
        <p:txBody>
          <a:bodyPr wrap="square" rtlCol="0">
            <a:spAutoFit/>
          </a:bodyPr>
          <a:lstStyle/>
          <a:p>
            <a:r>
              <a:rPr lang="en-US" sz="1100" i="1" dirty="0">
                <a:solidFill>
                  <a:schemeClr val="tx2">
                    <a:lumMod val="90000"/>
                  </a:schemeClr>
                </a:solidFill>
              </a:rPr>
              <a:t>Researchers retrieve a plankton tow on the R/V </a:t>
            </a:r>
          </a:p>
          <a:p>
            <a:r>
              <a:rPr lang="en-US" sz="1100" i="1" dirty="0">
                <a:solidFill>
                  <a:schemeClr val="tx2">
                    <a:lumMod val="90000"/>
                  </a:schemeClr>
                </a:solidFill>
              </a:rPr>
              <a:t>Oceanus, September 2018</a:t>
            </a:r>
          </a:p>
        </p:txBody>
      </p:sp>
      <p:sp>
        <p:nvSpPr>
          <p:cNvPr id="11" name="TextBox 10">
            <a:extLst>
              <a:ext uri="{FF2B5EF4-FFF2-40B4-BE49-F238E27FC236}">
                <a16:creationId xmlns:a16="http://schemas.microsoft.com/office/drawing/2014/main" id="{856ECF7C-85D0-45E5-94BE-FD5B73BBD852}"/>
              </a:ext>
            </a:extLst>
          </p:cNvPr>
          <p:cNvSpPr txBox="1"/>
          <p:nvPr/>
        </p:nvSpPr>
        <p:spPr>
          <a:xfrm>
            <a:off x="8406655" y="4545514"/>
            <a:ext cx="3383563" cy="430887"/>
          </a:xfrm>
          <a:prstGeom prst="rect">
            <a:avLst/>
          </a:prstGeom>
          <a:noFill/>
        </p:spPr>
        <p:txBody>
          <a:bodyPr wrap="square" rtlCol="0">
            <a:spAutoFit/>
          </a:bodyPr>
          <a:lstStyle/>
          <a:p>
            <a:r>
              <a:rPr lang="en-US" sz="1100" i="1" dirty="0">
                <a:solidFill>
                  <a:schemeClr val="tx2">
                    <a:lumMod val="90000"/>
                  </a:schemeClr>
                </a:solidFill>
              </a:rPr>
              <a:t>Researchers retrieve a CTD on the R/V Oceanus, September 2018</a:t>
            </a:r>
          </a:p>
        </p:txBody>
      </p:sp>
    </p:spTree>
    <p:extLst>
      <p:ext uri="{BB962C8B-B14F-4D97-AF65-F5344CB8AC3E}">
        <p14:creationId xmlns:p14="http://schemas.microsoft.com/office/powerpoint/2010/main" val="2685018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0E326-F7F2-4CD0-80D2-134BC7EF2290}"/>
              </a:ext>
            </a:extLst>
          </p:cNvPr>
          <p:cNvSpPr>
            <a:spLocks noGrp="1"/>
          </p:cNvSpPr>
          <p:nvPr>
            <p:ph type="title"/>
          </p:nvPr>
        </p:nvSpPr>
        <p:spPr>
          <a:xfrm>
            <a:off x="439264" y="242856"/>
            <a:ext cx="9404723" cy="1400530"/>
          </a:xfrm>
        </p:spPr>
        <p:txBody>
          <a:bodyPr/>
          <a:lstStyle/>
          <a:p>
            <a:r>
              <a:rPr lang="en-US" sz="3600" dirty="0"/>
              <a:t>CTD Launch and Data Collection</a:t>
            </a:r>
          </a:p>
        </p:txBody>
      </p:sp>
      <p:sp>
        <p:nvSpPr>
          <p:cNvPr id="3" name="Content Placeholder 2">
            <a:extLst>
              <a:ext uri="{FF2B5EF4-FFF2-40B4-BE49-F238E27FC236}">
                <a16:creationId xmlns:a16="http://schemas.microsoft.com/office/drawing/2014/main" id="{BD797210-3D98-4CBE-A65A-2692DFAA84CA}"/>
              </a:ext>
            </a:extLst>
          </p:cNvPr>
          <p:cNvSpPr>
            <a:spLocks noGrp="1"/>
          </p:cNvSpPr>
          <p:nvPr>
            <p:ph idx="1"/>
          </p:nvPr>
        </p:nvSpPr>
        <p:spPr>
          <a:xfrm>
            <a:off x="854439" y="1643386"/>
            <a:ext cx="4287187" cy="2329007"/>
          </a:xfrm>
        </p:spPr>
        <p:txBody>
          <a:bodyPr>
            <a:normAutofit/>
          </a:bodyPr>
          <a:lstStyle/>
          <a:p>
            <a:pPr lvl="1"/>
            <a:r>
              <a:rPr lang="en-US" sz="2800" dirty="0"/>
              <a:t>Conductivity </a:t>
            </a:r>
          </a:p>
          <a:p>
            <a:pPr lvl="1"/>
            <a:r>
              <a:rPr lang="en-US" sz="2800" dirty="0"/>
              <a:t>Temperature </a:t>
            </a:r>
          </a:p>
          <a:p>
            <a:pPr lvl="1"/>
            <a:r>
              <a:rPr lang="en-US" sz="2800" dirty="0"/>
              <a:t>Depth </a:t>
            </a:r>
          </a:p>
        </p:txBody>
      </p:sp>
      <p:pic>
        <p:nvPicPr>
          <p:cNvPr id="4" name="VID_20180923_135936924">
            <a:hlinkClick r:id="" action="ppaction://media"/>
            <a:extLst>
              <a:ext uri="{FF2B5EF4-FFF2-40B4-BE49-F238E27FC236}">
                <a16:creationId xmlns:a16="http://schemas.microsoft.com/office/drawing/2014/main" id="{A983BAC5-8775-4F55-8F68-B792A0BFE57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34375" y="0"/>
            <a:ext cx="3857625" cy="6858000"/>
          </a:xfrm>
          <a:prstGeom prst="rect">
            <a:avLst/>
          </a:prstGeom>
        </p:spPr>
      </p:pic>
      <p:pic>
        <p:nvPicPr>
          <p:cNvPr id="5" name="Picture 4">
            <a:extLst>
              <a:ext uri="{FF2B5EF4-FFF2-40B4-BE49-F238E27FC236}">
                <a16:creationId xmlns:a16="http://schemas.microsoft.com/office/drawing/2014/main" id="{F55C1076-FF1F-4756-9516-068190F26228}"/>
              </a:ext>
            </a:extLst>
          </p:cNvPr>
          <p:cNvPicPr>
            <a:picLocks noChangeAspect="1"/>
          </p:cNvPicPr>
          <p:nvPr/>
        </p:nvPicPr>
        <p:blipFill>
          <a:blip r:embed="rId5"/>
          <a:stretch>
            <a:fillRect/>
          </a:stretch>
        </p:blipFill>
        <p:spPr>
          <a:xfrm>
            <a:off x="1420101" y="3690225"/>
            <a:ext cx="4675899" cy="2629056"/>
          </a:xfrm>
          <a:prstGeom prst="rect">
            <a:avLst/>
          </a:prstGeom>
        </p:spPr>
      </p:pic>
      <p:pic>
        <p:nvPicPr>
          <p:cNvPr id="6" name="Picture 5">
            <a:extLst>
              <a:ext uri="{FF2B5EF4-FFF2-40B4-BE49-F238E27FC236}">
                <a16:creationId xmlns:a16="http://schemas.microsoft.com/office/drawing/2014/main" id="{ABC9C432-F3E7-40A8-9264-4B76C06B6A74}"/>
              </a:ext>
            </a:extLst>
          </p:cNvPr>
          <p:cNvPicPr>
            <a:picLocks noChangeAspect="1"/>
          </p:cNvPicPr>
          <p:nvPr/>
        </p:nvPicPr>
        <p:blipFill rotWithShape="1">
          <a:blip r:embed="rId6"/>
          <a:srcRect l="6568" r="34117" b="5614"/>
          <a:stretch/>
        </p:blipFill>
        <p:spPr>
          <a:xfrm>
            <a:off x="694938" y="1002145"/>
            <a:ext cx="6126224" cy="5376160"/>
          </a:xfrm>
          <a:prstGeom prst="rect">
            <a:avLst/>
          </a:prstGeom>
        </p:spPr>
      </p:pic>
      <p:sp>
        <p:nvSpPr>
          <p:cNvPr id="7" name="Rectangle 6">
            <a:extLst>
              <a:ext uri="{FF2B5EF4-FFF2-40B4-BE49-F238E27FC236}">
                <a16:creationId xmlns:a16="http://schemas.microsoft.com/office/drawing/2014/main" id="{06505B8A-43BF-44E1-B981-B4464E613547}"/>
              </a:ext>
            </a:extLst>
          </p:cNvPr>
          <p:cNvSpPr/>
          <p:nvPr/>
        </p:nvSpPr>
        <p:spPr>
          <a:xfrm>
            <a:off x="526713" y="6378305"/>
            <a:ext cx="6661826" cy="253916"/>
          </a:xfrm>
          <a:prstGeom prst="rect">
            <a:avLst/>
          </a:prstGeom>
        </p:spPr>
        <p:txBody>
          <a:bodyPr wrap="square">
            <a:spAutoFit/>
          </a:bodyPr>
          <a:lstStyle/>
          <a:p>
            <a:r>
              <a:rPr lang="en-US" sz="1050" i="1" dirty="0">
                <a:solidFill>
                  <a:schemeClr val="tx2">
                    <a:lumMod val="90000"/>
                  </a:schemeClr>
                </a:solidFill>
                <a:hlinkClick r:id="rId7">
                  <a:extLst>
                    <a:ext uri="{A12FA001-AC4F-418D-AE19-62706E023703}">
                      <ahyp:hlinkClr xmlns:ahyp="http://schemas.microsoft.com/office/drawing/2018/hyperlinkcolor" val="tx"/>
                    </a:ext>
                  </a:extLst>
                </a:hlinkClick>
              </a:rPr>
              <a:t>CTD Example. Retrieved from https://oceanpython.files.wordpress.com/2013/02/ctd_profile2.png</a:t>
            </a:r>
            <a:endParaRPr lang="en-US" sz="1050" i="1" dirty="0">
              <a:solidFill>
                <a:schemeClr val="tx2">
                  <a:lumMod val="90000"/>
                </a:schemeClr>
              </a:solidFill>
            </a:endParaRPr>
          </a:p>
        </p:txBody>
      </p:sp>
    </p:spTree>
    <p:extLst>
      <p:ext uri="{BB962C8B-B14F-4D97-AF65-F5344CB8AC3E}">
        <p14:creationId xmlns:p14="http://schemas.microsoft.com/office/powerpoint/2010/main" val="384663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4"/>
                                        </p:tgtEl>
                                      </p:cBhvr>
                                    </p:cmd>
                                  </p:childTnLst>
                                </p:cTn>
                              </p:par>
                              <p:par>
                                <p:cTn id="7" presetID="10"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500"/>
                                        <p:tgtEl>
                                          <p:spTgt spid="3">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6" fill="hold" display="0">
                  <p:stCondLst>
                    <p:cond delay="indefinite"/>
                  </p:stCondLst>
                </p:cTn>
                <p:tgtEl>
                  <p:spTgt spid="4"/>
                </p:tgtEl>
              </p:cMediaNode>
            </p:video>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031C4-4681-4FB1-9874-3EBC27438C37}"/>
              </a:ext>
            </a:extLst>
          </p:cNvPr>
          <p:cNvSpPr>
            <a:spLocks noGrp="1"/>
          </p:cNvSpPr>
          <p:nvPr>
            <p:ph type="title"/>
          </p:nvPr>
        </p:nvSpPr>
        <p:spPr/>
        <p:txBody>
          <a:bodyPr/>
          <a:lstStyle/>
          <a:p>
            <a:r>
              <a:rPr lang="en-US" dirty="0"/>
              <a:t>Plankton Tow </a:t>
            </a:r>
            <a:br>
              <a:rPr lang="en-US" dirty="0"/>
            </a:br>
            <a:br>
              <a:rPr lang="en-US" dirty="0"/>
            </a:br>
            <a:endParaRPr lang="en-US" dirty="0"/>
          </a:p>
        </p:txBody>
      </p:sp>
      <p:pic>
        <p:nvPicPr>
          <p:cNvPr id="4" name="Picture 3">
            <a:extLst>
              <a:ext uri="{FF2B5EF4-FFF2-40B4-BE49-F238E27FC236}">
                <a16:creationId xmlns:a16="http://schemas.microsoft.com/office/drawing/2014/main" id="{F2C1E123-5D6E-496A-9971-74568EC47B78}"/>
              </a:ext>
            </a:extLst>
          </p:cNvPr>
          <p:cNvPicPr>
            <a:picLocks noChangeAspect="1"/>
          </p:cNvPicPr>
          <p:nvPr/>
        </p:nvPicPr>
        <p:blipFill>
          <a:blip r:embed="rId2"/>
          <a:stretch>
            <a:fillRect/>
          </a:stretch>
        </p:blipFill>
        <p:spPr>
          <a:xfrm>
            <a:off x="8855024" y="742949"/>
            <a:ext cx="3095625" cy="5505450"/>
          </a:xfrm>
          <a:prstGeom prst="rect">
            <a:avLst/>
          </a:prstGeom>
        </p:spPr>
      </p:pic>
      <p:pic>
        <p:nvPicPr>
          <p:cNvPr id="5" name="Picture 4">
            <a:extLst>
              <a:ext uri="{FF2B5EF4-FFF2-40B4-BE49-F238E27FC236}">
                <a16:creationId xmlns:a16="http://schemas.microsoft.com/office/drawing/2014/main" id="{B230E2B2-5542-43D0-A28B-C88FD88D022A}"/>
              </a:ext>
            </a:extLst>
          </p:cNvPr>
          <p:cNvPicPr>
            <a:picLocks noChangeAspect="1"/>
          </p:cNvPicPr>
          <p:nvPr/>
        </p:nvPicPr>
        <p:blipFill>
          <a:blip r:embed="rId3"/>
          <a:stretch>
            <a:fillRect/>
          </a:stretch>
        </p:blipFill>
        <p:spPr>
          <a:xfrm>
            <a:off x="5653087" y="742949"/>
            <a:ext cx="3095625" cy="5505450"/>
          </a:xfrm>
          <a:prstGeom prst="rect">
            <a:avLst/>
          </a:prstGeom>
        </p:spPr>
      </p:pic>
      <p:pic>
        <p:nvPicPr>
          <p:cNvPr id="6" name="Content Placeholder 5">
            <a:extLst>
              <a:ext uri="{FF2B5EF4-FFF2-40B4-BE49-F238E27FC236}">
                <a16:creationId xmlns:a16="http://schemas.microsoft.com/office/drawing/2014/main" id="{56DE1085-0513-4239-A592-3B8B40C44555}"/>
              </a:ext>
            </a:extLst>
          </p:cNvPr>
          <p:cNvPicPr>
            <a:picLocks noGrp="1" noChangeAspect="1"/>
          </p:cNvPicPr>
          <p:nvPr>
            <p:ph idx="1"/>
          </p:nvPr>
        </p:nvPicPr>
        <p:blipFill>
          <a:blip r:embed="rId4"/>
          <a:stretch>
            <a:fillRect/>
          </a:stretch>
        </p:blipFill>
        <p:spPr>
          <a:xfrm>
            <a:off x="6096000" y="2143479"/>
            <a:ext cx="5566087" cy="3181946"/>
          </a:xfrm>
          <a:prstGeom prst="rect">
            <a:avLst/>
          </a:prstGeom>
        </p:spPr>
      </p:pic>
      <p:sp>
        <p:nvSpPr>
          <p:cNvPr id="9" name="TextBox 8">
            <a:extLst>
              <a:ext uri="{FF2B5EF4-FFF2-40B4-BE49-F238E27FC236}">
                <a16:creationId xmlns:a16="http://schemas.microsoft.com/office/drawing/2014/main" id="{7E36926C-30E7-40AF-B452-50A4B1BA9C10}"/>
              </a:ext>
            </a:extLst>
          </p:cNvPr>
          <p:cNvSpPr txBox="1"/>
          <p:nvPr/>
        </p:nvSpPr>
        <p:spPr>
          <a:xfrm>
            <a:off x="646111" y="1853248"/>
            <a:ext cx="4478339" cy="3900107"/>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en-US" sz="2400" dirty="0"/>
              <a:t>A cone shaped net made of fine mesh </a:t>
            </a:r>
          </a:p>
          <a:p>
            <a:pPr marL="285750" indent="-285750">
              <a:lnSpc>
                <a:spcPct val="150000"/>
              </a:lnSpc>
              <a:buFont typeface="Wingdings" panose="05000000000000000000" pitchFamily="2" charset="2"/>
              <a:buChar char="Ø"/>
            </a:pPr>
            <a:r>
              <a:rPr lang="en-US" sz="2400" dirty="0"/>
              <a:t>Can be towed throughout the water column </a:t>
            </a:r>
          </a:p>
          <a:p>
            <a:pPr marL="285750" indent="-285750">
              <a:lnSpc>
                <a:spcPct val="150000"/>
              </a:lnSpc>
              <a:buFont typeface="Wingdings" panose="05000000000000000000" pitchFamily="2" charset="2"/>
              <a:buChar char="Ø"/>
            </a:pPr>
            <a:r>
              <a:rPr lang="en-US" sz="2400" dirty="0"/>
              <a:t>Gathers small fish and other animals </a:t>
            </a:r>
          </a:p>
          <a:p>
            <a:pPr marL="742950" lvl="1" indent="-285750">
              <a:lnSpc>
                <a:spcPct val="150000"/>
              </a:lnSpc>
              <a:buFont typeface="Wingdings" panose="05000000000000000000" pitchFamily="2" charset="2"/>
              <a:buChar char="Ø"/>
            </a:pPr>
            <a:r>
              <a:rPr lang="en-US" sz="2400" dirty="0"/>
              <a:t>Who eats this stuff? </a:t>
            </a:r>
          </a:p>
        </p:txBody>
      </p:sp>
      <p:sp>
        <p:nvSpPr>
          <p:cNvPr id="3" name="TextBox 2">
            <a:extLst>
              <a:ext uri="{FF2B5EF4-FFF2-40B4-BE49-F238E27FC236}">
                <a16:creationId xmlns:a16="http://schemas.microsoft.com/office/drawing/2014/main" id="{F9C67942-EB21-485D-9169-2D2B0975C47A}"/>
              </a:ext>
            </a:extLst>
          </p:cNvPr>
          <p:cNvSpPr txBox="1"/>
          <p:nvPr/>
        </p:nvSpPr>
        <p:spPr>
          <a:xfrm>
            <a:off x="5653087" y="6238548"/>
            <a:ext cx="6325704" cy="600164"/>
          </a:xfrm>
          <a:prstGeom prst="rect">
            <a:avLst/>
          </a:prstGeom>
          <a:noFill/>
        </p:spPr>
        <p:txBody>
          <a:bodyPr wrap="square" rtlCol="0">
            <a:spAutoFit/>
          </a:bodyPr>
          <a:lstStyle/>
          <a:p>
            <a:r>
              <a:rPr lang="en-US" sz="1100" i="1" dirty="0">
                <a:solidFill>
                  <a:schemeClr val="tx2">
                    <a:lumMod val="90000"/>
                  </a:schemeClr>
                </a:solidFill>
              </a:rPr>
              <a:t>A juvenile squid collected aboard the R/V Oceanus, Researchers retrieve a plankton tow aboard the R/V Oceanus, September 2018. Krill. Retrieved from https://en.wikipedia.org/wiki/Krill</a:t>
            </a:r>
          </a:p>
        </p:txBody>
      </p:sp>
    </p:spTree>
    <p:extLst>
      <p:ext uri="{BB962C8B-B14F-4D97-AF65-F5344CB8AC3E}">
        <p14:creationId xmlns:p14="http://schemas.microsoft.com/office/powerpoint/2010/main" val="187552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31B80-F091-48FC-88F6-BCE6B213017A}"/>
              </a:ext>
            </a:extLst>
          </p:cNvPr>
          <p:cNvSpPr>
            <a:spLocks noGrp="1"/>
          </p:cNvSpPr>
          <p:nvPr>
            <p:ph type="title"/>
          </p:nvPr>
        </p:nvSpPr>
        <p:spPr/>
        <p:txBody>
          <a:bodyPr/>
          <a:lstStyle/>
          <a:p>
            <a:r>
              <a:rPr lang="en-US" dirty="0"/>
              <a:t>Marine Mammal Surveys </a:t>
            </a:r>
          </a:p>
        </p:txBody>
      </p:sp>
      <p:sp>
        <p:nvSpPr>
          <p:cNvPr id="7" name="Content Placeholder 6">
            <a:extLst>
              <a:ext uri="{FF2B5EF4-FFF2-40B4-BE49-F238E27FC236}">
                <a16:creationId xmlns:a16="http://schemas.microsoft.com/office/drawing/2014/main" id="{EDE34C96-D8DC-40D5-9AC3-279646FC55BF}"/>
              </a:ext>
            </a:extLst>
          </p:cNvPr>
          <p:cNvSpPr>
            <a:spLocks noGrp="1"/>
          </p:cNvSpPr>
          <p:nvPr>
            <p:ph idx="1"/>
          </p:nvPr>
        </p:nvSpPr>
        <p:spPr>
          <a:xfrm>
            <a:off x="586780" y="1703474"/>
            <a:ext cx="5945188" cy="4195481"/>
          </a:xfrm>
        </p:spPr>
        <p:txBody>
          <a:bodyPr>
            <a:normAutofit fontScale="92500"/>
          </a:bodyPr>
          <a:lstStyle/>
          <a:p>
            <a:r>
              <a:rPr lang="en-US" sz="2800" dirty="0"/>
              <a:t>Observing ocean through the naked eye and binoculars. </a:t>
            </a:r>
          </a:p>
          <a:p>
            <a:r>
              <a:rPr lang="en-US" sz="2800" dirty="0"/>
              <a:t>On this trip: the spatial ecologist also used drones!</a:t>
            </a:r>
          </a:p>
          <a:p>
            <a:r>
              <a:rPr lang="en-US" sz="2800" dirty="0"/>
              <a:t>Record details about the marine mammal</a:t>
            </a:r>
          </a:p>
          <a:p>
            <a:pPr lvl="1"/>
            <a:r>
              <a:rPr lang="en-US" sz="2400" dirty="0"/>
              <a:t>Species/Age/Male or Female</a:t>
            </a:r>
          </a:p>
          <a:p>
            <a:pPr lvl="1"/>
            <a:r>
              <a:rPr lang="en-US" sz="2400" dirty="0"/>
              <a:t>Number of Animals </a:t>
            </a:r>
          </a:p>
          <a:p>
            <a:pPr lvl="1"/>
            <a:r>
              <a:rPr lang="en-US" sz="2400" dirty="0"/>
              <a:t>Their behavior: eating, travelling, etc. </a:t>
            </a:r>
          </a:p>
          <a:p>
            <a:pPr lvl="1"/>
            <a:endParaRPr lang="en-US" dirty="0"/>
          </a:p>
          <a:p>
            <a:pPr lvl="1"/>
            <a:endParaRPr lang="en-US" dirty="0"/>
          </a:p>
          <a:p>
            <a:pPr lvl="1"/>
            <a:endParaRPr lang="en-US" dirty="0"/>
          </a:p>
          <a:p>
            <a:pPr marL="457200" lvl="1" indent="0">
              <a:buNone/>
            </a:pPr>
            <a:endParaRPr lang="en-US" dirty="0"/>
          </a:p>
        </p:txBody>
      </p:sp>
      <p:pic>
        <p:nvPicPr>
          <p:cNvPr id="8" name="VID_20180926_104153778">
            <a:hlinkClick r:id="" action="ppaction://media"/>
            <a:extLst>
              <a:ext uri="{FF2B5EF4-FFF2-40B4-BE49-F238E27FC236}">
                <a16:creationId xmlns:a16="http://schemas.microsoft.com/office/drawing/2014/main" id="{ED265C42-1959-4FA3-ADB8-F39027F4A4D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653339" y="581025"/>
            <a:ext cx="3203972" cy="5695950"/>
          </a:xfrm>
          <a:prstGeom prst="rect">
            <a:avLst/>
          </a:prstGeom>
        </p:spPr>
      </p:pic>
      <p:sp>
        <p:nvSpPr>
          <p:cNvPr id="3" name="TextBox 2">
            <a:extLst>
              <a:ext uri="{FF2B5EF4-FFF2-40B4-BE49-F238E27FC236}">
                <a16:creationId xmlns:a16="http://schemas.microsoft.com/office/drawing/2014/main" id="{FC4AEB79-7262-4074-BC8F-DD90CED47E0A}"/>
              </a:ext>
            </a:extLst>
          </p:cNvPr>
          <p:cNvSpPr txBox="1"/>
          <p:nvPr/>
        </p:nvSpPr>
        <p:spPr>
          <a:xfrm>
            <a:off x="7653339" y="6276975"/>
            <a:ext cx="3203972" cy="430887"/>
          </a:xfrm>
          <a:prstGeom prst="rect">
            <a:avLst/>
          </a:prstGeom>
          <a:noFill/>
        </p:spPr>
        <p:txBody>
          <a:bodyPr wrap="square" rtlCol="0">
            <a:spAutoFit/>
          </a:bodyPr>
          <a:lstStyle/>
          <a:p>
            <a:r>
              <a:rPr lang="en-US" sz="1100" i="1" dirty="0">
                <a:solidFill>
                  <a:schemeClr val="tx2">
                    <a:lumMod val="90000"/>
                  </a:schemeClr>
                </a:solidFill>
              </a:rPr>
              <a:t>A researcher scans for marine mammals aboard the R/V Oceanus, September 2018</a:t>
            </a:r>
          </a:p>
        </p:txBody>
      </p:sp>
    </p:spTree>
    <p:extLst>
      <p:ext uri="{BB962C8B-B14F-4D97-AF65-F5344CB8AC3E}">
        <p14:creationId xmlns:p14="http://schemas.microsoft.com/office/powerpoint/2010/main" val="422766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1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Gray whale circles GEMM Lab research vessel">
            <a:hlinkClick r:id="" action="ppaction://media"/>
            <a:extLst>
              <a:ext uri="{FF2B5EF4-FFF2-40B4-BE49-F238E27FC236}">
                <a16:creationId xmlns:a16="http://schemas.microsoft.com/office/drawing/2014/main" id="{0243E627-4F7C-4755-B5D0-889293F8920C}"/>
              </a:ext>
            </a:extLst>
          </p:cNvPr>
          <p:cNvPicPr>
            <a:picLocks noRot="1" noChangeAspect="1"/>
          </p:cNvPicPr>
          <p:nvPr>
            <a:videoFile r:link="rId1"/>
          </p:nvPr>
        </p:nvPicPr>
        <p:blipFill>
          <a:blip r:embed="rId4"/>
          <a:stretch>
            <a:fillRect/>
          </a:stretch>
        </p:blipFill>
        <p:spPr>
          <a:xfrm>
            <a:off x="766233" y="512618"/>
            <a:ext cx="5672667" cy="3190875"/>
          </a:xfrm>
          <a:prstGeom prst="rect">
            <a:avLst/>
          </a:prstGeom>
        </p:spPr>
      </p:pic>
      <p:pic>
        <p:nvPicPr>
          <p:cNvPr id="5" name="Online Media 4" title="See Blue Whales Lunge For Dinner in Beautiful Drone Footage | National Geographic">
            <a:hlinkClick r:id="" action="ppaction://media"/>
            <a:extLst>
              <a:ext uri="{FF2B5EF4-FFF2-40B4-BE49-F238E27FC236}">
                <a16:creationId xmlns:a16="http://schemas.microsoft.com/office/drawing/2014/main" id="{E25DC542-F833-4C0D-9D4F-99A62A0EFA81}"/>
              </a:ext>
            </a:extLst>
          </p:cNvPr>
          <p:cNvPicPr>
            <a:picLocks noRot="1" noChangeAspect="1"/>
          </p:cNvPicPr>
          <p:nvPr>
            <a:videoFile r:link="rId2"/>
          </p:nvPr>
        </p:nvPicPr>
        <p:blipFill>
          <a:blip r:embed="rId5"/>
          <a:stretch>
            <a:fillRect/>
          </a:stretch>
        </p:blipFill>
        <p:spPr>
          <a:xfrm>
            <a:off x="5753100" y="3019425"/>
            <a:ext cx="5672667" cy="3190875"/>
          </a:xfrm>
          <a:prstGeom prst="rect">
            <a:avLst/>
          </a:prstGeom>
        </p:spPr>
      </p:pic>
      <p:sp>
        <p:nvSpPr>
          <p:cNvPr id="2" name="Rectangle 1">
            <a:extLst>
              <a:ext uri="{FF2B5EF4-FFF2-40B4-BE49-F238E27FC236}">
                <a16:creationId xmlns:a16="http://schemas.microsoft.com/office/drawing/2014/main" id="{72DD5FC6-F2FE-4E71-8B60-EE3C15779D28}"/>
              </a:ext>
            </a:extLst>
          </p:cNvPr>
          <p:cNvSpPr/>
          <p:nvPr/>
        </p:nvSpPr>
        <p:spPr>
          <a:xfrm>
            <a:off x="6557466" y="6210300"/>
            <a:ext cx="4063933" cy="276999"/>
          </a:xfrm>
          <a:prstGeom prst="rect">
            <a:avLst/>
          </a:prstGeom>
        </p:spPr>
        <p:txBody>
          <a:bodyPr wrap="none">
            <a:spAutoFit/>
          </a:bodyPr>
          <a:lstStyle/>
          <a:p>
            <a:r>
              <a:rPr lang="en-US" sz="1200" i="1" dirty="0">
                <a:solidFill>
                  <a:schemeClr val="tx2">
                    <a:lumMod val="90000"/>
                  </a:schemeClr>
                </a:solidFill>
              </a:rPr>
              <a:t>https://www.youtube.com/watch?v=cbxSBDopVyw</a:t>
            </a:r>
          </a:p>
        </p:txBody>
      </p:sp>
      <p:sp>
        <p:nvSpPr>
          <p:cNvPr id="3" name="Rectangle 2">
            <a:extLst>
              <a:ext uri="{FF2B5EF4-FFF2-40B4-BE49-F238E27FC236}">
                <a16:creationId xmlns:a16="http://schemas.microsoft.com/office/drawing/2014/main" id="{48672EFC-C60D-4258-8DD4-84EF88598F32}"/>
              </a:ext>
            </a:extLst>
          </p:cNvPr>
          <p:cNvSpPr/>
          <p:nvPr/>
        </p:nvSpPr>
        <p:spPr>
          <a:xfrm>
            <a:off x="1247738" y="3703493"/>
            <a:ext cx="4023858" cy="276999"/>
          </a:xfrm>
          <a:prstGeom prst="rect">
            <a:avLst/>
          </a:prstGeom>
        </p:spPr>
        <p:txBody>
          <a:bodyPr wrap="none">
            <a:spAutoFit/>
          </a:bodyPr>
          <a:lstStyle/>
          <a:p>
            <a:r>
              <a:rPr lang="en-US" sz="1200" i="1" dirty="0">
                <a:solidFill>
                  <a:schemeClr val="tx2">
                    <a:lumMod val="90000"/>
                  </a:schemeClr>
                </a:solidFill>
              </a:rPr>
              <a:t>https://www.youtube.com/watch?v=pNu7dv1Rp78</a:t>
            </a:r>
          </a:p>
        </p:txBody>
      </p:sp>
    </p:spTree>
    <p:extLst>
      <p:ext uri="{BB962C8B-B14F-4D97-AF65-F5344CB8AC3E}">
        <p14:creationId xmlns:p14="http://schemas.microsoft.com/office/powerpoint/2010/main" val="3076199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D4F3C-3853-46B6-9482-D856E219F94B}"/>
              </a:ext>
            </a:extLst>
          </p:cNvPr>
          <p:cNvSpPr>
            <a:spLocks noGrp="1"/>
          </p:cNvSpPr>
          <p:nvPr>
            <p:ph type="title"/>
          </p:nvPr>
        </p:nvSpPr>
        <p:spPr/>
        <p:txBody>
          <a:bodyPr/>
          <a:lstStyle/>
          <a:p>
            <a:r>
              <a:rPr lang="en-US" dirty="0"/>
              <a:t>Activity Time </a:t>
            </a:r>
          </a:p>
        </p:txBody>
      </p:sp>
      <p:sp>
        <p:nvSpPr>
          <p:cNvPr id="3" name="Content Placeholder 2">
            <a:extLst>
              <a:ext uri="{FF2B5EF4-FFF2-40B4-BE49-F238E27FC236}">
                <a16:creationId xmlns:a16="http://schemas.microsoft.com/office/drawing/2014/main" id="{DBB8A6AC-9019-4C7D-9B19-AE0587EE570E}"/>
              </a:ext>
            </a:extLst>
          </p:cNvPr>
          <p:cNvSpPr>
            <a:spLocks noGrp="1"/>
          </p:cNvSpPr>
          <p:nvPr>
            <p:ph idx="1"/>
          </p:nvPr>
        </p:nvSpPr>
        <p:spPr>
          <a:xfrm>
            <a:off x="646111" y="1395130"/>
            <a:ext cx="4710535" cy="5067301"/>
          </a:xfrm>
        </p:spPr>
        <p:txBody>
          <a:bodyPr>
            <a:normAutofit/>
          </a:bodyPr>
          <a:lstStyle/>
          <a:p>
            <a:pPr>
              <a:lnSpc>
                <a:spcPct val="170000"/>
              </a:lnSpc>
            </a:pPr>
            <a:r>
              <a:rPr lang="en-US" dirty="0"/>
              <a:t>Break into your groups</a:t>
            </a:r>
          </a:p>
          <a:p>
            <a:pPr>
              <a:lnSpc>
                <a:spcPct val="170000"/>
              </a:lnSpc>
            </a:pPr>
            <a:r>
              <a:rPr lang="en-US" dirty="0"/>
              <a:t>Look at the top of your instructions sheet to see what materials you need</a:t>
            </a:r>
          </a:p>
          <a:p>
            <a:pPr>
              <a:lnSpc>
                <a:spcPct val="170000"/>
              </a:lnSpc>
            </a:pPr>
            <a:r>
              <a:rPr lang="en-US" dirty="0"/>
              <a:t>Work through the activity – double check with your teacher once you complete each step. </a:t>
            </a:r>
          </a:p>
          <a:p>
            <a:pPr>
              <a:lnSpc>
                <a:spcPct val="170000"/>
              </a:lnSpc>
            </a:pPr>
            <a:r>
              <a:rPr lang="en-US" dirty="0"/>
              <a:t>Make sure to ask for help if you get stuck! </a:t>
            </a:r>
          </a:p>
        </p:txBody>
      </p:sp>
      <p:pic>
        <p:nvPicPr>
          <p:cNvPr id="4" name="Picture 3">
            <a:extLst>
              <a:ext uri="{FF2B5EF4-FFF2-40B4-BE49-F238E27FC236}">
                <a16:creationId xmlns:a16="http://schemas.microsoft.com/office/drawing/2014/main" id="{8E0C449A-CF73-49C6-B973-4CDE01AC01E3}"/>
              </a:ext>
            </a:extLst>
          </p:cNvPr>
          <p:cNvPicPr>
            <a:picLocks noChangeAspect="1"/>
          </p:cNvPicPr>
          <p:nvPr/>
        </p:nvPicPr>
        <p:blipFill>
          <a:blip r:embed="rId2"/>
          <a:stretch>
            <a:fillRect/>
          </a:stretch>
        </p:blipFill>
        <p:spPr>
          <a:xfrm>
            <a:off x="5527713" y="1638299"/>
            <a:ext cx="6340437" cy="4210050"/>
          </a:xfrm>
          <a:prstGeom prst="rect">
            <a:avLst/>
          </a:prstGeom>
        </p:spPr>
      </p:pic>
      <p:sp>
        <p:nvSpPr>
          <p:cNvPr id="5" name="Rectangle 4">
            <a:extLst>
              <a:ext uri="{FF2B5EF4-FFF2-40B4-BE49-F238E27FC236}">
                <a16:creationId xmlns:a16="http://schemas.microsoft.com/office/drawing/2014/main" id="{07ED30DC-2B7F-4AEE-AD45-5B2D4F0D92A0}"/>
              </a:ext>
            </a:extLst>
          </p:cNvPr>
          <p:cNvSpPr/>
          <p:nvPr/>
        </p:nvSpPr>
        <p:spPr>
          <a:xfrm>
            <a:off x="6928055" y="5848349"/>
            <a:ext cx="4714752" cy="261610"/>
          </a:xfrm>
          <a:prstGeom prst="rect">
            <a:avLst/>
          </a:prstGeom>
        </p:spPr>
        <p:txBody>
          <a:bodyPr wrap="none">
            <a:spAutoFit/>
          </a:bodyPr>
          <a:lstStyle/>
          <a:p>
            <a:r>
              <a:rPr lang="en-US" sz="1100" i="1" dirty="0">
                <a:solidFill>
                  <a:schemeClr val="tx2">
                    <a:lumMod val="90000"/>
                  </a:schemeClr>
                </a:solidFill>
              </a:rPr>
              <a:t>Seal of Approval. Retrieved from: https://imgur.com/gallery/tjDIxN1</a:t>
            </a:r>
          </a:p>
        </p:txBody>
      </p:sp>
    </p:spTree>
    <p:extLst>
      <p:ext uri="{BB962C8B-B14F-4D97-AF65-F5344CB8AC3E}">
        <p14:creationId xmlns:p14="http://schemas.microsoft.com/office/powerpoint/2010/main" val="102825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99D0C-04A0-43C6-8DA2-96E7C3CDD8E7}"/>
              </a:ext>
            </a:extLst>
          </p:cNvPr>
          <p:cNvSpPr>
            <a:spLocks noGrp="1"/>
          </p:cNvSpPr>
          <p:nvPr>
            <p:ph type="title"/>
          </p:nvPr>
        </p:nvSpPr>
        <p:spPr>
          <a:xfrm>
            <a:off x="645130" y="609601"/>
            <a:ext cx="9404723" cy="1400530"/>
          </a:xfrm>
        </p:spPr>
        <p:txBody>
          <a:bodyPr/>
          <a:lstStyle/>
          <a:p>
            <a:r>
              <a:rPr lang="en-US" dirty="0"/>
              <a:t>Presentations </a:t>
            </a:r>
          </a:p>
        </p:txBody>
      </p:sp>
      <p:sp>
        <p:nvSpPr>
          <p:cNvPr id="3" name="Content Placeholder 2">
            <a:extLst>
              <a:ext uri="{FF2B5EF4-FFF2-40B4-BE49-F238E27FC236}">
                <a16:creationId xmlns:a16="http://schemas.microsoft.com/office/drawing/2014/main" id="{29978BA6-2C32-48A6-AE95-EC1C34DA77A3}"/>
              </a:ext>
            </a:extLst>
          </p:cNvPr>
          <p:cNvSpPr>
            <a:spLocks noGrp="1"/>
          </p:cNvSpPr>
          <p:nvPr>
            <p:ph idx="1"/>
          </p:nvPr>
        </p:nvSpPr>
        <p:spPr>
          <a:xfrm>
            <a:off x="1103312" y="1710018"/>
            <a:ext cx="8946541" cy="4195481"/>
          </a:xfrm>
        </p:spPr>
        <p:txBody>
          <a:bodyPr>
            <a:normAutofit/>
          </a:bodyPr>
          <a:lstStyle/>
          <a:p>
            <a:pPr>
              <a:lnSpc>
                <a:spcPct val="150000"/>
              </a:lnSpc>
            </a:pPr>
            <a:r>
              <a:rPr lang="en-US" sz="3200" dirty="0"/>
              <a:t>What data set did your group have?</a:t>
            </a:r>
          </a:p>
          <a:p>
            <a:pPr>
              <a:lnSpc>
                <a:spcPct val="150000"/>
              </a:lnSpc>
            </a:pPr>
            <a:r>
              <a:rPr lang="en-US" sz="3200" dirty="0"/>
              <a:t> What did you do with your data?</a:t>
            </a:r>
          </a:p>
          <a:p>
            <a:pPr>
              <a:lnSpc>
                <a:spcPct val="150000"/>
              </a:lnSpc>
            </a:pPr>
            <a:r>
              <a:rPr lang="en-US" sz="3200" dirty="0"/>
              <a:t>What important things did you find?</a:t>
            </a:r>
          </a:p>
          <a:p>
            <a:pPr>
              <a:lnSpc>
                <a:spcPct val="150000"/>
              </a:lnSpc>
            </a:pPr>
            <a:r>
              <a:rPr lang="en-US" sz="3200" dirty="0"/>
              <a:t>Why do you think this data could be important? </a:t>
            </a:r>
          </a:p>
        </p:txBody>
      </p:sp>
    </p:spTree>
    <p:extLst>
      <p:ext uri="{BB962C8B-B14F-4D97-AF65-F5344CB8AC3E}">
        <p14:creationId xmlns:p14="http://schemas.microsoft.com/office/powerpoint/2010/main" val="394399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996A6-1544-4CA8-8EEF-D2F9C788549E}"/>
              </a:ext>
            </a:extLst>
          </p:cNvPr>
          <p:cNvSpPr>
            <a:spLocks noGrp="1"/>
          </p:cNvSpPr>
          <p:nvPr>
            <p:ph type="title"/>
          </p:nvPr>
        </p:nvSpPr>
        <p:spPr/>
        <p:txBody>
          <a:bodyPr/>
          <a:lstStyle/>
          <a:p>
            <a:r>
              <a:rPr lang="en-US" dirty="0"/>
              <a:t>Discussion </a:t>
            </a:r>
          </a:p>
        </p:txBody>
      </p:sp>
      <p:sp>
        <p:nvSpPr>
          <p:cNvPr id="3" name="Content Placeholder 2">
            <a:extLst>
              <a:ext uri="{FF2B5EF4-FFF2-40B4-BE49-F238E27FC236}">
                <a16:creationId xmlns:a16="http://schemas.microsoft.com/office/drawing/2014/main" id="{ACE90E35-7ADD-498F-94AF-5CBFBA9A509C}"/>
              </a:ext>
            </a:extLst>
          </p:cNvPr>
          <p:cNvSpPr>
            <a:spLocks noGrp="1"/>
          </p:cNvSpPr>
          <p:nvPr>
            <p:ph idx="1"/>
          </p:nvPr>
        </p:nvSpPr>
        <p:spPr>
          <a:xfrm>
            <a:off x="646111" y="1690968"/>
            <a:ext cx="10650539" cy="4714314"/>
          </a:xfrm>
        </p:spPr>
        <p:txBody>
          <a:bodyPr>
            <a:normAutofit lnSpcReduction="10000"/>
          </a:bodyPr>
          <a:lstStyle/>
          <a:p>
            <a:pPr>
              <a:lnSpc>
                <a:spcPct val="150000"/>
              </a:lnSpc>
            </a:pPr>
            <a:r>
              <a:rPr lang="en-US" sz="2600" dirty="0"/>
              <a:t>What did you learn about marine science research?</a:t>
            </a:r>
          </a:p>
          <a:p>
            <a:pPr>
              <a:lnSpc>
                <a:spcPct val="150000"/>
              </a:lnSpc>
            </a:pPr>
            <a:r>
              <a:rPr lang="en-US" sz="2600" dirty="0"/>
              <a:t>What did you learn about marine science data?</a:t>
            </a:r>
          </a:p>
          <a:p>
            <a:pPr>
              <a:lnSpc>
                <a:spcPct val="150000"/>
              </a:lnSpc>
            </a:pPr>
            <a:r>
              <a:rPr lang="en-US" sz="2600" dirty="0"/>
              <a:t>Do you feel like you have a better understanding of research and data? </a:t>
            </a:r>
          </a:p>
          <a:p>
            <a:pPr>
              <a:lnSpc>
                <a:spcPct val="150000"/>
              </a:lnSpc>
            </a:pPr>
            <a:r>
              <a:rPr lang="en-US" sz="2600" dirty="0"/>
              <a:t>Why is it important to be able to find and understand data? </a:t>
            </a:r>
          </a:p>
          <a:p>
            <a:pPr lvl="1">
              <a:lnSpc>
                <a:spcPct val="150000"/>
              </a:lnSpc>
            </a:pPr>
            <a:r>
              <a:rPr lang="en-US" sz="2200" dirty="0"/>
              <a:t>What kind of things can data help us do? </a:t>
            </a:r>
          </a:p>
          <a:p>
            <a:pPr lvl="0">
              <a:lnSpc>
                <a:spcPct val="150000"/>
              </a:lnSpc>
              <a:buClr>
                <a:srgbClr val="1E5155">
                  <a:lumMod val="40000"/>
                  <a:lumOff val="60000"/>
                </a:srgbClr>
              </a:buClr>
            </a:pPr>
            <a:r>
              <a:rPr lang="en-US" sz="2600" dirty="0">
                <a:solidFill>
                  <a:prstClr val="white"/>
                </a:solidFill>
              </a:rPr>
              <a:t>How do you think this information relates to you? </a:t>
            </a:r>
          </a:p>
          <a:p>
            <a:pPr marL="457200" lvl="1" indent="0">
              <a:lnSpc>
                <a:spcPct val="150000"/>
              </a:lnSpc>
              <a:buNone/>
            </a:pPr>
            <a:endParaRPr lang="en-US" sz="2000" dirty="0"/>
          </a:p>
        </p:txBody>
      </p:sp>
    </p:spTree>
    <p:extLst>
      <p:ext uri="{BB962C8B-B14F-4D97-AF65-F5344CB8AC3E}">
        <p14:creationId xmlns:p14="http://schemas.microsoft.com/office/powerpoint/2010/main" val="407949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B25424-C4B1-494E-B97B-4EF65A8DA6C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p:spPr>
      </p:pic>
      <p:sp>
        <p:nvSpPr>
          <p:cNvPr id="2" name="Rectangle 1">
            <a:extLst>
              <a:ext uri="{FF2B5EF4-FFF2-40B4-BE49-F238E27FC236}">
                <a16:creationId xmlns:a16="http://schemas.microsoft.com/office/drawing/2014/main" id="{7A14BD21-119A-438D-BC7C-017CF61C470F}"/>
              </a:ext>
            </a:extLst>
          </p:cNvPr>
          <p:cNvSpPr/>
          <p:nvPr/>
        </p:nvSpPr>
        <p:spPr>
          <a:xfrm>
            <a:off x="6096000" y="6152987"/>
            <a:ext cx="5437239" cy="815608"/>
          </a:xfrm>
          <a:prstGeom prst="rect">
            <a:avLst/>
          </a:prstGeom>
        </p:spPr>
        <p:txBody>
          <a:bodyPr wrap="square">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Big Data. Stephen Parker. Retrieved from https://www.rhipe.com/big-data-and-the-cloud/  </a:t>
            </a:r>
          </a:p>
          <a:p>
            <a:br>
              <a:rPr lang="en-US" dirty="0"/>
            </a:br>
            <a:endParaRPr lang="en-US" dirty="0"/>
          </a:p>
        </p:txBody>
      </p:sp>
    </p:spTree>
    <p:extLst>
      <p:ext uri="{BB962C8B-B14F-4D97-AF65-F5344CB8AC3E}">
        <p14:creationId xmlns:p14="http://schemas.microsoft.com/office/powerpoint/2010/main" val="3066033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4514-4B79-4CAB-BDCF-833CB532AE3E}"/>
              </a:ext>
            </a:extLst>
          </p:cNvPr>
          <p:cNvSpPr>
            <a:spLocks noGrp="1"/>
          </p:cNvSpPr>
          <p:nvPr>
            <p:ph type="title"/>
          </p:nvPr>
        </p:nvSpPr>
        <p:spPr/>
        <p:txBody>
          <a:bodyPr/>
          <a:lstStyle/>
          <a:p>
            <a:r>
              <a:rPr lang="en-US" dirty="0"/>
              <a:t>The RCRV’s </a:t>
            </a:r>
          </a:p>
        </p:txBody>
      </p:sp>
      <p:pic>
        <p:nvPicPr>
          <p:cNvPr id="4" name="Picture 3">
            <a:extLst>
              <a:ext uri="{FF2B5EF4-FFF2-40B4-BE49-F238E27FC236}">
                <a16:creationId xmlns:a16="http://schemas.microsoft.com/office/drawing/2014/main" id="{AA1E59F7-B006-4C47-8E34-A6F494FEC6DB}"/>
              </a:ext>
            </a:extLst>
          </p:cNvPr>
          <p:cNvPicPr>
            <a:picLocks noChangeAspect="1"/>
          </p:cNvPicPr>
          <p:nvPr/>
        </p:nvPicPr>
        <p:blipFill>
          <a:blip r:embed="rId3"/>
          <a:stretch>
            <a:fillRect/>
          </a:stretch>
        </p:blipFill>
        <p:spPr>
          <a:xfrm>
            <a:off x="2141166" y="1217026"/>
            <a:ext cx="7522278" cy="4867932"/>
          </a:xfrm>
          <a:prstGeom prst="rect">
            <a:avLst/>
          </a:prstGeom>
        </p:spPr>
      </p:pic>
      <p:sp>
        <p:nvSpPr>
          <p:cNvPr id="3" name="TextBox 2">
            <a:extLst>
              <a:ext uri="{FF2B5EF4-FFF2-40B4-BE49-F238E27FC236}">
                <a16:creationId xmlns:a16="http://schemas.microsoft.com/office/drawing/2014/main" id="{3DA5C942-7E06-43C2-856C-5983B5BF3819}"/>
              </a:ext>
            </a:extLst>
          </p:cNvPr>
          <p:cNvSpPr txBox="1"/>
          <p:nvPr/>
        </p:nvSpPr>
        <p:spPr>
          <a:xfrm>
            <a:off x="1732294" y="6174449"/>
            <a:ext cx="8340021" cy="430887"/>
          </a:xfrm>
          <a:prstGeom prst="rect">
            <a:avLst/>
          </a:prstGeom>
          <a:noFill/>
        </p:spPr>
        <p:txBody>
          <a:bodyPr wrap="square" rtlCol="0">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Rendering of the R/V </a:t>
            </a:r>
            <a:r>
              <a:rPr lang="en-US" sz="1100" i="1" dirty="0" err="1">
                <a:solidFill>
                  <a:schemeClr val="tx2">
                    <a:lumMod val="90000"/>
                  </a:schemeClr>
                </a:solidFill>
                <a:latin typeface="Times New Roman" panose="02020603050405020304" pitchFamily="18" charset="0"/>
                <a:cs typeface="Times New Roman" panose="02020603050405020304" pitchFamily="18" charset="0"/>
              </a:rPr>
              <a:t>Taani</a:t>
            </a:r>
            <a:r>
              <a:rPr lang="en-US" sz="1100" i="1" dirty="0">
                <a:solidFill>
                  <a:schemeClr val="tx2">
                    <a:lumMod val="90000"/>
                  </a:schemeClr>
                </a:solidFill>
                <a:latin typeface="Times New Roman" panose="02020603050405020304" pitchFamily="18" charset="0"/>
                <a:cs typeface="Times New Roman" panose="02020603050405020304" pitchFamily="18" charset="0"/>
              </a:rPr>
              <a:t>. Oregon State University. Retrieved from https://today.oregonstate.edu/news/osu-name-new-research-ship-taani-which-means-%E2%80%9Coffshore%E2%80%9D-1</a:t>
            </a:r>
          </a:p>
        </p:txBody>
      </p:sp>
    </p:spTree>
    <p:extLst>
      <p:ext uri="{BB962C8B-B14F-4D97-AF65-F5344CB8AC3E}">
        <p14:creationId xmlns:p14="http://schemas.microsoft.com/office/powerpoint/2010/main" val="2665473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F58A3-B92C-435A-A53E-E181B21B0506}"/>
              </a:ext>
            </a:extLst>
          </p:cNvPr>
          <p:cNvSpPr>
            <a:spLocks noGrp="1"/>
          </p:cNvSpPr>
          <p:nvPr>
            <p:ph type="title"/>
          </p:nvPr>
        </p:nvSpPr>
        <p:spPr>
          <a:xfrm>
            <a:off x="646112" y="452718"/>
            <a:ext cx="6558730" cy="950413"/>
          </a:xfrm>
        </p:spPr>
        <p:txBody>
          <a:bodyPr/>
          <a:lstStyle/>
          <a:p>
            <a:r>
              <a:rPr lang="en-US" sz="3600" dirty="0"/>
              <a:t>Who are oceanographers &amp; What is oceanography?</a:t>
            </a:r>
          </a:p>
        </p:txBody>
      </p:sp>
      <p:pic>
        <p:nvPicPr>
          <p:cNvPr id="5" name="Picture 4">
            <a:extLst>
              <a:ext uri="{FF2B5EF4-FFF2-40B4-BE49-F238E27FC236}">
                <a16:creationId xmlns:a16="http://schemas.microsoft.com/office/drawing/2014/main" id="{A46D0B86-EC9A-4D53-A702-9CE9363BF7E1}"/>
              </a:ext>
            </a:extLst>
          </p:cNvPr>
          <p:cNvPicPr>
            <a:picLocks noChangeAspect="1"/>
          </p:cNvPicPr>
          <p:nvPr/>
        </p:nvPicPr>
        <p:blipFill>
          <a:blip r:embed="rId3"/>
          <a:stretch>
            <a:fillRect/>
          </a:stretch>
        </p:blipFill>
        <p:spPr>
          <a:xfrm>
            <a:off x="3073529" y="3856929"/>
            <a:ext cx="3529403" cy="2647053"/>
          </a:xfrm>
          <a:prstGeom prst="rect">
            <a:avLst/>
          </a:prstGeom>
        </p:spPr>
      </p:pic>
      <p:pic>
        <p:nvPicPr>
          <p:cNvPr id="6" name="Picture 5">
            <a:extLst>
              <a:ext uri="{FF2B5EF4-FFF2-40B4-BE49-F238E27FC236}">
                <a16:creationId xmlns:a16="http://schemas.microsoft.com/office/drawing/2014/main" id="{1669B870-5840-4E49-9D1C-E21DFCBF1187}"/>
              </a:ext>
            </a:extLst>
          </p:cNvPr>
          <p:cNvPicPr>
            <a:picLocks noChangeAspect="1"/>
          </p:cNvPicPr>
          <p:nvPr/>
        </p:nvPicPr>
        <p:blipFill>
          <a:blip r:embed="rId4"/>
          <a:stretch>
            <a:fillRect/>
          </a:stretch>
        </p:blipFill>
        <p:spPr>
          <a:xfrm>
            <a:off x="5901128" y="2073064"/>
            <a:ext cx="3045507" cy="2436406"/>
          </a:xfrm>
          <a:prstGeom prst="rect">
            <a:avLst/>
          </a:prstGeom>
        </p:spPr>
      </p:pic>
      <p:pic>
        <p:nvPicPr>
          <p:cNvPr id="7" name="Picture 6">
            <a:extLst>
              <a:ext uri="{FF2B5EF4-FFF2-40B4-BE49-F238E27FC236}">
                <a16:creationId xmlns:a16="http://schemas.microsoft.com/office/drawing/2014/main" id="{D5CDD477-9263-43CD-B172-94D5D43D6EC4}"/>
              </a:ext>
            </a:extLst>
          </p:cNvPr>
          <p:cNvPicPr>
            <a:picLocks noChangeAspect="1"/>
          </p:cNvPicPr>
          <p:nvPr/>
        </p:nvPicPr>
        <p:blipFill>
          <a:blip r:embed="rId5"/>
          <a:stretch>
            <a:fillRect/>
          </a:stretch>
        </p:blipFill>
        <p:spPr>
          <a:xfrm>
            <a:off x="8323088" y="3812131"/>
            <a:ext cx="3496598" cy="2645759"/>
          </a:xfrm>
          <a:prstGeom prst="rect">
            <a:avLst/>
          </a:prstGeom>
        </p:spPr>
      </p:pic>
      <p:sp>
        <p:nvSpPr>
          <p:cNvPr id="3" name="Rectangle 2">
            <a:extLst>
              <a:ext uri="{FF2B5EF4-FFF2-40B4-BE49-F238E27FC236}">
                <a16:creationId xmlns:a16="http://schemas.microsoft.com/office/drawing/2014/main" id="{8741AE21-05EF-49FE-BEC9-B1D7D81AAE66}"/>
              </a:ext>
            </a:extLst>
          </p:cNvPr>
          <p:cNvSpPr/>
          <p:nvPr/>
        </p:nvSpPr>
        <p:spPr>
          <a:xfrm>
            <a:off x="3084230" y="6457890"/>
            <a:ext cx="3529403" cy="369332"/>
          </a:xfrm>
          <a:prstGeom prst="rect">
            <a:avLst/>
          </a:prstGeom>
        </p:spPr>
        <p:txBody>
          <a:bodyPr wrap="square">
            <a:spAutoFit/>
          </a:bodyPr>
          <a:lstStyle/>
          <a:p>
            <a:r>
              <a:rPr lang="en-US" sz="900" i="1" dirty="0">
                <a:solidFill>
                  <a:schemeClr val="tx2"/>
                </a:solidFill>
              </a:rPr>
              <a:t>Physical oceanographer. Retrieved </a:t>
            </a:r>
            <a:r>
              <a:rPr lang="en-US" sz="900" i="1" dirty="0" err="1">
                <a:solidFill>
                  <a:schemeClr val="tx2"/>
                </a:solidFill>
              </a:rPr>
              <a:t>from:https</a:t>
            </a:r>
            <a:r>
              <a:rPr lang="en-US" sz="900" i="1" dirty="0">
                <a:solidFill>
                  <a:schemeClr val="tx2"/>
                </a:solidFill>
              </a:rPr>
              <a:t>://spark.adobe.com/page/</a:t>
            </a:r>
            <a:r>
              <a:rPr lang="en-US" sz="900" i="1" dirty="0" err="1">
                <a:solidFill>
                  <a:schemeClr val="tx2"/>
                </a:solidFill>
              </a:rPr>
              <a:t>bjRLv</a:t>
            </a:r>
            <a:r>
              <a:rPr lang="en-US" sz="900" i="1" dirty="0">
                <a:solidFill>
                  <a:schemeClr val="tx2"/>
                </a:solidFill>
              </a:rPr>
              <a:t>/</a:t>
            </a:r>
          </a:p>
        </p:txBody>
      </p:sp>
      <p:sp>
        <p:nvSpPr>
          <p:cNvPr id="8" name="Rectangle 7">
            <a:extLst>
              <a:ext uri="{FF2B5EF4-FFF2-40B4-BE49-F238E27FC236}">
                <a16:creationId xmlns:a16="http://schemas.microsoft.com/office/drawing/2014/main" id="{0F91368A-B727-4E50-B41E-BF571F482493}"/>
              </a:ext>
            </a:extLst>
          </p:cNvPr>
          <p:cNvSpPr/>
          <p:nvPr/>
        </p:nvSpPr>
        <p:spPr>
          <a:xfrm>
            <a:off x="6624335" y="4509470"/>
            <a:ext cx="1779553" cy="646331"/>
          </a:xfrm>
          <a:prstGeom prst="rect">
            <a:avLst/>
          </a:prstGeom>
        </p:spPr>
        <p:txBody>
          <a:bodyPr wrap="square">
            <a:spAutoFit/>
          </a:bodyPr>
          <a:lstStyle/>
          <a:p>
            <a:r>
              <a:rPr lang="en-US" sz="900" i="1" dirty="0">
                <a:solidFill>
                  <a:schemeClr val="tx2"/>
                </a:solidFill>
              </a:rPr>
              <a:t>Chemical oceanographer. Retrieved from: https://marinechemistcareer.weebly.com/</a:t>
            </a:r>
          </a:p>
        </p:txBody>
      </p:sp>
      <p:sp>
        <p:nvSpPr>
          <p:cNvPr id="9" name="Rectangle 8">
            <a:extLst>
              <a:ext uri="{FF2B5EF4-FFF2-40B4-BE49-F238E27FC236}">
                <a16:creationId xmlns:a16="http://schemas.microsoft.com/office/drawing/2014/main" id="{09C7C964-9899-4B0D-85C9-8FA960B26799}"/>
              </a:ext>
            </a:extLst>
          </p:cNvPr>
          <p:cNvSpPr/>
          <p:nvPr/>
        </p:nvSpPr>
        <p:spPr>
          <a:xfrm>
            <a:off x="8323088" y="6388640"/>
            <a:ext cx="3910868" cy="507831"/>
          </a:xfrm>
          <a:prstGeom prst="rect">
            <a:avLst/>
          </a:prstGeom>
        </p:spPr>
        <p:txBody>
          <a:bodyPr wrap="square">
            <a:spAutoFit/>
          </a:bodyPr>
          <a:lstStyle/>
          <a:p>
            <a:r>
              <a:rPr lang="en-US" sz="900" i="1" dirty="0">
                <a:solidFill>
                  <a:schemeClr val="tx2"/>
                </a:solidFill>
              </a:rPr>
              <a:t>Seafloor mapping. Retrieved from: https://schools.look4.net.nz/careers/new-zealand-careers/careers-descriptions/jobs/geological_oceanographer</a:t>
            </a:r>
          </a:p>
        </p:txBody>
      </p:sp>
      <p:pic>
        <p:nvPicPr>
          <p:cNvPr id="10" name="Picture 9">
            <a:extLst>
              <a:ext uri="{FF2B5EF4-FFF2-40B4-BE49-F238E27FC236}">
                <a16:creationId xmlns:a16="http://schemas.microsoft.com/office/drawing/2014/main" id="{173A0453-BBAC-40A6-BE10-ACBD9F672FA9}"/>
              </a:ext>
            </a:extLst>
          </p:cNvPr>
          <p:cNvPicPr>
            <a:picLocks noChangeAspect="1"/>
          </p:cNvPicPr>
          <p:nvPr/>
        </p:nvPicPr>
        <p:blipFill rotWithShape="1">
          <a:blip r:embed="rId6"/>
          <a:srcRect r="22446"/>
          <a:stretch/>
        </p:blipFill>
        <p:spPr>
          <a:xfrm>
            <a:off x="809677" y="2252921"/>
            <a:ext cx="3699164" cy="1868149"/>
          </a:xfrm>
          <a:prstGeom prst="rect">
            <a:avLst/>
          </a:prstGeom>
        </p:spPr>
      </p:pic>
      <p:sp>
        <p:nvSpPr>
          <p:cNvPr id="11" name="Rectangle 10">
            <a:extLst>
              <a:ext uri="{FF2B5EF4-FFF2-40B4-BE49-F238E27FC236}">
                <a16:creationId xmlns:a16="http://schemas.microsoft.com/office/drawing/2014/main" id="{3211708A-EA62-4EBE-BB33-E91BB2853C68}"/>
              </a:ext>
            </a:extLst>
          </p:cNvPr>
          <p:cNvSpPr/>
          <p:nvPr/>
        </p:nvSpPr>
        <p:spPr>
          <a:xfrm>
            <a:off x="700039" y="4074141"/>
            <a:ext cx="2660073" cy="507831"/>
          </a:xfrm>
          <a:prstGeom prst="rect">
            <a:avLst/>
          </a:prstGeom>
        </p:spPr>
        <p:txBody>
          <a:bodyPr wrap="square">
            <a:spAutoFit/>
          </a:bodyPr>
          <a:lstStyle/>
          <a:p>
            <a:r>
              <a:rPr lang="en-US" sz="900" i="1" dirty="0">
                <a:solidFill>
                  <a:schemeClr val="tx2"/>
                </a:solidFill>
              </a:rPr>
              <a:t>Oceanographer. Retrieved from: https://oceanservice.noaa.gov/facts/oceanographer.html</a:t>
            </a:r>
          </a:p>
        </p:txBody>
      </p:sp>
    </p:spTree>
    <p:extLst>
      <p:ext uri="{BB962C8B-B14F-4D97-AF65-F5344CB8AC3E}">
        <p14:creationId xmlns:p14="http://schemas.microsoft.com/office/powerpoint/2010/main" val="3131910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en Your Job Is Saving The Ocean | How She Works">
            <a:hlinkClick r:id="" action="ppaction://media"/>
            <a:extLst>
              <a:ext uri="{FF2B5EF4-FFF2-40B4-BE49-F238E27FC236}">
                <a16:creationId xmlns:a16="http://schemas.microsoft.com/office/drawing/2014/main" id="{21A227A6-B60B-4ED3-BB3F-02559BD55B43}"/>
              </a:ext>
            </a:extLst>
          </p:cNvPr>
          <p:cNvPicPr>
            <a:picLocks noRot="1" noChangeAspect="1"/>
          </p:cNvPicPr>
          <p:nvPr>
            <a:videoFile r:link="rId1"/>
          </p:nvPr>
        </p:nvPicPr>
        <p:blipFill>
          <a:blip r:embed="rId5"/>
          <a:stretch>
            <a:fillRect/>
          </a:stretch>
        </p:blipFill>
        <p:spPr>
          <a:xfrm>
            <a:off x="270554" y="264670"/>
            <a:ext cx="5996896" cy="3373254"/>
          </a:xfrm>
          <a:prstGeom prst="rect">
            <a:avLst/>
          </a:prstGeom>
        </p:spPr>
      </p:pic>
      <p:pic>
        <p:nvPicPr>
          <p:cNvPr id="7" name="Online Media 6" title="Day in the Life: Ichthyologist (Fish Biologist)">
            <a:hlinkClick r:id="" action="ppaction://media"/>
            <a:extLst>
              <a:ext uri="{FF2B5EF4-FFF2-40B4-BE49-F238E27FC236}">
                <a16:creationId xmlns:a16="http://schemas.microsoft.com/office/drawing/2014/main" id="{9FCBCE94-F693-4C9D-8DD7-F0220A6E4A95}"/>
              </a:ext>
            </a:extLst>
          </p:cNvPr>
          <p:cNvPicPr>
            <a:picLocks noRot="1" noChangeAspect="1"/>
          </p:cNvPicPr>
          <p:nvPr>
            <a:videoFile r:link="rId2"/>
          </p:nvPr>
        </p:nvPicPr>
        <p:blipFill>
          <a:blip r:embed="rId6"/>
          <a:stretch>
            <a:fillRect/>
          </a:stretch>
        </p:blipFill>
        <p:spPr>
          <a:xfrm>
            <a:off x="6092771" y="3314700"/>
            <a:ext cx="5828675" cy="3278630"/>
          </a:xfrm>
          <a:prstGeom prst="rect">
            <a:avLst/>
          </a:prstGeom>
        </p:spPr>
      </p:pic>
      <p:sp>
        <p:nvSpPr>
          <p:cNvPr id="2" name="Rectangle 1">
            <a:extLst>
              <a:ext uri="{FF2B5EF4-FFF2-40B4-BE49-F238E27FC236}">
                <a16:creationId xmlns:a16="http://schemas.microsoft.com/office/drawing/2014/main" id="{7F402F5B-D9E5-43F2-83B6-3A6AFF7666AE}"/>
              </a:ext>
            </a:extLst>
          </p:cNvPr>
          <p:cNvSpPr/>
          <p:nvPr/>
        </p:nvSpPr>
        <p:spPr>
          <a:xfrm>
            <a:off x="1000630" y="3867187"/>
            <a:ext cx="3538148" cy="369332"/>
          </a:xfrm>
          <a:prstGeom prst="rect">
            <a:avLst/>
          </a:prstGeom>
        </p:spPr>
        <p:txBody>
          <a:bodyPr wrap="none">
            <a:spAutoFit/>
          </a:bodyPr>
          <a:lstStyle/>
          <a:p>
            <a:r>
              <a:rPr lang="en-US" dirty="0"/>
              <a:t>https://youtu.be/B-_dv0B0g1c</a:t>
            </a:r>
          </a:p>
        </p:txBody>
      </p:sp>
      <p:sp>
        <p:nvSpPr>
          <p:cNvPr id="3" name="Rectangle 2">
            <a:extLst>
              <a:ext uri="{FF2B5EF4-FFF2-40B4-BE49-F238E27FC236}">
                <a16:creationId xmlns:a16="http://schemas.microsoft.com/office/drawing/2014/main" id="{02A6D5DD-7C2F-4997-B8B6-59616C9790D1}"/>
              </a:ext>
            </a:extLst>
          </p:cNvPr>
          <p:cNvSpPr/>
          <p:nvPr/>
        </p:nvSpPr>
        <p:spPr>
          <a:xfrm>
            <a:off x="7262055" y="2767255"/>
            <a:ext cx="3664786" cy="369332"/>
          </a:xfrm>
          <a:prstGeom prst="rect">
            <a:avLst/>
          </a:prstGeom>
        </p:spPr>
        <p:txBody>
          <a:bodyPr wrap="none">
            <a:spAutoFit/>
          </a:bodyPr>
          <a:lstStyle/>
          <a:p>
            <a:r>
              <a:rPr lang="en-US" dirty="0"/>
              <a:t>https://youtu.be/51y_Ahx3Mxw</a:t>
            </a:r>
          </a:p>
        </p:txBody>
      </p:sp>
    </p:spTree>
    <p:extLst>
      <p:ext uri="{BB962C8B-B14F-4D97-AF65-F5344CB8AC3E}">
        <p14:creationId xmlns:p14="http://schemas.microsoft.com/office/powerpoint/2010/main" val="268598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66C26-34B2-4517-B844-4356C182B33C}"/>
              </a:ext>
            </a:extLst>
          </p:cNvPr>
          <p:cNvSpPr>
            <a:spLocks noGrp="1"/>
          </p:cNvSpPr>
          <p:nvPr>
            <p:ph type="title"/>
          </p:nvPr>
        </p:nvSpPr>
        <p:spPr/>
        <p:txBody>
          <a:bodyPr/>
          <a:lstStyle/>
          <a:p>
            <a:r>
              <a:rPr lang="en-US" dirty="0"/>
              <a:t>When did oceanography become a scientific discipline? </a:t>
            </a:r>
          </a:p>
        </p:txBody>
      </p:sp>
      <p:pic>
        <p:nvPicPr>
          <p:cNvPr id="4" name="Picture 3">
            <a:extLst>
              <a:ext uri="{FF2B5EF4-FFF2-40B4-BE49-F238E27FC236}">
                <a16:creationId xmlns:a16="http://schemas.microsoft.com/office/drawing/2014/main" id="{B8A620B5-0F77-4941-B247-634F369B751D}"/>
              </a:ext>
            </a:extLst>
          </p:cNvPr>
          <p:cNvPicPr>
            <a:picLocks noChangeAspect="1"/>
          </p:cNvPicPr>
          <p:nvPr/>
        </p:nvPicPr>
        <p:blipFill>
          <a:blip r:embed="rId2"/>
          <a:stretch>
            <a:fillRect/>
          </a:stretch>
        </p:blipFill>
        <p:spPr>
          <a:xfrm>
            <a:off x="846034" y="2232063"/>
            <a:ext cx="4689527" cy="3635292"/>
          </a:xfrm>
          <a:prstGeom prst="rect">
            <a:avLst/>
          </a:prstGeom>
        </p:spPr>
      </p:pic>
      <p:pic>
        <p:nvPicPr>
          <p:cNvPr id="5" name="Picture 4">
            <a:extLst>
              <a:ext uri="{FF2B5EF4-FFF2-40B4-BE49-F238E27FC236}">
                <a16:creationId xmlns:a16="http://schemas.microsoft.com/office/drawing/2014/main" id="{D0856816-3450-4B58-889E-551B7F7C773A}"/>
              </a:ext>
            </a:extLst>
          </p:cNvPr>
          <p:cNvPicPr>
            <a:picLocks noChangeAspect="1"/>
          </p:cNvPicPr>
          <p:nvPr/>
        </p:nvPicPr>
        <p:blipFill rotWithShape="1">
          <a:blip r:embed="rId3"/>
          <a:srcRect r="19170"/>
          <a:stretch/>
        </p:blipFill>
        <p:spPr>
          <a:xfrm>
            <a:off x="5963265" y="2232062"/>
            <a:ext cx="5249966" cy="3635293"/>
          </a:xfrm>
          <a:prstGeom prst="rect">
            <a:avLst/>
          </a:prstGeom>
        </p:spPr>
      </p:pic>
      <p:sp>
        <p:nvSpPr>
          <p:cNvPr id="6" name="Rectangle 5">
            <a:extLst>
              <a:ext uri="{FF2B5EF4-FFF2-40B4-BE49-F238E27FC236}">
                <a16:creationId xmlns:a16="http://schemas.microsoft.com/office/drawing/2014/main" id="{929FBBB0-58F8-441C-BD0E-EB9930AFF68F}"/>
              </a:ext>
            </a:extLst>
          </p:cNvPr>
          <p:cNvSpPr/>
          <p:nvPr/>
        </p:nvSpPr>
        <p:spPr>
          <a:xfrm>
            <a:off x="646112" y="5923003"/>
            <a:ext cx="4889450" cy="430887"/>
          </a:xfrm>
          <a:prstGeom prst="rect">
            <a:avLst/>
          </a:prstGeom>
        </p:spPr>
        <p:txBody>
          <a:bodyPr wrap="square">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The Challenger. Britannica Online. Retrieved from l</a:t>
            </a:r>
            <a:r>
              <a:rPr lang="en-US" sz="1100" i="1" dirty="0">
                <a:solidFill>
                  <a:schemeClr val="tx2">
                    <a:lumMod val="90000"/>
                  </a:schemeClr>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https://www.britannica.com/event/Challenger-Expedition/media/1/104756/16297</a:t>
            </a:r>
            <a:endParaRPr lang="en-US" sz="1100" i="1" dirty="0">
              <a:solidFill>
                <a:schemeClr val="tx2">
                  <a:lumMod val="90000"/>
                </a:schemeClr>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F61FB427-1F63-445C-867E-EB64051AF91E}"/>
              </a:ext>
            </a:extLst>
          </p:cNvPr>
          <p:cNvSpPr/>
          <p:nvPr/>
        </p:nvSpPr>
        <p:spPr>
          <a:xfrm>
            <a:off x="5963265" y="5984559"/>
            <a:ext cx="6096000" cy="600164"/>
          </a:xfrm>
          <a:prstGeom prst="rect">
            <a:avLst/>
          </a:prstGeom>
        </p:spPr>
        <p:txBody>
          <a:bodyPr>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Rendering of R/V </a:t>
            </a:r>
            <a:r>
              <a:rPr lang="en-US" sz="1100" i="1" dirty="0" err="1">
                <a:solidFill>
                  <a:schemeClr val="tx2">
                    <a:lumMod val="90000"/>
                  </a:schemeClr>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Taani</a:t>
            </a:r>
            <a:r>
              <a:rPr lang="en-US" sz="1100" i="1" dirty="0">
                <a:solidFill>
                  <a:schemeClr val="tx2">
                    <a:lumMod val="90000"/>
                  </a:schemeClr>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 Oregon State University. Retrieved from https://today.oregonstate.edu/news/osu-name-new-research-ship-taani-which-means-%E2%80%9Coffshore%E2%80%9D-1</a:t>
            </a:r>
            <a:endParaRPr lang="en-US" sz="1100" i="1" dirty="0">
              <a:solidFill>
                <a:schemeClr val="tx2">
                  <a:lumMod val="9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6189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80BA2-0AE3-4D26-91D8-E82A9848C3D9}"/>
              </a:ext>
            </a:extLst>
          </p:cNvPr>
          <p:cNvSpPr>
            <a:spLocks noGrp="1"/>
          </p:cNvSpPr>
          <p:nvPr>
            <p:ph type="title"/>
          </p:nvPr>
        </p:nvSpPr>
        <p:spPr/>
        <p:txBody>
          <a:bodyPr/>
          <a:lstStyle/>
          <a:p>
            <a:r>
              <a:rPr lang="en-US" dirty="0"/>
              <a:t>Where does oceanographic research happen?</a:t>
            </a:r>
          </a:p>
        </p:txBody>
      </p:sp>
      <p:sp>
        <p:nvSpPr>
          <p:cNvPr id="3" name="Content Placeholder 2">
            <a:extLst>
              <a:ext uri="{FF2B5EF4-FFF2-40B4-BE49-F238E27FC236}">
                <a16:creationId xmlns:a16="http://schemas.microsoft.com/office/drawing/2014/main" id="{E82349E0-45B9-4A53-A202-9E8A052827E8}"/>
              </a:ext>
            </a:extLst>
          </p:cNvPr>
          <p:cNvSpPr>
            <a:spLocks noGrp="1"/>
          </p:cNvSpPr>
          <p:nvPr>
            <p:ph idx="1"/>
          </p:nvPr>
        </p:nvSpPr>
        <p:spPr>
          <a:xfrm>
            <a:off x="852591" y="2269954"/>
            <a:ext cx="4751798" cy="4195481"/>
          </a:xfrm>
        </p:spPr>
        <p:txBody>
          <a:bodyPr>
            <a:normAutofit/>
          </a:bodyPr>
          <a:lstStyle/>
          <a:p>
            <a:r>
              <a:rPr lang="en-US" sz="2400" dirty="0"/>
              <a:t>Oceanographic research happens all over the world</a:t>
            </a:r>
          </a:p>
          <a:p>
            <a:pPr>
              <a:lnSpc>
                <a:spcPct val="150000"/>
              </a:lnSpc>
            </a:pPr>
            <a:r>
              <a:rPr lang="en-US" sz="2400" dirty="0"/>
              <a:t>Oregon is a VERY unique place for oceanography. Researchers from around the world come to study here! </a:t>
            </a:r>
          </a:p>
        </p:txBody>
      </p:sp>
      <p:pic>
        <p:nvPicPr>
          <p:cNvPr id="4" name="Picture 3">
            <a:extLst>
              <a:ext uri="{FF2B5EF4-FFF2-40B4-BE49-F238E27FC236}">
                <a16:creationId xmlns:a16="http://schemas.microsoft.com/office/drawing/2014/main" id="{56DEF29C-3779-4888-9E17-BEDC782C02FA}"/>
              </a:ext>
            </a:extLst>
          </p:cNvPr>
          <p:cNvPicPr>
            <a:picLocks noChangeAspect="1"/>
          </p:cNvPicPr>
          <p:nvPr/>
        </p:nvPicPr>
        <p:blipFill>
          <a:blip r:embed="rId2"/>
          <a:stretch>
            <a:fillRect/>
          </a:stretch>
        </p:blipFill>
        <p:spPr>
          <a:xfrm>
            <a:off x="6096000" y="3429000"/>
            <a:ext cx="2605548" cy="2605548"/>
          </a:xfrm>
          <a:prstGeom prst="rect">
            <a:avLst/>
          </a:prstGeom>
        </p:spPr>
      </p:pic>
      <p:sp>
        <p:nvSpPr>
          <p:cNvPr id="5" name="TextBox 4">
            <a:extLst>
              <a:ext uri="{FF2B5EF4-FFF2-40B4-BE49-F238E27FC236}">
                <a16:creationId xmlns:a16="http://schemas.microsoft.com/office/drawing/2014/main" id="{6F2E785E-D4DE-4C5D-8B81-24D26D1A2217}"/>
              </a:ext>
            </a:extLst>
          </p:cNvPr>
          <p:cNvSpPr txBox="1"/>
          <p:nvPr/>
        </p:nvSpPr>
        <p:spPr>
          <a:xfrm>
            <a:off x="6096000" y="6034548"/>
            <a:ext cx="2605548" cy="430887"/>
          </a:xfrm>
          <a:prstGeom prst="rect">
            <a:avLst/>
          </a:prstGeom>
          <a:noFill/>
        </p:spPr>
        <p:txBody>
          <a:bodyPr wrap="square" rtlCol="0">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Green Sea anemone and a blood star in an Oregon tidepool, June 2017</a:t>
            </a:r>
          </a:p>
        </p:txBody>
      </p:sp>
      <p:pic>
        <p:nvPicPr>
          <p:cNvPr id="1026" name="Picture 2" descr="https://lh3.googleusercontent.com/D-NoTtetAM7V7BCq1bbcF-rCkpJKocpqSOHibgJJrF0VzWxOv13ka5VRxrgSjm5fyVA__q2753r94wOB8LWN-CnHLNbT0C-8MO1KvWcEPR8AmpZF8iYlpKy8KZTMcIu_lK3kBvfRNdwoOO0yFcXTcSwJfFSuId2E9iVu9BEDiJ6PKLoCKm2T9rOUgKIYoRcOM2M8ZGCSFdO0eYYbFgyk4IvHFSeXQVo78AQ4uIDdopLYGAI8__OuKSsUoqjhigoMy2tiNGluQ7_vTJaE1ax36N5IgfH7KDKrncmHRlZqQ5-2xZghOJZWESLK66p6PB_NQQFpceEo-Iqaph8TaPKfknxDJ8rH8OY_m4nPcaPnqOut0ecGQF6w7BlukTq4snMtIRwFJeeBzzAq8oiWG3a6BpxuwwvkYFE4s8LFh6Iay4EkvDtstzIRGUEiI0AIqqU45M_UgEksojyh0boIRWwVdZ7HGviH9fARGFiwWahEZUjNShy3E20Vc160NSz1F7MzFcimNx5fWJu5-iwUxQvY8HWSWmgMk36QDcYSsQ4DFXzbbl8XFtoJ5Iawk91jlQSKZyfHwX1M8hasvCrqZP08cUnYqQ56IjYLOWJEjgv72SXhKLKxF5EbTIPvPa0N-DRM8QAuY_vuPy-ejT18ekYgjTPS7PmNwlIT=w353-h625-no">
            <a:extLst>
              <a:ext uri="{FF2B5EF4-FFF2-40B4-BE49-F238E27FC236}">
                <a16:creationId xmlns:a16="http://schemas.microsoft.com/office/drawing/2014/main" id="{AEB5DC02-586F-4083-81A3-511E9E046D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525"/>
          <a:stretch/>
        </p:blipFill>
        <p:spPr bwMode="auto">
          <a:xfrm>
            <a:off x="8318359" y="951424"/>
            <a:ext cx="3021050" cy="37803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EBBA43D-A3B0-48F9-92D6-EF577589000B}"/>
              </a:ext>
            </a:extLst>
          </p:cNvPr>
          <p:cNvSpPr txBox="1"/>
          <p:nvPr/>
        </p:nvSpPr>
        <p:spPr>
          <a:xfrm>
            <a:off x="8849032" y="4731774"/>
            <a:ext cx="2490377" cy="430887"/>
          </a:xfrm>
          <a:prstGeom prst="rect">
            <a:avLst/>
          </a:prstGeom>
          <a:noFill/>
        </p:spPr>
        <p:txBody>
          <a:bodyPr wrap="square" rtlCol="0">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A science party pulls up a plankton tow aboard the R/V Oceanus, Sept 2018</a:t>
            </a:r>
          </a:p>
        </p:txBody>
      </p:sp>
    </p:spTree>
    <p:extLst>
      <p:ext uri="{BB962C8B-B14F-4D97-AF65-F5344CB8AC3E}">
        <p14:creationId xmlns:p14="http://schemas.microsoft.com/office/powerpoint/2010/main" val="2204704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83F2-E55D-4772-A836-846EAC4720D6}"/>
              </a:ext>
            </a:extLst>
          </p:cNvPr>
          <p:cNvSpPr>
            <a:spLocks noGrp="1"/>
          </p:cNvSpPr>
          <p:nvPr>
            <p:ph type="title"/>
          </p:nvPr>
        </p:nvSpPr>
        <p:spPr/>
        <p:txBody>
          <a:bodyPr/>
          <a:lstStyle/>
          <a:p>
            <a:r>
              <a:rPr lang="en-US" dirty="0"/>
              <a:t>Where does oceanographic research happen?</a:t>
            </a:r>
          </a:p>
        </p:txBody>
      </p:sp>
      <p:sp>
        <p:nvSpPr>
          <p:cNvPr id="3" name="Content Placeholder 2">
            <a:extLst>
              <a:ext uri="{FF2B5EF4-FFF2-40B4-BE49-F238E27FC236}">
                <a16:creationId xmlns:a16="http://schemas.microsoft.com/office/drawing/2014/main" id="{D10DB0EF-9616-4432-A03C-1B9BD5533700}"/>
              </a:ext>
            </a:extLst>
          </p:cNvPr>
          <p:cNvSpPr>
            <a:spLocks noGrp="1"/>
          </p:cNvSpPr>
          <p:nvPr>
            <p:ph idx="1"/>
          </p:nvPr>
        </p:nvSpPr>
        <p:spPr>
          <a:xfrm>
            <a:off x="1103312" y="2209801"/>
            <a:ext cx="4992688" cy="4195481"/>
          </a:xfrm>
        </p:spPr>
        <p:txBody>
          <a:bodyPr>
            <a:normAutofit/>
          </a:bodyPr>
          <a:lstStyle/>
          <a:p>
            <a:r>
              <a:rPr lang="en-US" sz="2400" dirty="0"/>
              <a:t>Most research has historically taken place in the Epipelagic and Mesopelagic zones, which are considered “shallower” water.</a:t>
            </a:r>
          </a:p>
          <a:p>
            <a:r>
              <a:rPr lang="en-US" sz="2400" dirty="0"/>
              <a:t> In more recent times, more efforts have been dedicated to exploring the deeper, darker parts of the ocean. </a:t>
            </a:r>
          </a:p>
        </p:txBody>
      </p:sp>
      <p:pic>
        <p:nvPicPr>
          <p:cNvPr id="4" name="Picture 3">
            <a:extLst>
              <a:ext uri="{FF2B5EF4-FFF2-40B4-BE49-F238E27FC236}">
                <a16:creationId xmlns:a16="http://schemas.microsoft.com/office/drawing/2014/main" id="{32B92DC5-F261-47CC-A77E-3F87261B51C6}"/>
              </a:ext>
            </a:extLst>
          </p:cNvPr>
          <p:cNvPicPr>
            <a:picLocks noChangeAspect="1"/>
          </p:cNvPicPr>
          <p:nvPr/>
        </p:nvPicPr>
        <p:blipFill rotWithShape="1">
          <a:blip r:embed="rId2"/>
          <a:srcRect l="14539" r="1636"/>
          <a:stretch/>
        </p:blipFill>
        <p:spPr>
          <a:xfrm>
            <a:off x="6649424" y="1642782"/>
            <a:ext cx="4439264" cy="4762500"/>
          </a:xfrm>
          <a:prstGeom prst="rect">
            <a:avLst/>
          </a:prstGeom>
        </p:spPr>
      </p:pic>
      <p:sp>
        <p:nvSpPr>
          <p:cNvPr id="5" name="TextBox 4">
            <a:extLst>
              <a:ext uri="{FF2B5EF4-FFF2-40B4-BE49-F238E27FC236}">
                <a16:creationId xmlns:a16="http://schemas.microsoft.com/office/drawing/2014/main" id="{C1ED2FD7-3C76-464D-944A-EDF892533B49}"/>
              </a:ext>
            </a:extLst>
          </p:cNvPr>
          <p:cNvSpPr txBox="1"/>
          <p:nvPr/>
        </p:nvSpPr>
        <p:spPr>
          <a:xfrm>
            <a:off x="6649424" y="6405282"/>
            <a:ext cx="4439264" cy="430887"/>
          </a:xfrm>
          <a:prstGeom prst="rect">
            <a:avLst/>
          </a:prstGeom>
          <a:noFill/>
        </p:spPr>
        <p:txBody>
          <a:bodyPr wrap="square" rtlCol="0">
            <a:spAutoFit/>
          </a:bodyPr>
          <a:lstStyle/>
          <a:p>
            <a:r>
              <a:rPr lang="en-US" sz="1100" i="1" dirty="0">
                <a:solidFill>
                  <a:schemeClr val="tx2">
                    <a:lumMod val="90000"/>
                  </a:schemeClr>
                </a:solidFill>
                <a:latin typeface="Times New Roman" panose="02020603050405020304" pitchFamily="18" charset="0"/>
                <a:cs typeface="Times New Roman" panose="02020603050405020304" pitchFamily="18" charset="0"/>
              </a:rPr>
              <a:t>https://sites.google.com/site/osd2ndgradehabitats/ocean-habitat/ocean-zones/15_04%20%281%29.jpg?attredirects=0</a:t>
            </a:r>
          </a:p>
        </p:txBody>
      </p:sp>
    </p:spTree>
    <p:extLst>
      <p:ext uri="{BB962C8B-B14F-4D97-AF65-F5344CB8AC3E}">
        <p14:creationId xmlns:p14="http://schemas.microsoft.com/office/powerpoint/2010/main" val="1261085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5069-1D42-4E69-93FE-40AC6BE58C2E}"/>
              </a:ext>
            </a:extLst>
          </p:cNvPr>
          <p:cNvSpPr>
            <a:spLocks noGrp="1"/>
          </p:cNvSpPr>
          <p:nvPr>
            <p:ph type="title"/>
          </p:nvPr>
        </p:nvSpPr>
        <p:spPr/>
        <p:txBody>
          <a:bodyPr/>
          <a:lstStyle/>
          <a:p>
            <a:r>
              <a:rPr lang="en-US" sz="3600" dirty="0"/>
              <a:t>Why do we conduct marine research and collect data?</a:t>
            </a:r>
          </a:p>
        </p:txBody>
      </p:sp>
      <p:pic>
        <p:nvPicPr>
          <p:cNvPr id="4" name="Picture 3">
            <a:extLst>
              <a:ext uri="{FF2B5EF4-FFF2-40B4-BE49-F238E27FC236}">
                <a16:creationId xmlns:a16="http://schemas.microsoft.com/office/drawing/2014/main" id="{EBFC855C-2FA8-4E83-BFF8-9FE48E931FF3}"/>
              </a:ext>
            </a:extLst>
          </p:cNvPr>
          <p:cNvPicPr>
            <a:picLocks noChangeAspect="1"/>
          </p:cNvPicPr>
          <p:nvPr/>
        </p:nvPicPr>
        <p:blipFill>
          <a:blip r:embed="rId3"/>
          <a:stretch>
            <a:fillRect/>
          </a:stretch>
        </p:blipFill>
        <p:spPr>
          <a:xfrm>
            <a:off x="772071" y="3952253"/>
            <a:ext cx="3354751" cy="2521026"/>
          </a:xfrm>
          <a:prstGeom prst="rect">
            <a:avLst/>
          </a:prstGeom>
        </p:spPr>
      </p:pic>
      <p:pic>
        <p:nvPicPr>
          <p:cNvPr id="5" name="Picture 4">
            <a:extLst>
              <a:ext uri="{FF2B5EF4-FFF2-40B4-BE49-F238E27FC236}">
                <a16:creationId xmlns:a16="http://schemas.microsoft.com/office/drawing/2014/main" id="{86BF28E9-0EE1-492E-A680-8AC1A86E3BE1}"/>
              </a:ext>
            </a:extLst>
          </p:cNvPr>
          <p:cNvPicPr>
            <a:picLocks noChangeAspect="1"/>
          </p:cNvPicPr>
          <p:nvPr/>
        </p:nvPicPr>
        <p:blipFill>
          <a:blip r:embed="rId4"/>
          <a:stretch>
            <a:fillRect/>
          </a:stretch>
        </p:blipFill>
        <p:spPr>
          <a:xfrm>
            <a:off x="4601072" y="3948232"/>
            <a:ext cx="2965913" cy="2521026"/>
          </a:xfrm>
          <a:prstGeom prst="rect">
            <a:avLst/>
          </a:prstGeom>
        </p:spPr>
      </p:pic>
      <p:pic>
        <p:nvPicPr>
          <p:cNvPr id="6" name="Picture 5">
            <a:extLst>
              <a:ext uri="{FF2B5EF4-FFF2-40B4-BE49-F238E27FC236}">
                <a16:creationId xmlns:a16="http://schemas.microsoft.com/office/drawing/2014/main" id="{4F12BCC7-97F7-4AC6-9B11-A35F4249578E}"/>
              </a:ext>
            </a:extLst>
          </p:cNvPr>
          <p:cNvPicPr>
            <a:picLocks noChangeAspect="1"/>
          </p:cNvPicPr>
          <p:nvPr/>
        </p:nvPicPr>
        <p:blipFill>
          <a:blip r:embed="rId5"/>
          <a:stretch>
            <a:fillRect/>
          </a:stretch>
        </p:blipFill>
        <p:spPr>
          <a:xfrm>
            <a:off x="8041236" y="3948233"/>
            <a:ext cx="3378693" cy="2521025"/>
          </a:xfrm>
          <a:prstGeom prst="rect">
            <a:avLst/>
          </a:prstGeom>
        </p:spPr>
      </p:pic>
      <p:sp>
        <p:nvSpPr>
          <p:cNvPr id="7" name="TextBox 6">
            <a:extLst>
              <a:ext uri="{FF2B5EF4-FFF2-40B4-BE49-F238E27FC236}">
                <a16:creationId xmlns:a16="http://schemas.microsoft.com/office/drawing/2014/main" id="{F4E1D3DF-3637-4A41-903E-12D3BA027952}"/>
              </a:ext>
            </a:extLst>
          </p:cNvPr>
          <p:cNvSpPr txBox="1"/>
          <p:nvPr/>
        </p:nvSpPr>
        <p:spPr>
          <a:xfrm>
            <a:off x="985291" y="1711675"/>
            <a:ext cx="9233941" cy="22381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The ocean provides us with food, oxygen, affects our weather and climate, etc. It is important for our survival!</a:t>
            </a:r>
          </a:p>
          <a:p>
            <a:pPr marL="285750" indent="-285750">
              <a:lnSpc>
                <a:spcPct val="150000"/>
              </a:lnSpc>
              <a:buFont typeface="Arial" panose="020B0604020202020204" pitchFamily="34" charset="0"/>
              <a:buChar char="•"/>
            </a:pPr>
            <a:r>
              <a:rPr lang="en-US" sz="2400" dirty="0"/>
              <a:t>The more we know about marine issues, the better we can solve them. </a:t>
            </a:r>
          </a:p>
        </p:txBody>
      </p:sp>
      <p:sp>
        <p:nvSpPr>
          <p:cNvPr id="3" name="Rectangle 2">
            <a:extLst>
              <a:ext uri="{FF2B5EF4-FFF2-40B4-BE49-F238E27FC236}">
                <a16:creationId xmlns:a16="http://schemas.microsoft.com/office/drawing/2014/main" id="{FF0FD0A0-336F-4E93-A01E-84D6560F47BB}"/>
              </a:ext>
            </a:extLst>
          </p:cNvPr>
          <p:cNvSpPr/>
          <p:nvPr/>
        </p:nvSpPr>
        <p:spPr>
          <a:xfrm>
            <a:off x="408587" y="6474796"/>
            <a:ext cx="4088121" cy="369332"/>
          </a:xfrm>
          <a:prstGeom prst="rect">
            <a:avLst/>
          </a:prstGeom>
        </p:spPr>
        <p:txBody>
          <a:bodyPr wrap="square">
            <a:spAutoFit/>
          </a:bodyPr>
          <a:lstStyle/>
          <a:p>
            <a:r>
              <a:rPr lang="en-US" sz="900" i="1" dirty="0">
                <a:solidFill>
                  <a:schemeClr val="tx2">
                    <a:lumMod val="90000"/>
                  </a:schemeClr>
                </a:solidFill>
                <a:latin typeface="Times New Roman" panose="02020603050405020304" pitchFamily="18" charset="0"/>
                <a:cs typeface="Times New Roman" panose="02020603050405020304" pitchFamily="18" charset="0"/>
              </a:rPr>
              <a:t>Bleached Acropora coral (foreground) Keppel Islands, Great Barrier Reef, </a:t>
            </a:r>
            <a:r>
              <a:rPr lang="en-US" sz="900" i="1" dirty="0">
                <a:solidFill>
                  <a:schemeClr val="tx2">
                    <a:lumMod val="90000"/>
                  </a:schemeClr>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https://en.wikipedia.org/wiki/Coral_bleaching#/media/File:Keppelbleaching.jpg</a:t>
            </a:r>
            <a:endParaRPr lang="en-US" sz="900" i="1" dirty="0">
              <a:solidFill>
                <a:schemeClr val="tx2">
                  <a:lumMod val="90000"/>
                </a:schemeClr>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795A37A4-3D7B-4A64-97A3-9CD1617C01A2}"/>
              </a:ext>
            </a:extLst>
          </p:cNvPr>
          <p:cNvSpPr/>
          <p:nvPr/>
        </p:nvSpPr>
        <p:spPr>
          <a:xfrm>
            <a:off x="4490307" y="6413241"/>
            <a:ext cx="3497116" cy="507831"/>
          </a:xfrm>
          <a:prstGeom prst="rect">
            <a:avLst/>
          </a:prstGeom>
        </p:spPr>
        <p:txBody>
          <a:bodyPr wrap="square">
            <a:spAutoFit/>
          </a:bodyPr>
          <a:lstStyle/>
          <a:p>
            <a:r>
              <a:rPr lang="en-US" sz="900" i="1" dirty="0">
                <a:solidFill>
                  <a:schemeClr val="tx2">
                    <a:lumMod val="90000"/>
                  </a:schemeClr>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Plastic pollution, retrieved from: https://www.ocregister.com/2018/04/21/earth-day-2018-how-plastic-pollution-occurs-and-what-we-can-do-to-lessen-it/</a:t>
            </a:r>
            <a:endParaRPr lang="en-US" sz="900" i="1" dirty="0">
              <a:solidFill>
                <a:schemeClr val="tx2">
                  <a:lumMod val="90000"/>
                </a:schemeClr>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71A08C85-D8DD-4B02-8C0A-E9EB91436696}"/>
              </a:ext>
            </a:extLst>
          </p:cNvPr>
          <p:cNvSpPr/>
          <p:nvPr/>
        </p:nvSpPr>
        <p:spPr>
          <a:xfrm>
            <a:off x="7987423" y="6488488"/>
            <a:ext cx="4126821" cy="230832"/>
          </a:xfrm>
          <a:prstGeom prst="rect">
            <a:avLst/>
          </a:prstGeom>
        </p:spPr>
        <p:txBody>
          <a:bodyPr wrap="square">
            <a:spAutoFit/>
          </a:bodyPr>
          <a:lstStyle/>
          <a:p>
            <a:r>
              <a:rPr lang="en-US" sz="900" i="1" dirty="0">
                <a:solidFill>
                  <a:schemeClr val="tx2">
                    <a:lumMod val="90000"/>
                  </a:schemeClr>
                </a:solidFill>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Humpback Whale, retrieved from http://www.hsumarinelab.org/new-page-1</a:t>
            </a:r>
            <a:endParaRPr lang="en-US" sz="900" i="1" dirty="0">
              <a:solidFill>
                <a:schemeClr val="tx2">
                  <a:lumMod val="9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2289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13205</TotalTime>
  <Words>1341</Words>
  <Application>Microsoft Macintosh PowerPoint</Application>
  <PresentationFormat>Widescreen</PresentationFormat>
  <Paragraphs>118</Paragraphs>
  <Slides>19</Slides>
  <Notes>7</Notes>
  <HiddenSlides>0</HiddenSlides>
  <MMClips>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Century Gothic</vt:lpstr>
      <vt:lpstr>Times New Roman</vt:lpstr>
      <vt:lpstr>Wingdings</vt:lpstr>
      <vt:lpstr>Wingdings 3</vt:lpstr>
      <vt:lpstr>Ion</vt:lpstr>
      <vt:lpstr>PowerPoint Presentation</vt:lpstr>
      <vt:lpstr>PowerPoint Presentation</vt:lpstr>
      <vt:lpstr>The RCRV’s </vt:lpstr>
      <vt:lpstr>Who are oceanographers &amp; What is oceanography?</vt:lpstr>
      <vt:lpstr>PowerPoint Presentation</vt:lpstr>
      <vt:lpstr>When did oceanography become a scientific discipline? </vt:lpstr>
      <vt:lpstr>Where does oceanographic research happen?</vt:lpstr>
      <vt:lpstr>Where does oceanographic research happen?</vt:lpstr>
      <vt:lpstr>Why do we conduct marine research and collect data?</vt:lpstr>
      <vt:lpstr>Overview of the Day </vt:lpstr>
      <vt:lpstr>Activity Setting: Oceanus Cruise </vt:lpstr>
      <vt:lpstr>PowerPoint Presentation</vt:lpstr>
      <vt:lpstr>CTD Launch and Data Collection</vt:lpstr>
      <vt:lpstr>Plankton Tow   </vt:lpstr>
      <vt:lpstr>Marine Mammal Surveys </vt:lpstr>
      <vt:lpstr>PowerPoint Presentation</vt:lpstr>
      <vt:lpstr>Activity Time </vt:lpstr>
      <vt:lpstr>Presentations </vt:lpstr>
      <vt:lpstr>Discussion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Miller</dc:creator>
  <cp:lastModifiedBy>Microsoft Office User</cp:lastModifiedBy>
  <cp:revision>45</cp:revision>
  <dcterms:created xsi:type="dcterms:W3CDTF">2018-11-26T06:14:39Z</dcterms:created>
  <dcterms:modified xsi:type="dcterms:W3CDTF">2019-09-12T21:37:05Z</dcterms:modified>
</cp:coreProperties>
</file>