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y="5143500" cx="9144000"/>
  <p:notesSz cx="6858000" cy="9144000"/>
  <p:embeddedFontLst>
    <p:embeddedFont>
      <p:font typeface="PT Sans Narrow"/>
      <p:regular r:id="rId16"/>
      <p:bold r:id="rId17"/>
    </p:embeddedFont>
    <p:embeddedFont>
      <p:font typeface="Open Sans"/>
      <p:regular r:id="rId18"/>
      <p:bold r:id="rId19"/>
      <p:italic r:id="rId20"/>
      <p:boldItalic r:id="rId2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OpenSans-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21" Type="http://schemas.openxmlformats.org/officeDocument/2006/relationships/font" Target="fonts/OpenSans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PTSansNarrow-bold.fntdata"/><Relationship Id="rId16" Type="http://schemas.openxmlformats.org/officeDocument/2006/relationships/font" Target="fonts/PTSansNarrow-regular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OpenSans-bold.fntdata"/><Relationship Id="rId6" Type="http://schemas.openxmlformats.org/officeDocument/2006/relationships/slide" Target="slides/slide1.xml"/><Relationship Id="rId18" Type="http://schemas.openxmlformats.org/officeDocument/2006/relationships/font" Target="fonts/OpenSans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dc2bc611ad9d4e5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dc2bc611ad9d4e5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b8626ac7c3add34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1b8626ac7c3add34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b8626ac7c3add34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1b8626ac7c3add34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1b8626ac7c3add34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1b8626ac7c3add34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b8626ac7c3add34_1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1b8626ac7c3add34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b8626ac7c3add34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1b8626ac7c3add34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b8626ac7c3add34_1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1b8626ac7c3add34_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b8626ac7c3add34_1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1b8626ac7c3add34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b8626ac7c3add34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1b8626ac7c3add34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7007735" y="3176888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" name="Google Shape;11;p2"/>
          <p:cNvCxnSpPr/>
          <p:nvPr/>
        </p:nvCxnSpPr>
        <p:spPr>
          <a:xfrm>
            <a:off x="1575035" y="3158252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2" name="Google Shape;12;p2"/>
          <p:cNvGrpSpPr/>
          <p:nvPr/>
        </p:nvGrpSpPr>
        <p:grpSpPr>
          <a:xfrm>
            <a:off x="1004144" y="1022025"/>
            <a:ext cx="7136668" cy="152400"/>
            <a:chOff x="1346429" y="1011300"/>
            <a:chExt cx="6452100" cy="152400"/>
          </a:xfrm>
        </p:grpSpPr>
        <p:cxnSp>
          <p:nvCxnSpPr>
            <p:cNvPr id="13" name="Google Shape;13;p2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4" name="Google Shape;14;p2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15" name="Google Shape;15;p2"/>
          <p:cNvGrpSpPr/>
          <p:nvPr/>
        </p:nvGrpSpPr>
        <p:grpSpPr>
          <a:xfrm>
            <a:off x="1004151" y="3969100"/>
            <a:ext cx="7136668" cy="152400"/>
            <a:chOff x="1346435" y="3969088"/>
            <a:chExt cx="6452100" cy="1524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18" name="Google Shape;18;p2"/>
          <p:cNvSpPr txBox="1"/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19" name="Google Shape;19;p2"/>
          <p:cNvSpPr txBox="1"/>
          <p:nvPr>
            <p:ph idx="1" type="subTitle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11"/>
          <p:cNvSpPr txBox="1"/>
          <p:nvPr>
            <p:ph hasCustomPrompt="1" type="title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/>
          <p:nvPr>
            <p:ph idx="1" type="body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9" name="Google Shape;5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" name="Google Shape;23;p3"/>
          <p:cNvSpPr txBox="1"/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4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" type="body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5"/>
          <p:cNvSpPr txBox="1"/>
          <p:nvPr>
            <p:ph idx="2" type="body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7" name="Google Shape;3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" name="Google Shape;4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1" name="Google Shape;4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accent6"/>
        </a:solid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4" name="Google Shape;4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7" name="Google Shape;47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8" name="Google Shape;48;p9"/>
          <p:cNvSpPr txBox="1"/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9" name="Google Shape;49;p9"/>
          <p:cNvSpPr txBox="1"/>
          <p:nvPr>
            <p:ph idx="1" type="subTitle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0" name="Google Shape;50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>
            <p:ph idx="1" type="body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/>
        </p:txBody>
      </p:sp>
      <p:sp>
        <p:nvSpPr>
          <p:cNvPr id="54" name="Google Shape;5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tropic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g"/><Relationship Id="rId4" Type="http://schemas.openxmlformats.org/officeDocument/2006/relationships/image" Target="../media/image2.jpg"/><Relationship Id="rId5" Type="http://schemas.openxmlformats.org/officeDocument/2006/relationships/image" Target="../media/image1.jpg"/><Relationship Id="rId6" Type="http://schemas.openxmlformats.org/officeDocument/2006/relationships/image" Target="../media/image8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jpg"/><Relationship Id="rId4" Type="http://schemas.openxmlformats.org/officeDocument/2006/relationships/image" Target="../media/image4.jpg"/><Relationship Id="rId5" Type="http://schemas.openxmlformats.org/officeDocument/2006/relationships/image" Target="../media/image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g"/><Relationship Id="rId4" Type="http://schemas.openxmlformats.org/officeDocument/2006/relationships/image" Target="../media/image10.jpg"/><Relationship Id="rId5" Type="http://schemas.openxmlformats.org/officeDocument/2006/relationships/image" Target="../media/image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jpg"/><Relationship Id="rId4" Type="http://schemas.openxmlformats.org/officeDocument/2006/relationships/image" Target="../media/image13.jpg"/><Relationship Id="rId5" Type="http://schemas.openxmlformats.org/officeDocument/2006/relationships/image" Target="../media/image14.jpg"/><Relationship Id="rId6" Type="http://schemas.openxmlformats.org/officeDocument/2006/relationships/image" Target="../media/image1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jp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/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Mill Creek Project</a:t>
            </a:r>
            <a:endParaRPr/>
          </a:p>
        </p:txBody>
      </p:sp>
      <p:sp>
        <p:nvSpPr>
          <p:cNvPr id="67" name="Google Shape;67;p13"/>
          <p:cNvSpPr txBox="1"/>
          <p:nvPr>
            <p:ph idx="1" type="subTitle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SMILE Summer Teacher Workshop 2019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2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What’s next</a:t>
            </a:r>
            <a:endParaRPr sz="4000"/>
          </a:p>
        </p:txBody>
      </p:sp>
      <p:sp>
        <p:nvSpPr>
          <p:cNvPr id="136" name="Google Shape;136;p22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For us</a:t>
            </a:r>
            <a:endParaRPr b="1" sz="2200"/>
          </a:p>
          <a:p>
            <a:pPr indent="-368300" lvl="0" marL="457200" rtl="0" algn="l">
              <a:spcBef>
                <a:spcPts val="1600"/>
              </a:spcBef>
              <a:spcAft>
                <a:spcPts val="0"/>
              </a:spcAft>
              <a:buSzPts val="2200"/>
              <a:buChar char="●"/>
            </a:pPr>
            <a:r>
              <a:rPr b="1" lang="en" sz="2200"/>
              <a:t>Lessons learned</a:t>
            </a:r>
            <a:endParaRPr b="1"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b="1" lang="en" sz="2200"/>
              <a:t>Back into the field</a:t>
            </a:r>
            <a:endParaRPr b="1" sz="22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22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2200"/>
              <a:t>For you</a:t>
            </a:r>
            <a:endParaRPr b="1" sz="2200"/>
          </a:p>
          <a:p>
            <a:pPr indent="-368300" lvl="0" marL="457200" rtl="0" algn="l">
              <a:spcBef>
                <a:spcPts val="1600"/>
              </a:spcBef>
              <a:spcAft>
                <a:spcPts val="0"/>
              </a:spcAft>
              <a:buSzPts val="2200"/>
              <a:buChar char="●"/>
            </a:pPr>
            <a:r>
              <a:rPr b="1" lang="en" sz="2200"/>
              <a:t>Inspiration</a:t>
            </a:r>
            <a:endParaRPr b="1"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b="1" lang="en" sz="2200"/>
              <a:t>Curriculum</a:t>
            </a:r>
            <a:endParaRPr b="1" sz="2200"/>
          </a:p>
        </p:txBody>
      </p:sp>
      <p:pic>
        <p:nvPicPr>
          <p:cNvPr id="137" name="Google Shape;13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78225" y="638963"/>
            <a:ext cx="5154075" cy="38655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Overview</a:t>
            </a:r>
            <a:endParaRPr sz="4000"/>
          </a:p>
        </p:txBody>
      </p:sp>
      <p:sp>
        <p:nvSpPr>
          <p:cNvPr id="73" name="Google Shape;73;p14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2750" lvl="0" marL="457200" rtl="0" algn="l">
              <a:spcBef>
                <a:spcPts val="0"/>
              </a:spcBef>
              <a:spcAft>
                <a:spcPts val="0"/>
              </a:spcAft>
              <a:buSzPts val="2900"/>
              <a:buChar char="●"/>
            </a:pPr>
            <a:r>
              <a:rPr b="1" lang="en" sz="2900"/>
              <a:t>Background</a:t>
            </a:r>
            <a:endParaRPr b="1" sz="2900"/>
          </a:p>
          <a:p>
            <a:pPr indent="-412750" lvl="0" marL="457200" rtl="0" algn="l">
              <a:spcBef>
                <a:spcPts val="0"/>
              </a:spcBef>
              <a:spcAft>
                <a:spcPts val="0"/>
              </a:spcAft>
              <a:buSzPts val="2900"/>
              <a:buChar char="●"/>
            </a:pPr>
            <a:r>
              <a:rPr b="1" lang="en" sz="2900"/>
              <a:t>Project</a:t>
            </a:r>
            <a:endParaRPr b="1" sz="2900"/>
          </a:p>
          <a:p>
            <a:pPr indent="-412750" lvl="0" marL="457200" rtl="0" algn="l">
              <a:spcBef>
                <a:spcPts val="0"/>
              </a:spcBef>
              <a:spcAft>
                <a:spcPts val="0"/>
              </a:spcAft>
              <a:buSzPts val="2900"/>
              <a:buChar char="●"/>
            </a:pPr>
            <a:r>
              <a:rPr b="1" lang="en" sz="2900"/>
              <a:t>Inspiration</a:t>
            </a:r>
            <a:endParaRPr b="1" sz="2900"/>
          </a:p>
          <a:p>
            <a:pPr indent="-412750" lvl="0" marL="457200" rtl="0" algn="l">
              <a:spcBef>
                <a:spcPts val="0"/>
              </a:spcBef>
              <a:spcAft>
                <a:spcPts val="0"/>
              </a:spcAft>
              <a:buSzPts val="2900"/>
              <a:buChar char="●"/>
            </a:pPr>
            <a:r>
              <a:rPr b="1" lang="en" sz="2900"/>
              <a:t>Logistics</a:t>
            </a:r>
            <a:endParaRPr b="1" sz="2900"/>
          </a:p>
          <a:p>
            <a:pPr indent="-412750" lvl="0" marL="457200" rtl="0" algn="l">
              <a:spcBef>
                <a:spcPts val="0"/>
              </a:spcBef>
              <a:spcAft>
                <a:spcPts val="0"/>
              </a:spcAft>
              <a:buSzPts val="2900"/>
              <a:buChar char="●"/>
            </a:pPr>
            <a:r>
              <a:rPr b="1" lang="en" sz="2900"/>
              <a:t>Takeaways</a:t>
            </a:r>
            <a:endParaRPr b="1" sz="2900"/>
          </a:p>
        </p:txBody>
      </p:sp>
      <p:pic>
        <p:nvPicPr>
          <p:cNvPr id="74" name="Google Shape;7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7722" y="1086450"/>
            <a:ext cx="4897479" cy="36730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96026" y="3362949"/>
            <a:ext cx="2069353" cy="155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41617" y="0"/>
            <a:ext cx="1778150" cy="1770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37125" y="1266325"/>
            <a:ext cx="4146173" cy="364862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5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Background</a:t>
            </a:r>
            <a:endParaRPr sz="4000"/>
          </a:p>
        </p:txBody>
      </p:sp>
      <p:pic>
        <p:nvPicPr>
          <p:cNvPr id="83" name="Google Shape;83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1700" y="1266325"/>
            <a:ext cx="3524477" cy="26448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Project</a:t>
            </a:r>
            <a:endParaRPr sz="4000"/>
          </a:p>
        </p:txBody>
      </p:sp>
      <p:sp>
        <p:nvSpPr>
          <p:cNvPr id="89" name="Google Shape;89;p16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Partner with OSU</a:t>
            </a:r>
            <a:endParaRPr b="1" sz="22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2200"/>
              <a:t>Goals </a:t>
            </a:r>
            <a:endParaRPr b="1" sz="2200"/>
          </a:p>
          <a:p>
            <a:pPr indent="-368300" lvl="0" marL="457200" rtl="0" algn="l">
              <a:spcBef>
                <a:spcPts val="1600"/>
              </a:spcBef>
              <a:spcAft>
                <a:spcPts val="0"/>
              </a:spcAft>
              <a:buSzPts val="2200"/>
              <a:buChar char="●"/>
            </a:pPr>
            <a:r>
              <a:rPr b="1" lang="en" sz="2200"/>
              <a:t>Get students into the </a:t>
            </a:r>
            <a:r>
              <a:rPr b="1" lang="en" sz="2200"/>
              <a:t>field</a:t>
            </a:r>
            <a:endParaRPr b="1"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b="1" lang="en" sz="2200"/>
              <a:t>Real world experience</a:t>
            </a:r>
            <a:endParaRPr b="1"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b="1" lang="en" sz="2200"/>
              <a:t>Collect data</a:t>
            </a:r>
            <a:endParaRPr b="1"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b="1" lang="en" sz="2200"/>
              <a:t>Develop curriculum</a:t>
            </a:r>
            <a:endParaRPr b="1"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b="1" lang="en" sz="2200"/>
              <a:t>Share with others</a:t>
            </a:r>
            <a:endParaRPr b="1" sz="2200"/>
          </a:p>
        </p:txBody>
      </p:sp>
      <p:pic>
        <p:nvPicPr>
          <p:cNvPr id="90" name="Google Shape;9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58873" y="322775"/>
            <a:ext cx="3373423" cy="44979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7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Inspiration</a:t>
            </a:r>
            <a:endParaRPr sz="4000"/>
          </a:p>
        </p:txBody>
      </p:sp>
      <p:pic>
        <p:nvPicPr>
          <p:cNvPr id="96" name="Google Shape;9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3" y="1152425"/>
            <a:ext cx="4721190" cy="3540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64124" y="184050"/>
            <a:ext cx="3768176" cy="282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85050" y="2833675"/>
            <a:ext cx="1732382" cy="23098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8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Logistics-the plan</a:t>
            </a:r>
            <a:endParaRPr sz="4000"/>
          </a:p>
        </p:txBody>
      </p:sp>
      <p:sp>
        <p:nvSpPr>
          <p:cNvPr id="104" name="Google Shape;104;p18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Experts meet with students at school, lead activities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/>
              <a:t>Students pulled from class during my prep period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/>
              <a:t>Activities support </a:t>
            </a:r>
            <a:r>
              <a:rPr b="1" lang="en"/>
              <a:t>field work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/>
              <a:t>Field trips to creek site throughout the year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/>
              <a:t>Collect data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n"/>
              <a:t>Repeat</a:t>
            </a:r>
            <a:endParaRPr b="1"/>
          </a:p>
        </p:txBody>
      </p:sp>
      <p:pic>
        <p:nvPicPr>
          <p:cNvPr id="105" name="Google Shape;10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70100" y="182575"/>
            <a:ext cx="2262201" cy="3016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91161" y="2571753"/>
            <a:ext cx="1776403" cy="2368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67575" y="3198807"/>
            <a:ext cx="1776425" cy="13330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9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Logistics-what we did in class</a:t>
            </a:r>
            <a:endParaRPr sz="4000"/>
          </a:p>
        </p:txBody>
      </p:sp>
      <p:sp>
        <p:nvSpPr>
          <p:cNvPr id="113" name="Google Shape;113;p19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Adults</a:t>
            </a:r>
            <a:endParaRPr b="1" sz="2200"/>
          </a:p>
          <a:p>
            <a:pPr indent="-368300" lvl="0" marL="457200" rtl="0" algn="l">
              <a:spcBef>
                <a:spcPts val="1600"/>
              </a:spcBef>
              <a:spcAft>
                <a:spcPts val="0"/>
              </a:spcAft>
              <a:buSzPts val="2200"/>
              <a:buChar char="●"/>
            </a:pPr>
            <a:r>
              <a:rPr b="1" lang="en" sz="2200"/>
              <a:t>Brainstormed ideas/concepts</a:t>
            </a:r>
            <a:endParaRPr b="1"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b="1" lang="en" sz="2200"/>
              <a:t>Scoped out field site</a:t>
            </a:r>
            <a:endParaRPr b="1" sz="22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2200"/>
              <a:t>With students</a:t>
            </a:r>
            <a:endParaRPr b="1" sz="2200"/>
          </a:p>
          <a:p>
            <a:pPr indent="-368300" lvl="0" marL="457200" rtl="0" algn="l">
              <a:spcBef>
                <a:spcPts val="1600"/>
              </a:spcBef>
              <a:spcAft>
                <a:spcPts val="0"/>
              </a:spcAft>
              <a:buSzPts val="2200"/>
              <a:buChar char="●"/>
            </a:pPr>
            <a:r>
              <a:rPr b="1" lang="en" sz="2200"/>
              <a:t>Mapped our watershed-intro activity and </a:t>
            </a:r>
            <a:r>
              <a:rPr b="1" lang="en" sz="2200"/>
              <a:t>team building</a:t>
            </a:r>
            <a:endParaRPr b="1"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b="1" lang="en" sz="2200"/>
              <a:t>Calculated stream volume </a:t>
            </a:r>
            <a:endParaRPr b="1" sz="22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b="1" sz="22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0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Logistics-what we did in the field</a:t>
            </a:r>
            <a:endParaRPr sz="4000"/>
          </a:p>
        </p:txBody>
      </p:sp>
      <p:pic>
        <p:nvPicPr>
          <p:cNvPr id="119" name="Google Shape;11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55271" y="1580450"/>
            <a:ext cx="2477026" cy="3302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699" y="2311417"/>
            <a:ext cx="1928798" cy="2571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40499" y="1209675"/>
            <a:ext cx="2043105" cy="272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83599" y="2571742"/>
            <a:ext cx="2043098" cy="27241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1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Takeaways</a:t>
            </a:r>
            <a:endParaRPr sz="4000"/>
          </a:p>
        </p:txBody>
      </p:sp>
      <p:sp>
        <p:nvSpPr>
          <p:cNvPr id="128" name="Google Shape;128;p21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Challenges</a:t>
            </a:r>
            <a:endParaRPr b="1" sz="2200"/>
          </a:p>
          <a:p>
            <a:pPr indent="-368300" lvl="0" marL="457200" rtl="0" algn="l">
              <a:spcBef>
                <a:spcPts val="1600"/>
              </a:spcBef>
              <a:spcAft>
                <a:spcPts val="0"/>
              </a:spcAft>
              <a:buSzPts val="2200"/>
              <a:buChar char="●"/>
            </a:pPr>
            <a:r>
              <a:rPr b="1" lang="en" sz="2200"/>
              <a:t>Scheduling</a:t>
            </a:r>
            <a:endParaRPr b="1"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b="1" lang="en" sz="2200"/>
              <a:t>Organization</a:t>
            </a:r>
            <a:endParaRPr b="1"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b="1" lang="en" sz="2200"/>
              <a:t>Communication</a:t>
            </a:r>
            <a:endParaRPr b="1" sz="22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2200"/>
              <a:t>The good stuff</a:t>
            </a:r>
            <a:endParaRPr b="1" sz="2200"/>
          </a:p>
          <a:p>
            <a:pPr indent="-368300" lvl="0" marL="457200" rtl="0" algn="l">
              <a:spcBef>
                <a:spcPts val="1600"/>
              </a:spcBef>
              <a:spcAft>
                <a:spcPts val="0"/>
              </a:spcAft>
              <a:buSzPts val="2200"/>
              <a:buChar char="●"/>
            </a:pPr>
            <a:r>
              <a:rPr b="1" lang="en" sz="2200"/>
              <a:t>Student pride</a:t>
            </a:r>
            <a:endParaRPr b="1"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b="1" lang="en" sz="2200"/>
              <a:t>Always good to get outside </a:t>
            </a:r>
            <a:endParaRPr b="1" sz="2200"/>
          </a:p>
        </p:txBody>
      </p:sp>
      <p:pic>
        <p:nvPicPr>
          <p:cNvPr id="129" name="Google Shape;12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46100" y="0"/>
            <a:ext cx="2297900" cy="3063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3187" y="1766387"/>
            <a:ext cx="2297900" cy="30638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