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
      <p:font typeface="Alfa Slab On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jmCrXG7Y3+WqawEfm+msWuOAKB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AlfaSlabOne-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Grand_Banks" TargetMode="External"/><Relationship Id="rId3" Type="http://schemas.openxmlformats.org/officeDocument/2006/relationships/hyperlink" Target="https://en.wikipedia.org/wiki/Grand_Banks" TargetMode="External"/><Relationship Id="rId4" Type="http://schemas.openxmlformats.org/officeDocument/2006/relationships/hyperlink" Target="https://en.wikipedia.org/wiki/Newfoundland_(island)" TargetMode="External"/><Relationship Id="rId5" Type="http://schemas.openxmlformats.org/officeDocument/2006/relationships/hyperlink" Target="https://en.wikipedia.org/wiki/Newfoundland_(island)" TargetMode="External"/><Relationship Id="rId6" Type="http://schemas.openxmlformats.org/officeDocument/2006/relationships/hyperlink" Target="https://en.wikipedia.org/wiki/Sonar#cite_note-hilrob-7" TargetMode="External"/><Relationship Id="rId7" Type="http://schemas.openxmlformats.org/officeDocument/2006/relationships/hyperlink" Target="https://en.wikipedia.org/wiki/Sonar#cite_note-9" TargetMode="External"/><Relationship Id="rId8" Type="http://schemas.openxmlformats.org/officeDocument/2006/relationships/hyperlink" Target="https://en.wikipedia.org/wiki/Morse_cod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NGSS is the Next Generation Science Standars. Waves and their application to technologies is covered under the Phisical Science 4 standard.  It is introduced in 1st and goes until High School.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300">
                <a:solidFill>
                  <a:schemeClr val="dk1"/>
                </a:solidFill>
              </a:rPr>
              <a:t>Leonardo da Vinci - 1490 - Credited with first use of sonar.  Used a tube ( connected on one end to his ear, and the other end inserted underwater ) to detect approaching ships.</a:t>
            </a:r>
            <a:endParaRPr sz="1300">
              <a:solidFill>
                <a:schemeClr val="dk1"/>
              </a:solidFill>
            </a:endParaRPr>
          </a:p>
          <a:p>
            <a:pPr indent="0" lvl="0" marL="0" rtl="0" algn="l">
              <a:lnSpc>
                <a:spcPct val="100000"/>
              </a:lnSpc>
              <a:spcBef>
                <a:spcPts val="0"/>
              </a:spcBef>
              <a:spcAft>
                <a:spcPts val="0"/>
              </a:spcAft>
              <a:buSzPts val="1400"/>
              <a:buNone/>
            </a:pPr>
            <a:r>
              <a:t/>
            </a:r>
            <a:endParaRPr sz="1300">
              <a:solidFill>
                <a:schemeClr val="dk1"/>
              </a:solidFill>
            </a:endParaRPr>
          </a:p>
          <a:p>
            <a:pPr indent="0" lvl="0" marL="0" rtl="0" algn="l">
              <a:lnSpc>
                <a:spcPct val="100000"/>
              </a:lnSpc>
              <a:spcBef>
                <a:spcPts val="0"/>
              </a:spcBef>
              <a:spcAft>
                <a:spcPts val="0"/>
              </a:spcAft>
              <a:buSzPts val="1400"/>
              <a:buNone/>
            </a:pPr>
            <a:r>
              <a:rPr lang="en" sz="1300">
                <a:solidFill>
                  <a:schemeClr val="dk1"/>
                </a:solidFill>
              </a:rPr>
              <a:t>1822, Daniel Colloden used an underwater bell in an attempt to calculate the speed of sound underwater in Lake Geneva, Switzerland as shown in the sketch above. In spite of the crude instruments, their work resulted in figures remarkably close to today's accepted values. </a:t>
            </a:r>
            <a:endParaRPr sz="1300">
              <a:solidFill>
                <a:schemeClr val="dk1"/>
              </a:solidFill>
            </a:endParaRPr>
          </a:p>
          <a:p>
            <a:pPr indent="0" lvl="0" marL="0" rtl="0" algn="l">
              <a:lnSpc>
                <a:spcPct val="100000"/>
              </a:lnSpc>
              <a:spcBef>
                <a:spcPts val="0"/>
              </a:spcBef>
              <a:spcAft>
                <a:spcPts val="0"/>
              </a:spcAft>
              <a:buSzPts val="1400"/>
              <a:buNone/>
            </a:pPr>
            <a:r>
              <a:t/>
            </a:r>
            <a:endParaRPr sz="1300">
              <a:solidFill>
                <a:schemeClr val="dk1"/>
              </a:solidFill>
            </a:endParaRPr>
          </a:p>
          <a:p>
            <a:pPr indent="0" lvl="0" marL="0" rtl="0" algn="l">
              <a:lnSpc>
                <a:spcPct val="100000"/>
              </a:lnSpc>
              <a:spcBef>
                <a:spcPts val="0"/>
              </a:spcBef>
              <a:spcAft>
                <a:spcPts val="0"/>
              </a:spcAft>
              <a:buSzPts val="1400"/>
              <a:buNone/>
            </a:pPr>
            <a:r>
              <a:rPr lang="en" sz="1300">
                <a:solidFill>
                  <a:schemeClr val="dk1"/>
                </a:solidFill>
              </a:rPr>
              <a:t>Reginald Fessenden - </a:t>
            </a:r>
            <a:r>
              <a:rPr lang="en">
                <a:solidFill>
                  <a:schemeClr val="dk1"/>
                </a:solidFill>
              </a:rPr>
              <a:t>Built an experimental system beginning in 1912, a system later tested in Boston Harbor, and finally in 1914 from the U.S. Revenue Cutter </a:t>
            </a:r>
            <a:r>
              <a:rPr i="1" lang="en">
                <a:solidFill>
                  <a:schemeClr val="dk1"/>
                </a:solidFill>
              </a:rPr>
              <a:t>Miami</a:t>
            </a:r>
            <a:r>
              <a:rPr lang="en">
                <a:solidFill>
                  <a:schemeClr val="dk1"/>
                </a:solidFill>
              </a:rPr>
              <a:t> on the</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Grand Banks</a:t>
            </a:r>
            <a:r>
              <a:rPr lang="en">
                <a:solidFill>
                  <a:schemeClr val="dk1"/>
                </a:solidFill>
              </a:rPr>
              <a:t> off</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Newfoundland</a:t>
            </a:r>
            <a:r>
              <a:rPr lang="en">
                <a:solidFill>
                  <a:schemeClr val="dk1"/>
                </a:solidFill>
              </a:rPr>
              <a:t>.</a:t>
            </a:r>
            <a:r>
              <a:rPr baseline="30000" lang="en" u="sng">
                <a:solidFill>
                  <a:schemeClr val="hlink"/>
                </a:solidFill>
                <a:hlinkClick r:id="rId6"/>
              </a:rPr>
              <a:t>[7]</a:t>
            </a:r>
            <a:r>
              <a:rPr baseline="30000" lang="en" u="sng">
                <a:solidFill>
                  <a:schemeClr val="hlink"/>
                </a:solidFill>
                <a:hlinkClick r:id="rId7"/>
              </a:rPr>
              <a:t>[9]</a:t>
            </a:r>
            <a:r>
              <a:rPr lang="en">
                <a:solidFill>
                  <a:schemeClr val="dk1"/>
                </a:solidFill>
              </a:rPr>
              <a:t> In that test, Fessenden demonstrated depth sounding, underwater communications (</a:t>
            </a:r>
            <a:r>
              <a:rPr lang="en" u="sng">
                <a:solidFill>
                  <a:schemeClr val="hlink"/>
                </a:solidFill>
                <a:hlinkClick r:id="rId8"/>
              </a:rPr>
              <a:t>Morse code</a:t>
            </a:r>
            <a:r>
              <a:rPr lang="en">
                <a:solidFill>
                  <a:schemeClr val="dk1"/>
                </a:solidFill>
              </a:rPr>
              <a:t>) and echo ranging (detecting an iceberg at a 2-mile (3.2 km) range)</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Unfortunately, armed conflicts and defending our merchant and naval vessels from submarine attack has been a major driver of sonar development.</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There are many applications of sonar technologies for industrial (Oil and Gas exploration, Commercial Fishing) as well as Scientific uses.  The RCRV Taani will be equipped with:</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	2 Depth sounders (single beam sonars)</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	2 Multibeam sonars (one high frequency for shallow water and one lower frequency for deep water) for swath mapping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	1 Fisheries (Midwater) sonar with 5 unique frequencies</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	1 Acoustic Doppler Current Profiler (to measure ocean currents below th ship)</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	1 SubBottom Profiling Sonar (very low frequency to image beneath the surface of the sediment)</a:t>
            </a:r>
            <a:endParaRPr>
              <a:solidFill>
                <a:schemeClr val="dk1"/>
              </a:solidFill>
            </a:endParaRPr>
          </a:p>
          <a:p>
            <a:pPr indent="457200" lvl="0" marL="0" rtl="0" algn="l">
              <a:lnSpc>
                <a:spcPct val="100000"/>
              </a:lnSpc>
              <a:spcBef>
                <a:spcPts val="0"/>
              </a:spcBef>
              <a:spcAft>
                <a:spcPts val="0"/>
              </a:spcAft>
              <a:buSzPts val="1400"/>
              <a:buNone/>
            </a:pPr>
            <a:r>
              <a:rPr lang="en">
                <a:solidFill>
                  <a:schemeClr val="dk1"/>
                </a:solidFill>
              </a:rPr>
              <a:t>1 Doppler speedlog (to measure the speed of the boat through the water, which may be different from over land due to currents)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From Eric Rham - Need to get permission to use.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Use the NOAA ship graphic video, photo to show these properties.</a:t>
            </a:r>
            <a:endParaRPr/>
          </a:p>
          <a:p>
            <a:pPr indent="0" lvl="0" marL="0" rtl="0" algn="l">
              <a:lnSpc>
                <a:spcPct val="100000"/>
              </a:lnSpc>
              <a:spcBef>
                <a:spcPts val="0"/>
              </a:spcBef>
              <a:spcAft>
                <a:spcPts val="0"/>
              </a:spcAft>
              <a:buSzPts val="1400"/>
              <a:buNone/>
            </a:pPr>
            <a:r>
              <a:rPr lang="en"/>
              <a:t>HS Standard - the student must communicate and do with math.</a:t>
            </a:r>
            <a:endParaRPr/>
          </a:p>
          <a:p>
            <a:pPr indent="0" lvl="0" marL="0" rtl="0" algn="l">
              <a:lnSpc>
                <a:spcPct val="100000"/>
              </a:lnSpc>
              <a:spcBef>
                <a:spcPts val="0"/>
              </a:spcBef>
              <a:spcAft>
                <a:spcPts val="0"/>
              </a:spcAft>
              <a:buSzPts val="1400"/>
              <a:buNone/>
            </a:pPr>
            <a:r>
              <a:rPr lang="en"/>
              <a:t>Must be able to explain it.</a:t>
            </a:r>
            <a:endParaRPr/>
          </a:p>
          <a:p>
            <a:pPr indent="0" lvl="0" marL="0" rtl="0" algn="l">
              <a:lnSpc>
                <a:spcPct val="100000"/>
              </a:lnSpc>
              <a:spcBef>
                <a:spcPts val="0"/>
              </a:spcBef>
              <a:spcAft>
                <a:spcPts val="0"/>
              </a:spcAft>
              <a:buSzPts val="1400"/>
              <a:buNone/>
            </a:pPr>
            <a:r>
              <a:rPr lang="en"/>
              <a:t>	Make one problem where they solve for something</a:t>
            </a:r>
            <a:endParaRPr/>
          </a:p>
          <a:p>
            <a:pPr indent="0" lvl="0" marL="0" rtl="0" algn="l">
              <a:lnSpc>
                <a:spcPct val="100000"/>
              </a:lnSpc>
              <a:spcBef>
                <a:spcPts val="0"/>
              </a:spcBef>
              <a:spcAft>
                <a:spcPts val="0"/>
              </a:spcAft>
              <a:buSzPts val="1400"/>
              <a:buNone/>
            </a:pPr>
            <a:r>
              <a:rPr lang="en"/>
              <a:t>	If you change it explain what you expect to happen.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Identify Volunteers for each of the 3 roles.</a:t>
            </a:r>
            <a:endParaRPr/>
          </a:p>
          <a:p>
            <a:pPr indent="0" lvl="0" marL="0" rtl="0" algn="l">
              <a:lnSpc>
                <a:spcPct val="100000"/>
              </a:lnSpc>
              <a:spcBef>
                <a:spcPts val="0"/>
              </a:spcBef>
              <a:spcAft>
                <a:spcPts val="0"/>
              </a:spcAft>
              <a:buSzPts val="1400"/>
              <a:buNone/>
            </a:pPr>
            <a:r>
              <a:rPr lang="en"/>
              <a:t>Brief each volunteer on their job.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Identify Volunteers for each of the 3 roles.</a:t>
            </a:r>
            <a:endParaRPr/>
          </a:p>
          <a:p>
            <a:pPr indent="0" lvl="0" marL="0" rtl="0" algn="l">
              <a:lnSpc>
                <a:spcPct val="100000"/>
              </a:lnSpc>
              <a:spcBef>
                <a:spcPts val="0"/>
              </a:spcBef>
              <a:spcAft>
                <a:spcPts val="0"/>
              </a:spcAft>
              <a:buSzPts val="1400"/>
              <a:buNone/>
            </a:pPr>
            <a:r>
              <a:rPr lang="en"/>
              <a:t>Brief each volunteer on their job.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Identify Volunteers for each of the 3 roles.</a:t>
            </a:r>
            <a:endParaRPr/>
          </a:p>
          <a:p>
            <a:pPr indent="0" lvl="0" marL="0" rtl="0" algn="l">
              <a:lnSpc>
                <a:spcPct val="100000"/>
              </a:lnSpc>
              <a:spcBef>
                <a:spcPts val="0"/>
              </a:spcBef>
              <a:spcAft>
                <a:spcPts val="0"/>
              </a:spcAft>
              <a:buSzPts val="1400"/>
              <a:buNone/>
            </a:pPr>
            <a:r>
              <a:rPr lang="en"/>
              <a:t>Brief each volunteer on their job.</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Identify Volunteers for each of the 3 roles.</a:t>
            </a:r>
            <a:endParaRPr/>
          </a:p>
          <a:p>
            <a:pPr indent="0" lvl="0" marL="0" rtl="0" algn="l">
              <a:lnSpc>
                <a:spcPct val="100000"/>
              </a:lnSpc>
              <a:spcBef>
                <a:spcPts val="0"/>
              </a:spcBef>
              <a:spcAft>
                <a:spcPts val="0"/>
              </a:spcAft>
              <a:buSzPts val="1400"/>
              <a:buNone/>
            </a:pPr>
            <a:r>
              <a:rPr lang="en"/>
              <a:t>Brief each volunteer on their job.</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Some things are invisible to specific pings.  You can math frequencies to a specific animal, or you can use multiple frequencies. RV Taani has 5 transmitters, for 5 separate frequenicies.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NGSS is the Next Generation Science Standars. Waves and their application to technologies is covered under the Phisical Science 4 standard.  It is introduced in 1st and goes until High School.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Not covered but easily ties into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5"/>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5"/>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5"/>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35"/>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3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44"/>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4"/>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58" name="Google Shape;58;p4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9" name="Shape 59"/>
        <p:cNvGrpSpPr/>
        <p:nvPr/>
      </p:nvGrpSpPr>
      <p:grpSpPr>
        <a:xfrm>
          <a:off x="0" y="0"/>
          <a:ext cx="0" cy="0"/>
          <a:chOff x="0" y="0"/>
          <a:chExt cx="0" cy="0"/>
        </a:xfrm>
      </p:grpSpPr>
      <p:sp>
        <p:nvSpPr>
          <p:cNvPr id="60" name="Google Shape;60;p45"/>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1" name="Google Shape;61;p45"/>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4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 name="Google Shape;17;p3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 name="Shape 18"/>
        <p:cNvGrpSpPr/>
        <p:nvPr/>
      </p:nvGrpSpPr>
      <p:grpSpPr>
        <a:xfrm>
          <a:off x="0" y="0"/>
          <a:ext cx="0" cy="0"/>
          <a:chOff x="0" y="0"/>
          <a:chExt cx="0" cy="0"/>
        </a:xfrm>
      </p:grpSpPr>
      <p:sp>
        <p:nvSpPr>
          <p:cNvPr id="19" name="Google Shape;19;p37"/>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22" name="Google Shape;22;p37"/>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 name="Google Shape;23;p3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4" name="Google Shape;24;p3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3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9" name="Google Shape;29;p38"/>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0" name="Google Shape;30;p3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1" name="Shape 31"/>
        <p:cNvGrpSpPr/>
        <p:nvPr/>
      </p:nvGrpSpPr>
      <p:grpSpPr>
        <a:xfrm>
          <a:off x="0" y="0"/>
          <a:ext cx="0" cy="0"/>
          <a:chOff x="0" y="0"/>
          <a:chExt cx="0" cy="0"/>
        </a:xfrm>
      </p:grpSpPr>
      <p:sp>
        <p:nvSpPr>
          <p:cNvPr id="32" name="Google Shape;32;p3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0"/>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0"/>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37" name="Google Shape;37;p4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41"/>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2" name="Google Shape;42;p41"/>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41"/>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 name="Google Shape;44;p4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42"/>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2"/>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2"/>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42"/>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50" name="Google Shape;50;p4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43"/>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53" name="Google Shape;53;p4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34"/>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3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oceanservice.noaa.gov/facts/sonar.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6.png"/><Relationship Id="rId10"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
          <p:cNvPicPr preferRelativeResize="0"/>
          <p:nvPr/>
        </p:nvPicPr>
        <p:blipFill rotWithShape="1">
          <a:blip r:embed="rId3">
            <a:alphaModFix/>
          </a:blip>
          <a:srcRect b="0" l="0" r="0" t="0"/>
          <a:stretch/>
        </p:blipFill>
        <p:spPr>
          <a:xfrm>
            <a:off x="152375" y="178050"/>
            <a:ext cx="8839248" cy="4065975"/>
          </a:xfrm>
          <a:prstGeom prst="rect">
            <a:avLst/>
          </a:prstGeom>
          <a:noFill/>
          <a:ln>
            <a:noFill/>
          </a:ln>
        </p:spPr>
      </p:pic>
      <p:sp>
        <p:nvSpPr>
          <p:cNvPr id="68" name="Google Shape;68;p1"/>
          <p:cNvSpPr txBox="1"/>
          <p:nvPr>
            <p:ph type="ctrTitle"/>
          </p:nvPr>
        </p:nvSpPr>
        <p:spPr>
          <a:xfrm>
            <a:off x="390525" y="82867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sz="4000"/>
              <a:t>Exploring Ocean </a:t>
            </a:r>
            <a:endParaRPr sz="4000"/>
          </a:p>
          <a:p>
            <a:pPr indent="0" lvl="0" marL="0" rtl="0" algn="l">
              <a:lnSpc>
                <a:spcPct val="100000"/>
              </a:lnSpc>
              <a:spcBef>
                <a:spcPts val="0"/>
              </a:spcBef>
              <a:spcAft>
                <a:spcPts val="0"/>
              </a:spcAft>
              <a:buSzPts val="4800"/>
              <a:buNone/>
            </a:pPr>
            <a:r>
              <a:rPr lang="en" sz="4000"/>
              <a:t>Acoustics</a:t>
            </a:r>
            <a:endParaRPr sz="4000"/>
          </a:p>
        </p:txBody>
      </p:sp>
      <p:sp>
        <p:nvSpPr>
          <p:cNvPr id="69" name="Google Shape;69;p1"/>
          <p:cNvSpPr txBox="1"/>
          <p:nvPr>
            <p:ph idx="1" type="subTitle"/>
          </p:nvPr>
        </p:nvSpPr>
        <p:spPr>
          <a:xfrm>
            <a:off x="390525" y="1799205"/>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3400"/>
              <a:t>The Human Sonar Simulation</a:t>
            </a:r>
            <a:endParaRPr sz="3400"/>
          </a:p>
          <a:p>
            <a:pPr indent="0" lvl="0" marL="0" rtl="0" algn="l">
              <a:lnSpc>
                <a:spcPct val="100000"/>
              </a:lnSpc>
              <a:spcBef>
                <a:spcPts val="0"/>
              </a:spcBef>
              <a:spcAft>
                <a:spcPts val="0"/>
              </a:spcAft>
              <a:buSzPts val="1800"/>
              <a:buNone/>
            </a:pPr>
            <a:r>
              <a:rPr lang="en" sz="2200"/>
              <a:t>2021 Summer Teacher Workshop</a:t>
            </a:r>
            <a:endParaRPr sz="2200"/>
          </a:p>
          <a:p>
            <a:pPr indent="0" lvl="0" marL="0" rtl="0" algn="l">
              <a:lnSpc>
                <a:spcPct val="100000"/>
              </a:lnSpc>
              <a:spcBef>
                <a:spcPts val="0"/>
              </a:spcBef>
              <a:spcAft>
                <a:spcPts val="0"/>
              </a:spcAft>
              <a:buSzPts val="1800"/>
              <a:buNone/>
            </a:pPr>
            <a:r>
              <a:t/>
            </a:r>
            <a:endParaRPr/>
          </a:p>
        </p:txBody>
      </p:sp>
      <p:pic>
        <p:nvPicPr>
          <p:cNvPr id="70" name="Google Shape;70;p1"/>
          <p:cNvPicPr preferRelativeResize="0"/>
          <p:nvPr/>
        </p:nvPicPr>
        <p:blipFill rotWithShape="1">
          <a:blip r:embed="rId4">
            <a:alphaModFix/>
          </a:blip>
          <a:srcRect b="0" l="0" r="0" t="0"/>
          <a:stretch/>
        </p:blipFill>
        <p:spPr>
          <a:xfrm>
            <a:off x="7829575" y="178050"/>
            <a:ext cx="1162050" cy="116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b="1" lang="en" u="sng"/>
              <a:t>SONAR</a:t>
            </a:r>
            <a:endParaRPr/>
          </a:p>
        </p:txBody>
      </p:sp>
      <p:sp>
        <p:nvSpPr>
          <p:cNvPr id="139" name="Google Shape;139;p10"/>
          <p:cNvSpPr txBox="1"/>
          <p:nvPr>
            <p:ph idx="2" type="body"/>
          </p:nvPr>
        </p:nvSpPr>
        <p:spPr>
          <a:xfrm>
            <a:off x="4863300" y="876600"/>
            <a:ext cx="3837000" cy="3695100"/>
          </a:xfrm>
          <a:prstGeom prst="rect">
            <a:avLst/>
          </a:prstGeom>
          <a:noFill/>
          <a:ln>
            <a:noFill/>
          </a:ln>
        </p:spPr>
        <p:txBody>
          <a:bodyPr anchorCtr="0" anchor="ctr" bIns="91425" lIns="91425" spcFirstLastPara="1" rIns="91425" wrap="square" tIns="91425">
            <a:noAutofit/>
          </a:bodyPr>
          <a:lstStyle/>
          <a:p>
            <a:pPr indent="-457200" lvl="0" marL="457200" rtl="0" algn="l">
              <a:lnSpc>
                <a:spcPct val="100000"/>
              </a:lnSpc>
              <a:spcBef>
                <a:spcPts val="0"/>
              </a:spcBef>
              <a:spcAft>
                <a:spcPts val="0"/>
              </a:spcAft>
              <a:buSzPts val="1800"/>
              <a:buNone/>
            </a:pPr>
            <a:r>
              <a:rPr lang="en">
                <a:latin typeface="Comic Sans MS"/>
                <a:ea typeface="Comic Sans MS"/>
                <a:cs typeface="Comic Sans MS"/>
                <a:sym typeface="Comic Sans MS"/>
              </a:rPr>
              <a:t>Three main uses for sonar:</a:t>
            </a:r>
            <a:endParaRPr>
              <a:latin typeface="Comic Sans MS"/>
              <a:ea typeface="Comic Sans MS"/>
              <a:cs typeface="Comic Sans MS"/>
              <a:sym typeface="Comic Sans MS"/>
            </a:endParaRPr>
          </a:p>
          <a:p>
            <a:pPr indent="-419100" lvl="0" marL="457200" rtl="0" algn="l">
              <a:lnSpc>
                <a:spcPct val="100000"/>
              </a:lnSpc>
              <a:spcBef>
                <a:spcPts val="1200"/>
              </a:spcBef>
              <a:spcAft>
                <a:spcPts val="0"/>
              </a:spcAft>
              <a:buClr>
                <a:schemeClr val="lt1"/>
              </a:buClr>
              <a:buSzPts val="1800"/>
              <a:buFont typeface="Comic Sans MS"/>
              <a:buAutoNum type="arabicParenR"/>
            </a:pPr>
            <a:r>
              <a:rPr b="1" lang="en">
                <a:latin typeface="Comic Sans MS"/>
                <a:ea typeface="Comic Sans MS"/>
                <a:cs typeface="Comic Sans MS"/>
                <a:sym typeface="Comic Sans MS"/>
              </a:rPr>
              <a:t>Detection and mapping of objects</a:t>
            </a:r>
            <a:endParaRPr b="1">
              <a:latin typeface="Comic Sans MS"/>
              <a:ea typeface="Comic Sans MS"/>
              <a:cs typeface="Comic Sans MS"/>
              <a:sym typeface="Comic Sans MS"/>
            </a:endParaRPr>
          </a:p>
          <a:p>
            <a:pPr indent="-457200" lvl="0" marL="457200" rtl="0" algn="l">
              <a:lnSpc>
                <a:spcPct val="100000"/>
              </a:lnSpc>
              <a:spcBef>
                <a:spcPts val="1200"/>
              </a:spcBef>
              <a:spcAft>
                <a:spcPts val="0"/>
              </a:spcAft>
              <a:buSzPts val="1800"/>
              <a:buNone/>
            </a:pPr>
            <a:r>
              <a:rPr b="1" lang="en">
                <a:latin typeface="Comic Sans MS"/>
                <a:ea typeface="Comic Sans MS"/>
                <a:cs typeface="Comic Sans MS"/>
                <a:sym typeface="Comic Sans MS"/>
              </a:rPr>
              <a:t>2) Mapping of the seafloor</a:t>
            </a:r>
            <a:endParaRPr sz="1100">
              <a:latin typeface="Comic Sans MS"/>
              <a:ea typeface="Comic Sans MS"/>
              <a:cs typeface="Comic Sans MS"/>
              <a:sym typeface="Comic Sans MS"/>
            </a:endParaRPr>
          </a:p>
          <a:p>
            <a:pPr indent="-457200" lvl="0" marL="457200" rtl="0" algn="l">
              <a:lnSpc>
                <a:spcPct val="100000"/>
              </a:lnSpc>
              <a:spcBef>
                <a:spcPts val="1200"/>
              </a:spcBef>
              <a:spcAft>
                <a:spcPts val="0"/>
              </a:spcAft>
              <a:buSzPts val="1800"/>
              <a:buNone/>
            </a:pPr>
            <a:r>
              <a:rPr b="1" lang="en">
                <a:latin typeface="Comic Sans MS"/>
                <a:ea typeface="Comic Sans MS"/>
                <a:cs typeface="Comic Sans MS"/>
                <a:sym typeface="Comic Sans MS"/>
              </a:rPr>
              <a:t>3) Imaging below the seafloor</a:t>
            </a:r>
            <a:r>
              <a:rPr lang="en">
                <a:latin typeface="Comic Sans MS"/>
                <a:ea typeface="Comic Sans MS"/>
                <a:cs typeface="Comic Sans MS"/>
                <a:sym typeface="Comic Sans MS"/>
              </a:rPr>
              <a:t>: </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11"/>
          <p:cNvPicPr preferRelativeResize="0"/>
          <p:nvPr/>
        </p:nvPicPr>
        <p:blipFill rotWithShape="1">
          <a:blip r:embed="rId3">
            <a:alphaModFix/>
          </a:blip>
          <a:srcRect b="0" l="0" r="0" t="0"/>
          <a:stretch/>
        </p:blipFill>
        <p:spPr>
          <a:xfrm>
            <a:off x="5197332" y="755700"/>
            <a:ext cx="2095500" cy="1095375"/>
          </a:xfrm>
          <a:prstGeom prst="rect">
            <a:avLst/>
          </a:prstGeom>
          <a:noFill/>
          <a:ln>
            <a:noFill/>
          </a:ln>
        </p:spPr>
      </p:pic>
      <p:pic>
        <p:nvPicPr>
          <p:cNvPr id="145" name="Google Shape;145;p11"/>
          <p:cNvPicPr preferRelativeResize="0"/>
          <p:nvPr/>
        </p:nvPicPr>
        <p:blipFill rotWithShape="1">
          <a:blip r:embed="rId4">
            <a:alphaModFix/>
          </a:blip>
          <a:srcRect b="0" l="0" r="0" t="0"/>
          <a:stretch/>
        </p:blipFill>
        <p:spPr>
          <a:xfrm>
            <a:off x="3620950" y="3302925"/>
            <a:ext cx="1227050" cy="1840575"/>
          </a:xfrm>
          <a:prstGeom prst="rect">
            <a:avLst/>
          </a:prstGeom>
          <a:noFill/>
          <a:ln>
            <a:noFill/>
          </a:ln>
        </p:spPr>
      </p:pic>
      <p:pic>
        <p:nvPicPr>
          <p:cNvPr id="146" name="Google Shape;146;p11"/>
          <p:cNvPicPr preferRelativeResize="0"/>
          <p:nvPr/>
        </p:nvPicPr>
        <p:blipFill rotWithShape="1">
          <a:blip r:embed="rId5">
            <a:alphaModFix/>
          </a:blip>
          <a:srcRect b="0" l="0" r="0" t="0"/>
          <a:stretch/>
        </p:blipFill>
        <p:spPr>
          <a:xfrm>
            <a:off x="2072982" y="34100"/>
            <a:ext cx="1894200" cy="1894200"/>
          </a:xfrm>
          <a:prstGeom prst="rect">
            <a:avLst/>
          </a:prstGeom>
          <a:noFill/>
          <a:ln>
            <a:noFill/>
          </a:ln>
        </p:spPr>
      </p:pic>
      <p:sp>
        <p:nvSpPr>
          <p:cNvPr id="147" name="Google Shape;147;p11"/>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1"/>
          <p:cNvSpPr txBox="1"/>
          <p:nvPr>
            <p:ph idx="4294967295" type="body"/>
          </p:nvPr>
        </p:nvSpPr>
        <p:spPr>
          <a:xfrm>
            <a:off x="199025" y="186925"/>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t>History of </a:t>
            </a:r>
            <a:endParaRPr sz="2000"/>
          </a:p>
          <a:p>
            <a:pPr indent="0" lvl="0" marL="0" rtl="0" algn="l">
              <a:lnSpc>
                <a:spcPct val="100000"/>
              </a:lnSpc>
              <a:spcBef>
                <a:spcPts val="0"/>
              </a:spcBef>
              <a:spcAft>
                <a:spcPts val="0"/>
              </a:spcAft>
              <a:buSzPts val="1800"/>
              <a:buNone/>
            </a:pPr>
            <a:r>
              <a:rPr lang="en" sz="2000"/>
              <a:t>SONAR</a:t>
            </a:r>
            <a:endParaRPr sz="2000"/>
          </a:p>
          <a:p>
            <a:pPr indent="0" lvl="0" marL="0" rtl="0" algn="l">
              <a:lnSpc>
                <a:spcPct val="100000"/>
              </a:lnSpc>
              <a:spcBef>
                <a:spcPts val="0"/>
              </a:spcBef>
              <a:spcAft>
                <a:spcPts val="0"/>
              </a:spcAft>
              <a:buSzPts val="1800"/>
              <a:buNone/>
            </a:pPr>
            <a:r>
              <a:t/>
            </a:r>
            <a:endParaRPr sz="2000"/>
          </a:p>
          <a:p>
            <a:pPr indent="0" lvl="0" marL="0" rtl="0" algn="l">
              <a:lnSpc>
                <a:spcPct val="100000"/>
              </a:lnSpc>
              <a:spcBef>
                <a:spcPts val="0"/>
              </a:spcBef>
              <a:spcAft>
                <a:spcPts val="0"/>
              </a:spcAft>
              <a:buSzPts val="1800"/>
              <a:buNone/>
            </a:pPr>
            <a:r>
              <a:t/>
            </a:r>
            <a:endParaRPr sz="2000"/>
          </a:p>
        </p:txBody>
      </p:sp>
      <p:sp>
        <p:nvSpPr>
          <p:cNvPr id="149" name="Google Shape;149;p11"/>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1"/>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1"/>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 name="Google Shape;152;p11"/>
          <p:cNvGrpSpPr/>
          <p:nvPr/>
        </p:nvGrpSpPr>
        <p:grpSpPr>
          <a:xfrm>
            <a:off x="7649470" y="2938958"/>
            <a:ext cx="198900" cy="593656"/>
            <a:chOff x="5958946" y="2938958"/>
            <a:chExt cx="198900" cy="593656"/>
          </a:xfrm>
        </p:grpSpPr>
        <p:cxnSp>
          <p:nvCxnSpPr>
            <p:cNvPr id="153" name="Google Shape;153;p11"/>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54" name="Google Shape;154;p11"/>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 name="Google Shape;155;p11"/>
          <p:cNvSpPr/>
          <p:nvPr/>
        </p:nvSpPr>
        <p:spPr>
          <a:xfrm>
            <a:off x="678181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11"/>
          <p:cNvGrpSpPr/>
          <p:nvPr/>
        </p:nvGrpSpPr>
        <p:grpSpPr>
          <a:xfrm>
            <a:off x="5575882" y="1657615"/>
            <a:ext cx="198900" cy="593656"/>
            <a:chOff x="3918084" y="1610215"/>
            <a:chExt cx="198900" cy="593656"/>
          </a:xfrm>
        </p:grpSpPr>
        <p:cxnSp>
          <p:nvCxnSpPr>
            <p:cNvPr id="157" name="Google Shape;157;p11"/>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58" name="Google Shape;158;p11"/>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 name="Google Shape;159;p11"/>
          <p:cNvGrpSpPr/>
          <p:nvPr/>
        </p:nvGrpSpPr>
        <p:grpSpPr>
          <a:xfrm>
            <a:off x="2382332" y="1610215"/>
            <a:ext cx="198900" cy="593656"/>
            <a:chOff x="3918084" y="1610215"/>
            <a:chExt cx="198900" cy="593656"/>
          </a:xfrm>
        </p:grpSpPr>
        <p:cxnSp>
          <p:nvCxnSpPr>
            <p:cNvPr id="160" name="Google Shape;160;p11"/>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61" name="Google Shape;161;p11"/>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 name="Google Shape;162;p11"/>
          <p:cNvGrpSpPr/>
          <p:nvPr/>
        </p:nvGrpSpPr>
        <p:grpSpPr>
          <a:xfrm>
            <a:off x="3714082" y="2938958"/>
            <a:ext cx="198900" cy="593656"/>
            <a:chOff x="2223534" y="2938958"/>
            <a:chExt cx="198900" cy="593656"/>
          </a:xfrm>
        </p:grpSpPr>
        <p:cxnSp>
          <p:nvCxnSpPr>
            <p:cNvPr id="163" name="Google Shape;163;p11"/>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64" name="Google Shape;164;p11"/>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 name="Google Shape;165;p11"/>
          <p:cNvSpPr txBox="1"/>
          <p:nvPr/>
        </p:nvSpPr>
        <p:spPr>
          <a:xfrm>
            <a:off x="2441825" y="1851075"/>
            <a:ext cx="275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Lake Geneva, Switzerland, 1826</a:t>
            </a:r>
            <a:endParaRPr b="0" i="0" sz="1400" u="none" cap="none" strike="noStrike">
              <a:solidFill>
                <a:srgbClr val="000000"/>
              </a:solidFill>
              <a:latin typeface="Roboto"/>
              <a:ea typeface="Roboto"/>
              <a:cs typeface="Roboto"/>
              <a:sym typeface="Roboto"/>
            </a:endParaRPr>
          </a:p>
        </p:txBody>
      </p:sp>
      <p:sp>
        <p:nvSpPr>
          <p:cNvPr id="166" name="Google Shape;166;p11"/>
          <p:cNvSpPr txBox="1"/>
          <p:nvPr/>
        </p:nvSpPr>
        <p:spPr>
          <a:xfrm>
            <a:off x="577825" y="2944500"/>
            <a:ext cx="217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Leonardo da Vinci, 1490</a:t>
            </a:r>
            <a:endParaRPr b="0" i="0" sz="1400" u="none" cap="none" strike="noStrike">
              <a:solidFill>
                <a:srgbClr val="000000"/>
              </a:solidFill>
              <a:latin typeface="Roboto"/>
              <a:ea typeface="Roboto"/>
              <a:cs typeface="Roboto"/>
              <a:sym typeface="Roboto"/>
            </a:endParaRPr>
          </a:p>
        </p:txBody>
      </p:sp>
      <p:pic>
        <p:nvPicPr>
          <p:cNvPr id="167" name="Google Shape;167;p11"/>
          <p:cNvPicPr preferRelativeResize="0"/>
          <p:nvPr/>
        </p:nvPicPr>
        <p:blipFill rotWithShape="1">
          <a:blip r:embed="rId6">
            <a:alphaModFix/>
          </a:blip>
          <a:srcRect b="0" l="0" r="0" t="0"/>
          <a:stretch/>
        </p:blipFill>
        <p:spPr>
          <a:xfrm>
            <a:off x="340917" y="3302925"/>
            <a:ext cx="1499384" cy="1798799"/>
          </a:xfrm>
          <a:prstGeom prst="rect">
            <a:avLst/>
          </a:prstGeom>
          <a:noFill/>
          <a:ln>
            <a:noFill/>
          </a:ln>
        </p:spPr>
      </p:pic>
      <p:grpSp>
        <p:nvGrpSpPr>
          <p:cNvPr id="168" name="Google Shape;168;p11"/>
          <p:cNvGrpSpPr/>
          <p:nvPr/>
        </p:nvGrpSpPr>
        <p:grpSpPr>
          <a:xfrm>
            <a:off x="460220" y="2938958"/>
            <a:ext cx="198900" cy="593656"/>
            <a:chOff x="5958946" y="2938958"/>
            <a:chExt cx="198900" cy="593656"/>
          </a:xfrm>
        </p:grpSpPr>
        <p:cxnSp>
          <p:nvCxnSpPr>
            <p:cNvPr id="169" name="Google Shape;169;p11"/>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70" name="Google Shape;170;p11"/>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 name="Google Shape;171;p11"/>
          <p:cNvSpPr txBox="1"/>
          <p:nvPr/>
        </p:nvSpPr>
        <p:spPr>
          <a:xfrm>
            <a:off x="3796650" y="2959500"/>
            <a:ext cx="2356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Reginald Fessenden, 1912</a:t>
            </a:r>
            <a:endParaRPr b="0" i="0" sz="1400" u="none" cap="none" strike="noStrike">
              <a:solidFill>
                <a:srgbClr val="000000"/>
              </a:solidFill>
              <a:latin typeface="Roboto"/>
              <a:ea typeface="Roboto"/>
              <a:cs typeface="Roboto"/>
              <a:sym typeface="Roboto"/>
            </a:endParaRPr>
          </a:p>
        </p:txBody>
      </p:sp>
      <p:sp>
        <p:nvSpPr>
          <p:cNvPr id="172" name="Google Shape;172;p11"/>
          <p:cNvSpPr txBox="1"/>
          <p:nvPr/>
        </p:nvSpPr>
        <p:spPr>
          <a:xfrm>
            <a:off x="5522775" y="1851075"/>
            <a:ext cx="169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World War II, 1939</a:t>
            </a:r>
            <a:endParaRPr b="0" i="0" sz="1400" u="none" cap="none" strike="noStrike">
              <a:solidFill>
                <a:srgbClr val="000000"/>
              </a:solidFill>
              <a:latin typeface="Roboto"/>
              <a:ea typeface="Roboto"/>
              <a:cs typeface="Roboto"/>
              <a:sym typeface="Roboto"/>
            </a:endParaRPr>
          </a:p>
        </p:txBody>
      </p:sp>
      <p:pic>
        <p:nvPicPr>
          <p:cNvPr id="173" name="Google Shape;173;p11"/>
          <p:cNvPicPr preferRelativeResize="0"/>
          <p:nvPr/>
        </p:nvPicPr>
        <p:blipFill rotWithShape="1">
          <a:blip r:embed="rId7">
            <a:alphaModFix/>
          </a:blip>
          <a:srcRect b="0" l="0" r="0" t="0"/>
          <a:stretch/>
        </p:blipFill>
        <p:spPr>
          <a:xfrm>
            <a:off x="6532263" y="3796775"/>
            <a:ext cx="2433324" cy="811100"/>
          </a:xfrm>
          <a:prstGeom prst="rect">
            <a:avLst/>
          </a:prstGeom>
          <a:noFill/>
          <a:ln>
            <a:noFill/>
          </a:ln>
        </p:spPr>
      </p:pic>
      <p:sp>
        <p:nvSpPr>
          <p:cNvPr id="174" name="Google Shape;174;p11"/>
          <p:cNvSpPr txBox="1"/>
          <p:nvPr/>
        </p:nvSpPr>
        <p:spPr>
          <a:xfrm>
            <a:off x="6722925" y="4701525"/>
            <a:ext cx="2356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 </a:t>
            </a:r>
            <a:r>
              <a:rPr b="0" i="1" lang="en" sz="1400" u="none" cap="none" strike="noStrike">
                <a:solidFill>
                  <a:srgbClr val="000000"/>
                </a:solidFill>
                <a:latin typeface="Roboto"/>
                <a:ea typeface="Roboto"/>
                <a:cs typeface="Roboto"/>
                <a:sym typeface="Roboto"/>
              </a:rPr>
              <a:t>in progress</a:t>
            </a:r>
            <a:endParaRPr b="0" i="1" sz="14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93375" y="63300"/>
            <a:ext cx="90507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Acoustical observation tools and modes</a:t>
            </a:r>
            <a:endParaRPr sz="3600"/>
          </a:p>
        </p:txBody>
      </p:sp>
      <p:pic>
        <p:nvPicPr>
          <p:cNvPr id="180" name="Google Shape;180;p12"/>
          <p:cNvPicPr preferRelativeResize="0"/>
          <p:nvPr/>
        </p:nvPicPr>
        <p:blipFill rotWithShape="1">
          <a:blip r:embed="rId3">
            <a:alphaModFix/>
          </a:blip>
          <a:srcRect b="0" l="0" r="0" t="0"/>
          <a:stretch/>
        </p:blipFill>
        <p:spPr>
          <a:xfrm>
            <a:off x="815600" y="934300"/>
            <a:ext cx="7606252" cy="3875626"/>
          </a:xfrm>
          <a:prstGeom prst="rect">
            <a:avLst/>
          </a:prstGeom>
          <a:noFill/>
          <a:ln>
            <a:noFill/>
          </a:ln>
        </p:spPr>
      </p:pic>
      <p:sp>
        <p:nvSpPr>
          <p:cNvPr id="181" name="Google Shape;181;p12"/>
          <p:cNvSpPr txBox="1"/>
          <p:nvPr/>
        </p:nvSpPr>
        <p:spPr>
          <a:xfrm>
            <a:off x="17150" y="4643750"/>
            <a:ext cx="9050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Image From:</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Howe, Miskis-Olds, Rehm, Sagen, Worcester, and Haralabus, 2019, Observing the Oceans Acoustically, Frontiers in Marine Science V6, DOI=10.3389/fmars.2019.00426</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What is SONAR?</a:t>
            </a:r>
            <a:endParaRPr/>
          </a:p>
          <a:p>
            <a:pPr indent="0" lvl="0" marL="0" rtl="0" algn="l">
              <a:lnSpc>
                <a:spcPct val="100000"/>
              </a:lnSpc>
              <a:spcBef>
                <a:spcPts val="0"/>
              </a:spcBef>
              <a:spcAft>
                <a:spcPts val="0"/>
              </a:spcAft>
              <a:buSzPts val="4200"/>
              <a:buNone/>
            </a:pPr>
            <a:r>
              <a:t/>
            </a:r>
            <a:endParaRPr/>
          </a:p>
          <a:p>
            <a:pPr indent="0" lvl="0" marL="0" rtl="0" algn="l">
              <a:lnSpc>
                <a:spcPct val="100000"/>
              </a:lnSpc>
              <a:spcBef>
                <a:spcPts val="0"/>
              </a:spcBef>
              <a:spcAft>
                <a:spcPts val="0"/>
              </a:spcAft>
              <a:buSzPts val="4200"/>
              <a:buNone/>
            </a:pPr>
            <a:r>
              <a:rPr lang="en" u="sng">
                <a:solidFill>
                  <a:schemeClr val="hlink"/>
                </a:solidFill>
                <a:hlinkClick r:id="rId3"/>
              </a:rPr>
              <a:t>https://oceanservice.noaa.gov/facts/sonar.html</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Properties and Application of Sound in SONAR</a:t>
            </a:r>
            <a:endParaRPr/>
          </a:p>
        </p:txBody>
      </p:sp>
      <p:sp>
        <p:nvSpPr>
          <p:cNvPr id="192" name="Google Shape;192;p14"/>
          <p:cNvSpPr txBox="1"/>
          <p:nvPr>
            <p:ph idx="4294967295" type="body"/>
          </p:nvPr>
        </p:nvSpPr>
        <p:spPr>
          <a:xfrm>
            <a:off x="-191925" y="590750"/>
            <a:ext cx="2998200" cy="315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Char char="●"/>
            </a:pPr>
            <a:r>
              <a:rPr b="1" lang="en" sz="1200">
                <a:solidFill>
                  <a:schemeClr val="dk2"/>
                </a:solidFill>
              </a:rPr>
              <a:t>Transmitter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Reciever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Ping</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Transmission Medium (water)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Pressure Wave</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Amplitude (db)</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Frequency (kHz)</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Absorbed (by water, by seabed)</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Vibrates (pressure waves)</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Refracts (thermocline)</a:t>
            </a:r>
            <a:endParaRPr b="1" sz="1200">
              <a:solidFill>
                <a:schemeClr val="dk2"/>
              </a:solidFill>
            </a:endParaRPr>
          </a:p>
          <a:p>
            <a:pPr indent="-304800" lvl="0" marL="457200" rtl="0" algn="l">
              <a:lnSpc>
                <a:spcPct val="115000"/>
              </a:lnSpc>
              <a:spcBef>
                <a:spcPts val="1600"/>
              </a:spcBef>
              <a:spcAft>
                <a:spcPts val="1600"/>
              </a:spcAft>
              <a:buClr>
                <a:schemeClr val="dk2"/>
              </a:buClr>
              <a:buSzPts val="1200"/>
              <a:buChar char="●"/>
            </a:pPr>
            <a:r>
              <a:rPr b="1" lang="en" sz="1200">
                <a:solidFill>
                  <a:schemeClr val="dk2"/>
                </a:solidFill>
              </a:rPr>
              <a:t>Reflects (bottom)</a:t>
            </a:r>
            <a:endParaRPr b="1" sz="1200">
              <a:solidFill>
                <a:schemeClr val="dk2"/>
              </a:solidFill>
            </a:endParaRPr>
          </a:p>
        </p:txBody>
      </p:sp>
      <p:pic>
        <p:nvPicPr>
          <p:cNvPr id="193" name="Google Shape;193;p14"/>
          <p:cNvPicPr preferRelativeResize="0"/>
          <p:nvPr/>
        </p:nvPicPr>
        <p:blipFill rotWithShape="1">
          <a:blip r:embed="rId3">
            <a:alphaModFix/>
          </a:blip>
          <a:srcRect b="0" l="0" r="0" t="0"/>
          <a:stretch/>
        </p:blipFill>
        <p:spPr>
          <a:xfrm>
            <a:off x="550662" y="619050"/>
            <a:ext cx="8517136" cy="45244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Human Sonar Simulation</a:t>
            </a:r>
            <a:endParaRPr/>
          </a:p>
        </p:txBody>
      </p:sp>
      <p:sp>
        <p:nvSpPr>
          <p:cNvPr id="199" name="Google Shape;199;p15"/>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Lets go!</a:t>
            </a:r>
            <a:endParaRPr/>
          </a:p>
        </p:txBody>
      </p:sp>
      <p:sp>
        <p:nvSpPr>
          <p:cNvPr id="200" name="Google Shape;200;p15"/>
          <p:cNvSpPr txBox="1"/>
          <p:nvPr>
            <p:ph idx="1" type="subTitle"/>
          </p:nvPr>
        </p:nvSpPr>
        <p:spPr>
          <a:xfrm>
            <a:off x="460950" y="4031055"/>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How can we apply the properties of sound to make inferences about the seafloor and the marine life?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cxnSp>
        <p:nvCxnSpPr>
          <p:cNvPr id="205" name="Google Shape;205;p16"/>
          <p:cNvCxnSpPr/>
          <p:nvPr/>
        </p:nvCxnSpPr>
        <p:spPr>
          <a:xfrm flipH="1" rot="10800000">
            <a:off x="3616138" y="2122363"/>
            <a:ext cx="25200" cy="2204400"/>
          </a:xfrm>
          <a:prstGeom prst="straightConnector1">
            <a:avLst/>
          </a:prstGeom>
          <a:noFill/>
          <a:ln cap="flat" cmpd="sng" w="28575">
            <a:solidFill>
              <a:schemeClr val="dk2"/>
            </a:solidFill>
            <a:prstDash val="dash"/>
            <a:round/>
            <a:headEnd len="sm" w="sm" type="none"/>
            <a:tailEnd len="med" w="med" type="triangle"/>
          </a:ln>
        </p:spPr>
      </p:cxnSp>
      <p:sp>
        <p:nvSpPr>
          <p:cNvPr id="206" name="Google Shape;206;p16"/>
          <p:cNvSpPr/>
          <p:nvPr/>
        </p:nvSpPr>
        <p:spPr>
          <a:xfrm>
            <a:off x="4810958" y="1495275"/>
            <a:ext cx="4108600" cy="3458575"/>
          </a:xfrm>
          <a:custGeom>
            <a:rect b="b" l="l" r="r" t="t"/>
            <a:pathLst>
              <a:path extrusionOk="0" h="138343" w="164344">
                <a:moveTo>
                  <a:pt x="1647" y="138343"/>
                </a:moveTo>
                <a:cubicBezTo>
                  <a:pt x="28758" y="136147"/>
                  <a:pt x="164566" y="129052"/>
                  <a:pt x="164313" y="125167"/>
                </a:cubicBezTo>
                <a:cubicBezTo>
                  <a:pt x="164060" y="121282"/>
                  <a:pt x="1141" y="117904"/>
                  <a:pt x="127" y="115032"/>
                </a:cubicBezTo>
                <a:cubicBezTo>
                  <a:pt x="-886" y="112161"/>
                  <a:pt x="157556" y="110810"/>
                  <a:pt x="158232" y="107938"/>
                </a:cubicBezTo>
                <a:cubicBezTo>
                  <a:pt x="158908" y="105067"/>
                  <a:pt x="4519" y="100590"/>
                  <a:pt x="4181" y="97803"/>
                </a:cubicBezTo>
                <a:cubicBezTo>
                  <a:pt x="3843" y="95016"/>
                  <a:pt x="156205" y="94002"/>
                  <a:pt x="156205" y="91215"/>
                </a:cubicBezTo>
                <a:cubicBezTo>
                  <a:pt x="156205" y="88428"/>
                  <a:pt x="4519" y="83107"/>
                  <a:pt x="4181" y="81080"/>
                </a:cubicBezTo>
                <a:cubicBezTo>
                  <a:pt x="3843" y="79053"/>
                  <a:pt x="153756" y="80742"/>
                  <a:pt x="154178" y="79053"/>
                </a:cubicBezTo>
                <a:cubicBezTo>
                  <a:pt x="154600" y="77364"/>
                  <a:pt x="6630" y="72634"/>
                  <a:pt x="6714" y="70945"/>
                </a:cubicBezTo>
                <a:cubicBezTo>
                  <a:pt x="6799" y="69256"/>
                  <a:pt x="154432" y="71283"/>
                  <a:pt x="154685" y="68918"/>
                </a:cubicBezTo>
                <a:cubicBezTo>
                  <a:pt x="154939" y="66553"/>
                  <a:pt x="8320" y="58783"/>
                  <a:pt x="8235" y="56756"/>
                </a:cubicBezTo>
                <a:cubicBezTo>
                  <a:pt x="8151" y="54729"/>
                  <a:pt x="152405" y="58699"/>
                  <a:pt x="154178" y="56756"/>
                </a:cubicBezTo>
                <a:cubicBezTo>
                  <a:pt x="155952" y="54814"/>
                  <a:pt x="19552" y="47044"/>
                  <a:pt x="18876" y="45101"/>
                </a:cubicBezTo>
                <a:cubicBezTo>
                  <a:pt x="18200" y="43159"/>
                  <a:pt x="152742" y="48057"/>
                  <a:pt x="150124" y="45101"/>
                </a:cubicBezTo>
                <a:cubicBezTo>
                  <a:pt x="147506" y="42145"/>
                  <a:pt x="1985" y="30490"/>
                  <a:pt x="3167" y="27365"/>
                </a:cubicBezTo>
                <a:cubicBezTo>
                  <a:pt x="4350" y="24240"/>
                  <a:pt x="156966" y="28885"/>
                  <a:pt x="157219" y="26351"/>
                </a:cubicBezTo>
                <a:cubicBezTo>
                  <a:pt x="157472" y="23817"/>
                  <a:pt x="5109" y="14696"/>
                  <a:pt x="4687" y="12162"/>
                </a:cubicBezTo>
                <a:cubicBezTo>
                  <a:pt x="4265" y="9628"/>
                  <a:pt x="154854" y="13176"/>
                  <a:pt x="154685" y="11149"/>
                </a:cubicBezTo>
                <a:cubicBezTo>
                  <a:pt x="154516" y="9122"/>
                  <a:pt x="28843" y="1858"/>
                  <a:pt x="3674" y="0"/>
                </a:cubicBezTo>
              </a:path>
            </a:pathLst>
          </a:cu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Team Roles and Locations</a:t>
            </a:r>
            <a:endParaRPr/>
          </a:p>
        </p:txBody>
      </p:sp>
      <p:sp>
        <p:nvSpPr>
          <p:cNvPr id="208" name="Google Shape;208;p16"/>
          <p:cNvSpPr/>
          <p:nvPr/>
        </p:nvSpPr>
        <p:spPr>
          <a:xfrm>
            <a:off x="3876625" y="1393925"/>
            <a:ext cx="5169000" cy="3813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6"/>
          <p:cNvSpPr/>
          <p:nvPr/>
        </p:nvSpPr>
        <p:spPr>
          <a:xfrm>
            <a:off x="316725" y="1394125"/>
            <a:ext cx="2685900" cy="3813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6"/>
          <p:cNvSpPr/>
          <p:nvPr/>
        </p:nvSpPr>
        <p:spPr>
          <a:xfrm>
            <a:off x="2597100" y="621150"/>
            <a:ext cx="1608900" cy="1507500"/>
          </a:xfrm>
          <a:prstGeom prst="blockArc">
            <a:avLst>
              <a:gd fmla="val 10800000" name="adj1"/>
              <a:gd fmla="val 0" name="adj2"/>
              <a:gd fmla="val 2500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6"/>
          <p:cNvSpPr/>
          <p:nvPr/>
        </p:nvSpPr>
        <p:spPr>
          <a:xfrm>
            <a:off x="430725" y="2645938"/>
            <a:ext cx="709500" cy="7476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6"/>
          <p:cNvSpPr/>
          <p:nvPr/>
        </p:nvSpPr>
        <p:spPr>
          <a:xfrm>
            <a:off x="3965675" y="4345875"/>
            <a:ext cx="709500" cy="7476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6"/>
          <p:cNvSpPr/>
          <p:nvPr/>
        </p:nvSpPr>
        <p:spPr>
          <a:xfrm>
            <a:off x="3965675" y="1546350"/>
            <a:ext cx="709500" cy="7476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4" name="Google Shape;214;p16"/>
          <p:cNvCxnSpPr>
            <a:endCxn id="213" idx="4"/>
          </p:cNvCxnSpPr>
          <p:nvPr/>
        </p:nvCxnSpPr>
        <p:spPr>
          <a:xfrm rot="10800000">
            <a:off x="4320425" y="2293950"/>
            <a:ext cx="0" cy="2052000"/>
          </a:xfrm>
          <a:prstGeom prst="straightConnector1">
            <a:avLst/>
          </a:prstGeom>
          <a:noFill/>
          <a:ln cap="flat" cmpd="sng" w="28575">
            <a:solidFill>
              <a:schemeClr val="dk2"/>
            </a:solidFill>
            <a:prstDash val="dash"/>
            <a:round/>
            <a:headEnd len="sm" w="sm" type="none"/>
            <a:tailEnd len="med" w="med" type="triangle"/>
          </a:ln>
        </p:spPr>
      </p:cxnSp>
      <p:sp>
        <p:nvSpPr>
          <p:cNvPr id="215" name="Google Shape;215;p16"/>
          <p:cNvSpPr txBox="1"/>
          <p:nvPr/>
        </p:nvSpPr>
        <p:spPr>
          <a:xfrm>
            <a:off x="671475" y="3367950"/>
            <a:ext cx="1976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Seafloor Mapper: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Fills out map, cannot see the other room</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16" name="Google Shape;216;p16"/>
          <p:cNvSpPr txBox="1"/>
          <p:nvPr/>
        </p:nvSpPr>
        <p:spPr>
          <a:xfrm>
            <a:off x="4890125" y="1546350"/>
            <a:ext cx="1976400" cy="12621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Receiver/Timer:</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Walks to other room and passes information (time, steps)</a:t>
            </a:r>
            <a:endParaRPr b="0" i="0" sz="1400" u="none" cap="none" strike="noStrike">
              <a:solidFill>
                <a:schemeClr val="lt1"/>
              </a:solidFill>
              <a:latin typeface="Roboto"/>
              <a:ea typeface="Roboto"/>
              <a:cs typeface="Roboto"/>
              <a:sym typeface="Roboto"/>
            </a:endParaRPr>
          </a:p>
        </p:txBody>
      </p:sp>
      <p:sp>
        <p:nvSpPr>
          <p:cNvPr id="217" name="Google Shape;217;p16"/>
          <p:cNvSpPr txBox="1"/>
          <p:nvPr/>
        </p:nvSpPr>
        <p:spPr>
          <a:xfrm>
            <a:off x="4776500" y="3063150"/>
            <a:ext cx="1976400" cy="21240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Transmitter and Sound wave:</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Counts steps or time as they act like a wave traveling to the seafloor and back from transmitter to the receiver</a:t>
            </a:r>
            <a:endParaRPr b="0"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(Can make 2 roles)*</a:t>
            </a:r>
            <a:endParaRPr b="0" i="0" sz="1400" u="none" cap="none" strike="noStrike">
              <a:solidFill>
                <a:srgbClr val="000000"/>
              </a:solidFill>
              <a:latin typeface="Roboto"/>
              <a:ea typeface="Roboto"/>
              <a:cs typeface="Roboto"/>
              <a:sym typeface="Roboto"/>
            </a:endParaRPr>
          </a:p>
        </p:txBody>
      </p:sp>
      <p:sp>
        <p:nvSpPr>
          <p:cNvPr id="218" name="Google Shape;218;p16"/>
          <p:cNvSpPr txBox="1"/>
          <p:nvPr/>
        </p:nvSpPr>
        <p:spPr>
          <a:xfrm>
            <a:off x="516225" y="4477875"/>
            <a:ext cx="2286900" cy="615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SONAR Ping is constant (Hz, db, Amp, </a:t>
            </a:r>
            <a:r>
              <a:rPr b="0" i="1" lang="en" sz="1400" u="none" cap="none" strike="noStrike">
                <a:solidFill>
                  <a:schemeClr val="lt1"/>
                </a:solidFill>
                <a:latin typeface="Times New Roman"/>
                <a:ea typeface="Times New Roman"/>
                <a:cs typeface="Times New Roman"/>
                <a:sym typeface="Times New Roman"/>
              </a:rPr>
              <a:t>f</a:t>
            </a:r>
            <a:r>
              <a:rPr b="0" i="0" lang="en" sz="1400" u="none" cap="none" strike="noStrike">
                <a:solidFill>
                  <a:schemeClr val="lt1"/>
                </a:solidFill>
                <a:latin typeface="Roboto"/>
                <a:ea typeface="Roboto"/>
                <a:cs typeface="Roboto"/>
                <a:sym typeface="Roboto"/>
              </a:rPr>
              <a:t>)</a:t>
            </a:r>
            <a:endParaRPr b="0" i="0" sz="1400" u="none" cap="none" strike="noStrike">
              <a:solidFill>
                <a:schemeClr val="lt1"/>
              </a:solidFill>
              <a:latin typeface="Roboto"/>
              <a:ea typeface="Roboto"/>
              <a:cs typeface="Roboto"/>
              <a:sym typeface="Roboto"/>
            </a:endParaRPr>
          </a:p>
        </p:txBody>
      </p:sp>
      <p:sp>
        <p:nvSpPr>
          <p:cNvPr id="219" name="Google Shape;219;p16"/>
          <p:cNvSpPr/>
          <p:nvPr/>
        </p:nvSpPr>
        <p:spPr>
          <a:xfrm>
            <a:off x="2154425" y="1458025"/>
            <a:ext cx="709500" cy="7476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6"/>
          <p:cNvSpPr txBox="1"/>
          <p:nvPr/>
        </p:nvSpPr>
        <p:spPr>
          <a:xfrm>
            <a:off x="430725" y="1504500"/>
            <a:ext cx="20178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Hydrographer: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Recording output (Helps convert Speed of Human, needs calculator)</a:t>
            </a:r>
            <a:endParaRPr b="0" i="0" sz="1400" u="none" cap="none" strike="noStrike">
              <a:solidFill>
                <a:srgbClr val="000000"/>
              </a:solidFill>
              <a:latin typeface="Roboto"/>
              <a:ea typeface="Roboto"/>
              <a:cs typeface="Roboto"/>
              <a:sym typeface="Roboto"/>
            </a:endParaRPr>
          </a:p>
        </p:txBody>
      </p:sp>
      <p:sp>
        <p:nvSpPr>
          <p:cNvPr id="221" name="Google Shape;221;p16"/>
          <p:cNvSpPr/>
          <p:nvPr/>
        </p:nvSpPr>
        <p:spPr>
          <a:xfrm>
            <a:off x="2736450" y="734886"/>
            <a:ext cx="1342875" cy="735075"/>
          </a:xfrm>
          <a:custGeom>
            <a:rect b="b" l="l" r="r" t="t"/>
            <a:pathLst>
              <a:path extrusionOk="0" h="29403" w="53715">
                <a:moveTo>
                  <a:pt x="53715" y="28896"/>
                </a:moveTo>
                <a:cubicBezTo>
                  <a:pt x="49154" y="24082"/>
                  <a:pt x="35304" y="-73"/>
                  <a:pt x="26351" y="11"/>
                </a:cubicBezTo>
                <a:cubicBezTo>
                  <a:pt x="17399" y="96"/>
                  <a:pt x="4392" y="24504"/>
                  <a:pt x="0" y="29403"/>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2" name="Google Shape;222;p16"/>
          <p:cNvCxnSpPr/>
          <p:nvPr/>
        </p:nvCxnSpPr>
        <p:spPr>
          <a:xfrm flipH="1">
            <a:off x="1418825" y="2306075"/>
            <a:ext cx="760200" cy="519300"/>
          </a:xfrm>
          <a:prstGeom prst="straightConnector1">
            <a:avLst/>
          </a:prstGeom>
          <a:noFill/>
          <a:ln cap="flat" cmpd="sng" w="28575">
            <a:solidFill>
              <a:schemeClr val="dk2"/>
            </a:solidFill>
            <a:prstDash val="solid"/>
            <a:round/>
            <a:headEnd len="med" w="med" type="triangle"/>
            <a:tailEnd len="med" w="med" type="triangle"/>
          </a:ln>
        </p:spPr>
      </p:cxnSp>
      <p:sp>
        <p:nvSpPr>
          <p:cNvPr id="223" name="Google Shape;223;p16"/>
          <p:cNvSpPr txBox="1"/>
          <p:nvPr/>
        </p:nvSpPr>
        <p:spPr>
          <a:xfrm rot="-5400000">
            <a:off x="2765788" y="3297725"/>
            <a:ext cx="108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224" name="Google Shape;224;p16"/>
          <p:cNvSpPr txBox="1"/>
          <p:nvPr/>
        </p:nvSpPr>
        <p:spPr>
          <a:xfrm rot="-5400000">
            <a:off x="2924288" y="2743450"/>
            <a:ext cx="254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Water Surface</a:t>
            </a:r>
            <a:endParaRPr b="0" i="0" sz="1400" u="none" cap="none" strike="noStrike">
              <a:solidFill>
                <a:srgbClr val="000000"/>
              </a:solidFill>
              <a:latin typeface="Roboto"/>
              <a:ea typeface="Roboto"/>
              <a:cs typeface="Roboto"/>
              <a:sym typeface="Roboto"/>
            </a:endParaRPr>
          </a:p>
        </p:txBody>
      </p:sp>
      <p:sp>
        <p:nvSpPr>
          <p:cNvPr id="225" name="Google Shape;225;p16"/>
          <p:cNvSpPr txBox="1"/>
          <p:nvPr/>
        </p:nvSpPr>
        <p:spPr>
          <a:xfrm rot="-5400000">
            <a:off x="8443975" y="2988773"/>
            <a:ext cx="95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Seafloor</a:t>
            </a:r>
            <a:endParaRPr b="0" i="0" sz="1400" u="none" cap="none" strike="noStrike">
              <a:solidFill>
                <a:srgbClr val="000000"/>
              </a:solidFill>
              <a:latin typeface="Roboto"/>
              <a:ea typeface="Roboto"/>
              <a:cs typeface="Roboto"/>
              <a:sym typeface="Roboto"/>
            </a:endParaRPr>
          </a:p>
        </p:txBody>
      </p:sp>
      <p:sp>
        <p:nvSpPr>
          <p:cNvPr id="226" name="Google Shape;226;p16"/>
          <p:cNvSpPr/>
          <p:nvPr/>
        </p:nvSpPr>
        <p:spPr>
          <a:xfrm>
            <a:off x="8624655" y="1520625"/>
            <a:ext cx="311100" cy="3661250"/>
          </a:xfrm>
          <a:custGeom>
            <a:rect b="b" l="l" r="r" t="t"/>
            <a:pathLst>
              <a:path extrusionOk="0" h="146450" w="12444">
                <a:moveTo>
                  <a:pt x="2644" y="0"/>
                </a:moveTo>
                <a:cubicBezTo>
                  <a:pt x="8264" y="11246"/>
                  <a:pt x="9749" y="25302"/>
                  <a:pt x="6698" y="37499"/>
                </a:cubicBezTo>
                <a:cubicBezTo>
                  <a:pt x="5873" y="40797"/>
                  <a:pt x="2962" y="43323"/>
                  <a:pt x="2137" y="46621"/>
                </a:cubicBezTo>
                <a:cubicBezTo>
                  <a:pt x="493" y="53194"/>
                  <a:pt x="2260" y="60317"/>
                  <a:pt x="617" y="66891"/>
                </a:cubicBezTo>
                <a:cubicBezTo>
                  <a:pt x="-2283" y="78498"/>
                  <a:pt x="6378" y="90124"/>
                  <a:pt x="8725" y="101856"/>
                </a:cubicBezTo>
                <a:cubicBezTo>
                  <a:pt x="9490" y="105680"/>
                  <a:pt x="8792" y="109729"/>
                  <a:pt x="9738" y="113512"/>
                </a:cubicBezTo>
                <a:cubicBezTo>
                  <a:pt x="10425" y="116259"/>
                  <a:pt x="12959" y="118873"/>
                  <a:pt x="12272" y="121620"/>
                </a:cubicBezTo>
                <a:cubicBezTo>
                  <a:pt x="10230" y="129784"/>
                  <a:pt x="7711" y="138035"/>
                  <a:pt x="7711" y="14645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txBox="1"/>
          <p:nvPr/>
        </p:nvSpPr>
        <p:spPr>
          <a:xfrm>
            <a:off x="392725" y="963200"/>
            <a:ext cx="178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 (Shipside)</a:t>
            </a:r>
            <a:endParaRPr b="0" i="0" sz="1400" u="none" cap="none" strike="noStrike">
              <a:solidFill>
                <a:srgbClr val="000000"/>
              </a:solidFill>
              <a:latin typeface="Roboto"/>
              <a:ea typeface="Roboto"/>
              <a:cs typeface="Roboto"/>
              <a:sym typeface="Roboto"/>
            </a:endParaRPr>
          </a:p>
        </p:txBody>
      </p:sp>
      <p:sp>
        <p:nvSpPr>
          <p:cNvPr id="228" name="Google Shape;228;p16"/>
          <p:cNvSpPr txBox="1"/>
          <p:nvPr/>
        </p:nvSpPr>
        <p:spPr>
          <a:xfrm>
            <a:off x="4320425" y="958800"/>
            <a:ext cx="430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Underwater (Depth, Water Column, Seafloor)</a:t>
            </a:r>
            <a:endParaRPr b="0" i="0" sz="1400" u="none" cap="none" strike="noStrike">
              <a:solidFill>
                <a:srgbClr val="000000"/>
              </a:solidFill>
              <a:latin typeface="Roboto"/>
              <a:ea typeface="Roboto"/>
              <a:cs typeface="Roboto"/>
              <a:sym typeface="Roboto"/>
            </a:endParaRPr>
          </a:p>
        </p:txBody>
      </p:sp>
      <p:pic>
        <p:nvPicPr>
          <p:cNvPr id="229" name="Google Shape;229;p16"/>
          <p:cNvPicPr preferRelativeResize="0"/>
          <p:nvPr/>
        </p:nvPicPr>
        <p:blipFill rotWithShape="1">
          <a:blip r:embed="rId3">
            <a:alphaModFix/>
          </a:blip>
          <a:srcRect b="62420" l="22519" r="25991" t="0"/>
          <a:stretch/>
        </p:blipFill>
        <p:spPr>
          <a:xfrm rot="-5400000">
            <a:off x="3033889" y="4356137"/>
            <a:ext cx="1051699" cy="422275"/>
          </a:xfrm>
          <a:prstGeom prst="rect">
            <a:avLst/>
          </a:prstGeom>
          <a:noFill/>
          <a:ln>
            <a:noFill/>
          </a:ln>
        </p:spPr>
      </p:pic>
      <p:sp>
        <p:nvSpPr>
          <p:cNvPr id="230" name="Google Shape;230;p16"/>
          <p:cNvSpPr/>
          <p:nvPr/>
        </p:nvSpPr>
        <p:spPr>
          <a:xfrm>
            <a:off x="4118075" y="4422075"/>
            <a:ext cx="709500" cy="7476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p:nvPr/>
        </p:nvSpPr>
        <p:spPr>
          <a:xfrm>
            <a:off x="7879950" y="1279550"/>
            <a:ext cx="1044900" cy="3750000"/>
          </a:xfrm>
          <a:prstGeom prst="rect">
            <a:avLst/>
          </a:prstGeom>
          <a:gradFill>
            <a:gsLst>
              <a:gs pos="0">
                <a:srgbClr val="F48208"/>
              </a:gs>
              <a:gs pos="100000">
                <a:srgbClr val="703E0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7"/>
          <p:cNvSpPr/>
          <p:nvPr/>
        </p:nvSpPr>
        <p:spPr>
          <a:xfrm>
            <a:off x="2571750" y="1279550"/>
            <a:ext cx="3762600" cy="3788100"/>
          </a:xfrm>
          <a:prstGeom prst="rect">
            <a:avLst/>
          </a:prstGeom>
          <a:gradFill>
            <a:gsLst>
              <a:gs pos="0">
                <a:srgbClr val="8ED8FA"/>
              </a:gs>
              <a:gs pos="100000">
                <a:srgbClr val="19AAED"/>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7"/>
          <p:cNvSpPr/>
          <p:nvPr/>
        </p:nvSpPr>
        <p:spPr>
          <a:xfrm>
            <a:off x="6511725" y="1279550"/>
            <a:ext cx="1216200" cy="3750000"/>
          </a:xfrm>
          <a:prstGeom prst="rect">
            <a:avLst/>
          </a:prstGeom>
          <a:gradFill>
            <a:gsLst>
              <a:gs pos="0">
                <a:srgbClr val="F9F9F9"/>
              </a:gs>
              <a:gs pos="36000">
                <a:srgbClr val="F9F9F9"/>
              </a:gs>
              <a:gs pos="80000">
                <a:srgbClr val="DEDEDE"/>
              </a:gs>
              <a:gs pos="100000">
                <a:srgbClr val="999999"/>
              </a:gs>
            </a:gsLst>
            <a:lin ang="1619866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Where are we sampling each round to create our seafloor map? </a:t>
            </a:r>
            <a:endParaRPr/>
          </a:p>
        </p:txBody>
      </p:sp>
      <p:cxnSp>
        <p:nvCxnSpPr>
          <p:cNvPr id="239" name="Google Shape;239;p17"/>
          <p:cNvCxnSpPr/>
          <p:nvPr/>
        </p:nvCxnSpPr>
        <p:spPr>
          <a:xfrm flipH="1" rot="10800000">
            <a:off x="646198" y="1512763"/>
            <a:ext cx="36900" cy="2204400"/>
          </a:xfrm>
          <a:prstGeom prst="straightConnector1">
            <a:avLst/>
          </a:prstGeom>
          <a:noFill/>
          <a:ln cap="flat" cmpd="sng" w="28575">
            <a:solidFill>
              <a:schemeClr val="dk2"/>
            </a:solidFill>
            <a:prstDash val="dash"/>
            <a:round/>
            <a:headEnd len="sm" w="sm" type="none"/>
            <a:tailEnd len="med" w="med" type="triangle"/>
          </a:ln>
        </p:spPr>
      </p:cxnSp>
      <p:sp>
        <p:nvSpPr>
          <p:cNvPr id="240" name="Google Shape;240;p17"/>
          <p:cNvSpPr/>
          <p:nvPr/>
        </p:nvSpPr>
        <p:spPr>
          <a:xfrm>
            <a:off x="1465926" y="1342875"/>
            <a:ext cx="6014169" cy="3458575"/>
          </a:xfrm>
          <a:custGeom>
            <a:rect b="b" l="l" r="r" t="t"/>
            <a:pathLst>
              <a:path extrusionOk="0" h="138343" w="164344">
                <a:moveTo>
                  <a:pt x="1647" y="138343"/>
                </a:moveTo>
                <a:cubicBezTo>
                  <a:pt x="28758" y="136147"/>
                  <a:pt x="164566" y="129052"/>
                  <a:pt x="164313" y="125167"/>
                </a:cubicBezTo>
                <a:cubicBezTo>
                  <a:pt x="164060" y="121282"/>
                  <a:pt x="1141" y="117904"/>
                  <a:pt x="127" y="115032"/>
                </a:cubicBezTo>
                <a:cubicBezTo>
                  <a:pt x="-886" y="112161"/>
                  <a:pt x="157556" y="110810"/>
                  <a:pt x="158232" y="107938"/>
                </a:cubicBezTo>
                <a:cubicBezTo>
                  <a:pt x="158908" y="105067"/>
                  <a:pt x="4519" y="100590"/>
                  <a:pt x="4181" y="97803"/>
                </a:cubicBezTo>
                <a:cubicBezTo>
                  <a:pt x="3843" y="95016"/>
                  <a:pt x="156205" y="94002"/>
                  <a:pt x="156205" y="91215"/>
                </a:cubicBezTo>
                <a:cubicBezTo>
                  <a:pt x="156205" y="88428"/>
                  <a:pt x="4519" y="83107"/>
                  <a:pt x="4181" y="81080"/>
                </a:cubicBezTo>
                <a:cubicBezTo>
                  <a:pt x="3843" y="79053"/>
                  <a:pt x="153756" y="80742"/>
                  <a:pt x="154178" y="79053"/>
                </a:cubicBezTo>
                <a:cubicBezTo>
                  <a:pt x="154600" y="77364"/>
                  <a:pt x="6630" y="72634"/>
                  <a:pt x="6714" y="70945"/>
                </a:cubicBezTo>
                <a:cubicBezTo>
                  <a:pt x="6799" y="69256"/>
                  <a:pt x="154432" y="71283"/>
                  <a:pt x="154685" y="68918"/>
                </a:cubicBezTo>
                <a:cubicBezTo>
                  <a:pt x="154939" y="66553"/>
                  <a:pt x="8320" y="58783"/>
                  <a:pt x="8235" y="56756"/>
                </a:cubicBezTo>
                <a:cubicBezTo>
                  <a:pt x="8151" y="54729"/>
                  <a:pt x="152405" y="58699"/>
                  <a:pt x="154178" y="56756"/>
                </a:cubicBezTo>
                <a:cubicBezTo>
                  <a:pt x="155952" y="54814"/>
                  <a:pt x="19552" y="47044"/>
                  <a:pt x="18876" y="45101"/>
                </a:cubicBezTo>
                <a:cubicBezTo>
                  <a:pt x="18200" y="43159"/>
                  <a:pt x="152742" y="48057"/>
                  <a:pt x="150124" y="45101"/>
                </a:cubicBezTo>
                <a:cubicBezTo>
                  <a:pt x="147506" y="42145"/>
                  <a:pt x="1985" y="30490"/>
                  <a:pt x="3167" y="27365"/>
                </a:cubicBezTo>
                <a:cubicBezTo>
                  <a:pt x="4350" y="24240"/>
                  <a:pt x="156966" y="28885"/>
                  <a:pt x="157219" y="26351"/>
                </a:cubicBezTo>
                <a:cubicBezTo>
                  <a:pt x="157472" y="23817"/>
                  <a:pt x="5109" y="14696"/>
                  <a:pt x="4687" y="12162"/>
                </a:cubicBezTo>
                <a:cubicBezTo>
                  <a:pt x="4265" y="9628"/>
                  <a:pt x="154854" y="13176"/>
                  <a:pt x="154685" y="11149"/>
                </a:cubicBezTo>
                <a:cubicBezTo>
                  <a:pt x="154516" y="9122"/>
                  <a:pt x="28843" y="1858"/>
                  <a:pt x="3674" y="0"/>
                </a:cubicBezTo>
              </a:path>
            </a:pathLst>
          </a:cu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17"/>
          <p:cNvCxnSpPr/>
          <p:nvPr/>
        </p:nvCxnSpPr>
        <p:spPr>
          <a:xfrm rot="10800000">
            <a:off x="1246051" y="1317400"/>
            <a:ext cx="28200" cy="3623400"/>
          </a:xfrm>
          <a:prstGeom prst="straightConnector1">
            <a:avLst/>
          </a:prstGeom>
          <a:noFill/>
          <a:ln cap="flat" cmpd="sng" w="28575">
            <a:solidFill>
              <a:schemeClr val="dk2"/>
            </a:solidFill>
            <a:prstDash val="dash"/>
            <a:round/>
            <a:headEnd len="sm" w="sm" type="none"/>
            <a:tailEnd len="sm" w="sm" type="none"/>
          </a:ln>
        </p:spPr>
      </p:cxnSp>
      <p:sp>
        <p:nvSpPr>
          <p:cNvPr id="242" name="Google Shape;242;p17"/>
          <p:cNvSpPr txBox="1"/>
          <p:nvPr/>
        </p:nvSpPr>
        <p:spPr>
          <a:xfrm rot="-5400000">
            <a:off x="-101320" y="2840525"/>
            <a:ext cx="1087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243" name="Google Shape;243;p17"/>
          <p:cNvSpPr txBox="1"/>
          <p:nvPr/>
        </p:nvSpPr>
        <p:spPr>
          <a:xfrm rot="-5400000">
            <a:off x="-261282" y="2929000"/>
            <a:ext cx="254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Water Surface</a:t>
            </a:r>
            <a:endParaRPr b="0" i="0" sz="1400" u="none" cap="none" strike="noStrike">
              <a:solidFill>
                <a:srgbClr val="000000"/>
              </a:solidFill>
              <a:latin typeface="Roboto"/>
              <a:ea typeface="Roboto"/>
              <a:cs typeface="Roboto"/>
              <a:sym typeface="Roboto"/>
            </a:endParaRPr>
          </a:p>
        </p:txBody>
      </p:sp>
      <p:sp>
        <p:nvSpPr>
          <p:cNvPr id="244" name="Google Shape;244;p17"/>
          <p:cNvSpPr txBox="1"/>
          <p:nvPr/>
        </p:nvSpPr>
        <p:spPr>
          <a:xfrm rot="-5400000">
            <a:off x="6912709" y="2836373"/>
            <a:ext cx="95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Seafloor</a:t>
            </a:r>
            <a:endParaRPr b="0" i="0" sz="1400" u="none" cap="none" strike="noStrike">
              <a:solidFill>
                <a:srgbClr val="000000"/>
              </a:solidFill>
              <a:latin typeface="Roboto"/>
              <a:ea typeface="Roboto"/>
              <a:cs typeface="Roboto"/>
              <a:sym typeface="Roboto"/>
            </a:endParaRPr>
          </a:p>
        </p:txBody>
      </p:sp>
      <p:sp>
        <p:nvSpPr>
          <p:cNvPr id="245" name="Google Shape;245;p17"/>
          <p:cNvSpPr/>
          <p:nvPr/>
        </p:nvSpPr>
        <p:spPr>
          <a:xfrm>
            <a:off x="7048415" y="1368225"/>
            <a:ext cx="455388" cy="3661250"/>
          </a:xfrm>
          <a:custGeom>
            <a:rect b="b" l="l" r="r" t="t"/>
            <a:pathLst>
              <a:path extrusionOk="0" h="146450" w="12444">
                <a:moveTo>
                  <a:pt x="2644" y="0"/>
                </a:moveTo>
                <a:cubicBezTo>
                  <a:pt x="8264" y="11246"/>
                  <a:pt x="9749" y="25302"/>
                  <a:pt x="6698" y="37499"/>
                </a:cubicBezTo>
                <a:cubicBezTo>
                  <a:pt x="5873" y="40797"/>
                  <a:pt x="2962" y="43323"/>
                  <a:pt x="2137" y="46621"/>
                </a:cubicBezTo>
                <a:cubicBezTo>
                  <a:pt x="493" y="53194"/>
                  <a:pt x="2260" y="60317"/>
                  <a:pt x="617" y="66891"/>
                </a:cubicBezTo>
                <a:cubicBezTo>
                  <a:pt x="-2283" y="78498"/>
                  <a:pt x="6378" y="90124"/>
                  <a:pt x="8725" y="101856"/>
                </a:cubicBezTo>
                <a:cubicBezTo>
                  <a:pt x="9490" y="105680"/>
                  <a:pt x="8792" y="109729"/>
                  <a:pt x="9738" y="113512"/>
                </a:cubicBezTo>
                <a:cubicBezTo>
                  <a:pt x="10425" y="116259"/>
                  <a:pt x="12959" y="118873"/>
                  <a:pt x="12272" y="121620"/>
                </a:cubicBezTo>
                <a:cubicBezTo>
                  <a:pt x="10230" y="129784"/>
                  <a:pt x="7711" y="138035"/>
                  <a:pt x="7711" y="14645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txBox="1"/>
          <p:nvPr/>
        </p:nvSpPr>
        <p:spPr>
          <a:xfrm>
            <a:off x="1322872" y="4730825"/>
            <a:ext cx="6300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Underwater (Depth, Water Column, Seafloor)</a:t>
            </a:r>
            <a:endParaRPr b="0" i="0" sz="1400" u="none" cap="none" strike="noStrike">
              <a:solidFill>
                <a:srgbClr val="000000"/>
              </a:solidFill>
              <a:latin typeface="Roboto"/>
              <a:ea typeface="Roboto"/>
              <a:cs typeface="Roboto"/>
              <a:sym typeface="Roboto"/>
            </a:endParaRPr>
          </a:p>
        </p:txBody>
      </p:sp>
      <p:pic>
        <p:nvPicPr>
          <p:cNvPr id="247" name="Google Shape;247;p17"/>
          <p:cNvPicPr preferRelativeResize="0"/>
          <p:nvPr/>
        </p:nvPicPr>
        <p:blipFill rotWithShape="1">
          <a:blip r:embed="rId3">
            <a:alphaModFix/>
          </a:blip>
          <a:srcRect b="62420" l="22519" r="25991" t="0"/>
          <a:stretch/>
        </p:blipFill>
        <p:spPr>
          <a:xfrm rot="-5400000">
            <a:off x="37791" y="3953412"/>
            <a:ext cx="1051699" cy="618126"/>
          </a:xfrm>
          <a:prstGeom prst="rect">
            <a:avLst/>
          </a:prstGeom>
          <a:noFill/>
          <a:ln>
            <a:noFill/>
          </a:ln>
        </p:spPr>
      </p:pic>
      <p:sp>
        <p:nvSpPr>
          <p:cNvPr id="248" name="Google Shape;248;p17"/>
          <p:cNvSpPr txBox="1"/>
          <p:nvPr/>
        </p:nvSpPr>
        <p:spPr>
          <a:xfrm>
            <a:off x="7048413" y="1241550"/>
            <a:ext cx="455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Alfa Slab One"/>
                <a:ea typeface="Alfa Slab One"/>
                <a:cs typeface="Alfa Slab One"/>
                <a:sym typeface="Alfa Slab One"/>
              </a:rPr>
              <a:t>1</a:t>
            </a:r>
            <a:endParaRPr b="0" i="0" sz="2600" u="none" cap="none" strike="noStrike">
              <a:solidFill>
                <a:srgbClr val="000000"/>
              </a:solidFill>
              <a:latin typeface="Alfa Slab One"/>
              <a:ea typeface="Alfa Slab One"/>
              <a:cs typeface="Alfa Slab One"/>
              <a:sym typeface="Alfa Slab One"/>
            </a:endParaRPr>
          </a:p>
        </p:txBody>
      </p:sp>
      <p:sp>
        <p:nvSpPr>
          <p:cNvPr id="249" name="Google Shape;249;p17"/>
          <p:cNvSpPr txBox="1"/>
          <p:nvPr/>
        </p:nvSpPr>
        <p:spPr>
          <a:xfrm>
            <a:off x="4349400" y="1241550"/>
            <a:ext cx="455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Alfa Slab One"/>
                <a:ea typeface="Alfa Slab One"/>
                <a:cs typeface="Alfa Slab One"/>
                <a:sym typeface="Alfa Slab One"/>
              </a:rPr>
              <a:t>3</a:t>
            </a:r>
            <a:endParaRPr b="0" i="0" sz="2600" u="none" cap="none" strike="noStrike">
              <a:solidFill>
                <a:srgbClr val="000000"/>
              </a:solidFill>
              <a:latin typeface="Alfa Slab One"/>
              <a:ea typeface="Alfa Slab One"/>
              <a:cs typeface="Alfa Slab One"/>
              <a:sym typeface="Alfa Slab One"/>
            </a:endParaRPr>
          </a:p>
        </p:txBody>
      </p:sp>
      <p:sp>
        <p:nvSpPr>
          <p:cNvPr id="250" name="Google Shape;250;p17"/>
          <p:cNvSpPr txBox="1"/>
          <p:nvPr/>
        </p:nvSpPr>
        <p:spPr>
          <a:xfrm>
            <a:off x="8099750" y="1241550"/>
            <a:ext cx="455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Alfa Slab One"/>
                <a:ea typeface="Alfa Slab One"/>
                <a:cs typeface="Alfa Slab One"/>
                <a:sym typeface="Alfa Slab One"/>
              </a:rPr>
              <a:t>2</a:t>
            </a:r>
            <a:endParaRPr b="0" i="0" sz="2600" u="none" cap="none" strike="noStrike">
              <a:solidFill>
                <a:srgbClr val="000000"/>
              </a:solidFill>
              <a:latin typeface="Alfa Slab One"/>
              <a:ea typeface="Alfa Slab One"/>
              <a:cs typeface="Alfa Slab One"/>
              <a:sym typeface="Alfa Slab One"/>
            </a:endParaRPr>
          </a:p>
        </p:txBody>
      </p:sp>
      <p:sp>
        <p:nvSpPr>
          <p:cNvPr id="251" name="Google Shape;251;p17"/>
          <p:cNvSpPr/>
          <p:nvPr/>
        </p:nvSpPr>
        <p:spPr>
          <a:xfrm>
            <a:off x="98250" y="1241525"/>
            <a:ext cx="8934600" cy="3813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2" name="Google Shape;252;p17"/>
          <p:cNvPicPr preferRelativeResize="0"/>
          <p:nvPr/>
        </p:nvPicPr>
        <p:blipFill rotWithShape="1">
          <a:blip r:embed="rId4">
            <a:alphaModFix/>
          </a:blip>
          <a:srcRect b="0" l="0" r="0" t="0"/>
          <a:stretch/>
        </p:blipFill>
        <p:spPr>
          <a:xfrm>
            <a:off x="7092776" y="707219"/>
            <a:ext cx="455400" cy="534306"/>
          </a:xfrm>
          <a:prstGeom prst="rect">
            <a:avLst/>
          </a:prstGeom>
          <a:noFill/>
          <a:ln>
            <a:noFill/>
          </a:ln>
        </p:spPr>
      </p:pic>
      <p:pic>
        <p:nvPicPr>
          <p:cNvPr id="253" name="Google Shape;253;p17"/>
          <p:cNvPicPr preferRelativeResize="0"/>
          <p:nvPr/>
        </p:nvPicPr>
        <p:blipFill rotWithShape="1">
          <a:blip r:embed="rId5">
            <a:alphaModFix/>
          </a:blip>
          <a:srcRect b="0" l="0" r="0" t="0"/>
          <a:stretch/>
        </p:blipFill>
        <p:spPr>
          <a:xfrm>
            <a:off x="8059052" y="797249"/>
            <a:ext cx="400200" cy="400200"/>
          </a:xfrm>
          <a:prstGeom prst="rect">
            <a:avLst/>
          </a:prstGeom>
          <a:noFill/>
          <a:ln>
            <a:noFill/>
          </a:ln>
        </p:spPr>
      </p:pic>
      <p:pic>
        <p:nvPicPr>
          <p:cNvPr id="254" name="Google Shape;254;p17"/>
          <p:cNvPicPr preferRelativeResize="0"/>
          <p:nvPr/>
        </p:nvPicPr>
        <p:blipFill rotWithShape="1">
          <a:blip r:embed="rId6">
            <a:alphaModFix/>
          </a:blip>
          <a:srcRect b="0" l="0" r="0" t="0"/>
          <a:stretch/>
        </p:blipFill>
        <p:spPr>
          <a:xfrm>
            <a:off x="8446197" y="789073"/>
            <a:ext cx="400200" cy="416564"/>
          </a:xfrm>
          <a:prstGeom prst="rect">
            <a:avLst/>
          </a:prstGeom>
          <a:noFill/>
          <a:ln>
            <a:noFill/>
          </a:ln>
        </p:spPr>
      </p:pic>
      <p:pic>
        <p:nvPicPr>
          <p:cNvPr id="255" name="Google Shape;255;p17"/>
          <p:cNvPicPr preferRelativeResize="0"/>
          <p:nvPr/>
        </p:nvPicPr>
        <p:blipFill rotWithShape="1">
          <a:blip r:embed="rId7">
            <a:alphaModFix/>
          </a:blip>
          <a:srcRect b="0" l="0" r="0" t="0"/>
          <a:stretch/>
        </p:blipFill>
        <p:spPr>
          <a:xfrm>
            <a:off x="6511725" y="753275"/>
            <a:ext cx="455375" cy="455375"/>
          </a:xfrm>
          <a:prstGeom prst="rect">
            <a:avLst/>
          </a:prstGeom>
          <a:noFill/>
          <a:ln>
            <a:noFill/>
          </a:ln>
        </p:spPr>
      </p:pic>
      <p:pic>
        <p:nvPicPr>
          <p:cNvPr id="256" name="Google Shape;256;p17"/>
          <p:cNvPicPr preferRelativeResize="0"/>
          <p:nvPr/>
        </p:nvPicPr>
        <p:blipFill rotWithShape="1">
          <a:blip r:embed="rId8">
            <a:alphaModFix/>
          </a:blip>
          <a:srcRect b="0" l="0" r="0" t="0"/>
          <a:stretch/>
        </p:blipFill>
        <p:spPr>
          <a:xfrm>
            <a:off x="3968576" y="707219"/>
            <a:ext cx="455400" cy="534306"/>
          </a:xfrm>
          <a:prstGeom prst="rect">
            <a:avLst/>
          </a:prstGeom>
          <a:noFill/>
          <a:ln>
            <a:noFill/>
          </a:ln>
        </p:spPr>
      </p:pic>
      <p:pic>
        <p:nvPicPr>
          <p:cNvPr id="257" name="Google Shape;257;p17"/>
          <p:cNvPicPr preferRelativeResize="0"/>
          <p:nvPr/>
        </p:nvPicPr>
        <p:blipFill rotWithShape="1">
          <a:blip r:embed="rId9">
            <a:alphaModFix/>
          </a:blip>
          <a:srcRect b="0" l="0" r="0" t="0"/>
          <a:stretch/>
        </p:blipFill>
        <p:spPr>
          <a:xfrm>
            <a:off x="3387525" y="753275"/>
            <a:ext cx="455375" cy="455375"/>
          </a:xfrm>
          <a:prstGeom prst="rect">
            <a:avLst/>
          </a:prstGeom>
          <a:noFill/>
          <a:ln>
            <a:noFill/>
          </a:ln>
        </p:spPr>
      </p:pic>
      <p:pic>
        <p:nvPicPr>
          <p:cNvPr id="258" name="Google Shape;258;p17"/>
          <p:cNvPicPr preferRelativeResize="0"/>
          <p:nvPr/>
        </p:nvPicPr>
        <p:blipFill rotWithShape="1">
          <a:blip r:embed="rId10">
            <a:alphaModFix/>
          </a:blip>
          <a:srcRect b="0" l="0" r="0" t="0"/>
          <a:stretch/>
        </p:blipFill>
        <p:spPr>
          <a:xfrm>
            <a:off x="4479313" y="749200"/>
            <a:ext cx="400201" cy="400201"/>
          </a:xfrm>
          <a:prstGeom prst="rect">
            <a:avLst/>
          </a:prstGeom>
          <a:noFill/>
          <a:ln>
            <a:noFill/>
          </a:ln>
        </p:spPr>
      </p:pic>
      <p:sp>
        <p:nvSpPr>
          <p:cNvPr id="259" name="Google Shape;259;p17"/>
          <p:cNvSpPr txBox="1"/>
          <p:nvPr/>
        </p:nvSpPr>
        <p:spPr>
          <a:xfrm>
            <a:off x="4970624" y="651025"/>
            <a:ext cx="15411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rgbClr val="000000"/>
                </a:solidFill>
                <a:latin typeface="Times New Roman"/>
                <a:ea typeface="Times New Roman"/>
                <a:cs typeface="Times New Roman"/>
                <a:sym typeface="Times New Roman"/>
              </a:rPr>
              <a:t>2xkHz</a:t>
            </a:r>
            <a:endParaRPr b="1" i="0" sz="3300" u="none" cap="none" strike="noStrike">
              <a:solidFill>
                <a:srgbClr val="000000"/>
              </a:solidFill>
              <a:latin typeface="Times New Roman"/>
              <a:ea typeface="Times New Roman"/>
              <a:cs typeface="Times New Roman"/>
              <a:sym typeface="Times New Roman"/>
            </a:endParaRPr>
          </a:p>
        </p:txBody>
      </p:sp>
      <p:sp>
        <p:nvSpPr>
          <p:cNvPr id="260" name="Google Shape;260;p17"/>
          <p:cNvSpPr/>
          <p:nvPr/>
        </p:nvSpPr>
        <p:spPr>
          <a:xfrm>
            <a:off x="4044600" y="4305125"/>
            <a:ext cx="834900" cy="41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Cards</a:t>
            </a:r>
            <a:endParaRPr b="1" i="0" sz="1400" u="none" cap="none" strike="noStrike">
              <a:solidFill>
                <a:srgbClr val="000000"/>
              </a:solidFill>
              <a:latin typeface="Arial"/>
              <a:ea typeface="Arial"/>
              <a:cs typeface="Arial"/>
              <a:sym typeface="Arial"/>
            </a:endParaRPr>
          </a:p>
        </p:txBody>
      </p:sp>
      <p:sp>
        <p:nvSpPr>
          <p:cNvPr id="261" name="Google Shape;261;p17"/>
          <p:cNvSpPr/>
          <p:nvPr/>
        </p:nvSpPr>
        <p:spPr>
          <a:xfrm>
            <a:off x="7981500" y="4330625"/>
            <a:ext cx="891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Cards</a:t>
            </a:r>
            <a:endParaRPr b="1" i="0" sz="1400" u="none" cap="none" strike="noStrike">
              <a:solidFill>
                <a:srgbClr val="000000"/>
              </a:solidFill>
              <a:latin typeface="Arial"/>
              <a:ea typeface="Arial"/>
              <a:cs typeface="Arial"/>
              <a:sym typeface="Arial"/>
            </a:endParaRPr>
          </a:p>
        </p:txBody>
      </p:sp>
      <p:sp>
        <p:nvSpPr>
          <p:cNvPr id="262" name="Google Shape;262;p17"/>
          <p:cNvSpPr/>
          <p:nvPr/>
        </p:nvSpPr>
        <p:spPr>
          <a:xfrm>
            <a:off x="6609900" y="4330625"/>
            <a:ext cx="891900" cy="400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Solve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2900"/>
              <a:t>Round 1: Measuring for Depth (19 Pings)</a:t>
            </a:r>
            <a:endParaRPr/>
          </a:p>
        </p:txBody>
      </p:sp>
      <p:sp>
        <p:nvSpPr>
          <p:cNvPr id="268" name="Google Shape;268;p18"/>
          <p:cNvSpPr txBox="1"/>
          <p:nvPr>
            <p:ph idx="1" type="body"/>
          </p:nvPr>
        </p:nvSpPr>
        <p:spPr>
          <a:xfrm>
            <a:off x="243300" y="1919075"/>
            <a:ext cx="44298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a:t>Water Depth =</a:t>
            </a:r>
            <a:endParaRPr b="1"/>
          </a:p>
          <a:p>
            <a:pPr indent="457200" lvl="0" marL="0" rtl="0" algn="l">
              <a:lnSpc>
                <a:spcPct val="115000"/>
              </a:lnSpc>
              <a:spcBef>
                <a:spcPts val="1600"/>
              </a:spcBef>
              <a:spcAft>
                <a:spcPts val="0"/>
              </a:spcAft>
              <a:buSzPts val="1400"/>
              <a:buNone/>
            </a:pPr>
            <a:r>
              <a:rPr b="1" lang="en"/>
              <a:t> Speed of Sound x  [(Two Way Travel Time)/2]</a:t>
            </a:r>
            <a:endParaRPr b="1"/>
          </a:p>
          <a:p>
            <a:pPr indent="457200" lvl="0" marL="0" rtl="0" algn="l">
              <a:lnSpc>
                <a:spcPct val="115000"/>
              </a:lnSpc>
              <a:spcBef>
                <a:spcPts val="1600"/>
              </a:spcBef>
              <a:spcAft>
                <a:spcPts val="0"/>
              </a:spcAft>
              <a:buSzPts val="1400"/>
              <a:buNone/>
            </a:pPr>
            <a:r>
              <a:rPr b="1" lang="en"/>
              <a:t>Speed of Human x  [(Two Way Travel Time)/2]</a:t>
            </a:r>
            <a:endParaRPr b="1"/>
          </a:p>
          <a:p>
            <a:pPr indent="0" lvl="0" marL="0" rtl="0" algn="l">
              <a:lnSpc>
                <a:spcPct val="115000"/>
              </a:lnSpc>
              <a:spcBef>
                <a:spcPts val="1600"/>
              </a:spcBef>
              <a:spcAft>
                <a:spcPts val="0"/>
              </a:spcAft>
              <a:buSzPts val="1400"/>
              <a:buNone/>
            </a:pPr>
            <a:r>
              <a:rPr b="1" lang="en"/>
              <a:t>Time students walking a known distance.  And record that as the “Speed of Human” you will use for this simulation </a:t>
            </a:r>
            <a:endParaRPr b="1"/>
          </a:p>
          <a:p>
            <a:pPr indent="0" lvl="0" marL="0" rtl="0" algn="l">
              <a:lnSpc>
                <a:spcPct val="115000"/>
              </a:lnSpc>
              <a:spcBef>
                <a:spcPts val="1600"/>
              </a:spcBef>
              <a:spcAft>
                <a:spcPts val="0"/>
              </a:spcAft>
              <a:buSzPts val="1400"/>
              <a:buNone/>
            </a:pPr>
            <a:r>
              <a:rPr b="1" lang="en"/>
              <a:t>*only measurement you get is two way because cannot stop the clock when sound hits the bottom</a:t>
            </a:r>
            <a:endParaRPr b="1"/>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id="269" name="Google Shape;269;p18"/>
          <p:cNvPicPr preferRelativeResize="0"/>
          <p:nvPr/>
        </p:nvPicPr>
        <p:blipFill rotWithShape="1">
          <a:blip r:embed="rId3">
            <a:alphaModFix/>
          </a:blip>
          <a:srcRect b="0" l="0" r="0" t="0"/>
          <a:stretch/>
        </p:blipFill>
        <p:spPr>
          <a:xfrm>
            <a:off x="4749300" y="1804850"/>
            <a:ext cx="4215088" cy="29006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9"/>
          <p:cNvPicPr preferRelativeResize="0"/>
          <p:nvPr/>
        </p:nvPicPr>
        <p:blipFill rotWithShape="1">
          <a:blip r:embed="rId3">
            <a:alphaModFix/>
          </a:blip>
          <a:srcRect b="0" l="0" r="0" t="0"/>
          <a:stretch/>
        </p:blipFill>
        <p:spPr>
          <a:xfrm>
            <a:off x="387425" y="692675"/>
            <a:ext cx="8291902" cy="4409100"/>
          </a:xfrm>
          <a:prstGeom prst="rect">
            <a:avLst/>
          </a:prstGeom>
          <a:noFill/>
          <a:ln>
            <a:noFill/>
          </a:ln>
        </p:spPr>
      </p:pic>
      <p:sp>
        <p:nvSpPr>
          <p:cNvPr id="275" name="Google Shape;275;p1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Round 1: Measuring for Depth (Range)</a:t>
            </a:r>
            <a:endParaRPr/>
          </a:p>
        </p:txBody>
      </p:sp>
      <p:sp>
        <p:nvSpPr>
          <p:cNvPr id="276" name="Google Shape;276;p19"/>
          <p:cNvSpPr txBox="1"/>
          <p:nvPr/>
        </p:nvSpPr>
        <p:spPr>
          <a:xfrm>
            <a:off x="5320850" y="2348550"/>
            <a:ext cx="1419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Transmitter </a:t>
            </a:r>
            <a:endParaRPr b="1" i="0" sz="1900" u="none" cap="none" strike="noStrike">
              <a:solidFill>
                <a:srgbClr val="000000"/>
              </a:solidFill>
              <a:latin typeface="Roboto"/>
              <a:ea typeface="Roboto"/>
              <a:cs typeface="Roboto"/>
              <a:sym typeface="Roboto"/>
            </a:endParaRPr>
          </a:p>
        </p:txBody>
      </p:sp>
      <p:sp>
        <p:nvSpPr>
          <p:cNvPr id="277" name="Google Shape;277;p19"/>
          <p:cNvSpPr txBox="1"/>
          <p:nvPr/>
        </p:nvSpPr>
        <p:spPr>
          <a:xfrm>
            <a:off x="1798975" y="2863125"/>
            <a:ext cx="240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Ping</a:t>
            </a:r>
            <a:endParaRPr b="1" i="0" sz="1900" u="none" cap="none" strike="noStrike">
              <a:solidFill>
                <a:srgbClr val="000000"/>
              </a:solidFill>
              <a:latin typeface="Roboto"/>
              <a:ea typeface="Roboto"/>
              <a:cs typeface="Roboto"/>
              <a:sym typeface="Roboto"/>
            </a:endParaRPr>
          </a:p>
        </p:txBody>
      </p:sp>
      <p:sp>
        <p:nvSpPr>
          <p:cNvPr id="278" name="Google Shape;278;p19"/>
          <p:cNvSpPr txBox="1"/>
          <p:nvPr/>
        </p:nvSpPr>
        <p:spPr>
          <a:xfrm>
            <a:off x="2432400" y="4539800"/>
            <a:ext cx="2255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Reflect (seafloor)</a:t>
            </a:r>
            <a:endParaRPr b="1" i="0" sz="1900" u="none" cap="none" strike="noStrike">
              <a:solidFill>
                <a:srgbClr val="000000"/>
              </a:solidFill>
              <a:latin typeface="Roboto"/>
              <a:ea typeface="Roboto"/>
              <a:cs typeface="Roboto"/>
              <a:sym typeface="Roboto"/>
            </a:endParaRPr>
          </a:p>
        </p:txBody>
      </p:sp>
      <p:sp>
        <p:nvSpPr>
          <p:cNvPr id="279" name="Google Shape;279;p19"/>
          <p:cNvSpPr txBox="1"/>
          <p:nvPr/>
        </p:nvSpPr>
        <p:spPr>
          <a:xfrm>
            <a:off x="3332075" y="2356225"/>
            <a:ext cx="1672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Receiver</a:t>
            </a:r>
            <a:endParaRPr b="1" i="0" sz="1900" u="none" cap="none" strike="noStrike">
              <a:solidFill>
                <a:srgbClr val="000000"/>
              </a:solidFill>
              <a:latin typeface="Roboto"/>
              <a:ea typeface="Roboto"/>
              <a:cs typeface="Roboto"/>
              <a:sym typeface="Roboto"/>
            </a:endParaRPr>
          </a:p>
        </p:txBody>
      </p:sp>
      <p:cxnSp>
        <p:nvCxnSpPr>
          <p:cNvPr id="280" name="Google Shape;280;p19"/>
          <p:cNvCxnSpPr/>
          <p:nvPr/>
        </p:nvCxnSpPr>
        <p:spPr>
          <a:xfrm flipH="1" rot="10800000">
            <a:off x="2457725" y="3086475"/>
            <a:ext cx="1748400" cy="25800"/>
          </a:xfrm>
          <a:prstGeom prst="straightConnector1">
            <a:avLst/>
          </a:prstGeom>
          <a:noFill/>
          <a:ln cap="flat" cmpd="sng" w="28575">
            <a:solidFill>
              <a:schemeClr val="dk2"/>
            </a:solidFill>
            <a:prstDash val="solid"/>
            <a:round/>
            <a:headEnd len="sm" w="sm" type="none"/>
            <a:tailEnd len="med" w="med" type="triangle"/>
          </a:ln>
        </p:spPr>
      </p:cxnSp>
      <p:sp>
        <p:nvSpPr>
          <p:cNvPr id="281" name="Google Shape;281;p19"/>
          <p:cNvSpPr txBox="1"/>
          <p:nvPr/>
        </p:nvSpPr>
        <p:spPr>
          <a:xfrm>
            <a:off x="899475" y="3547250"/>
            <a:ext cx="129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82" name="Google Shape;282;p19"/>
          <p:cNvPicPr preferRelativeResize="0"/>
          <p:nvPr/>
        </p:nvPicPr>
        <p:blipFill rotWithShape="1">
          <a:blip r:embed="rId4">
            <a:alphaModFix/>
          </a:blip>
          <a:srcRect b="0" l="0" r="0" t="0"/>
          <a:stretch/>
        </p:blipFill>
        <p:spPr>
          <a:xfrm>
            <a:off x="7536176" y="1011269"/>
            <a:ext cx="455400" cy="534306"/>
          </a:xfrm>
          <a:prstGeom prst="rect">
            <a:avLst/>
          </a:prstGeom>
          <a:noFill/>
          <a:ln>
            <a:noFill/>
          </a:ln>
        </p:spPr>
      </p:pic>
      <p:pic>
        <p:nvPicPr>
          <p:cNvPr id="283" name="Google Shape;283;p19"/>
          <p:cNvPicPr preferRelativeResize="0"/>
          <p:nvPr/>
        </p:nvPicPr>
        <p:blipFill rotWithShape="1">
          <a:blip r:embed="rId5">
            <a:alphaModFix/>
          </a:blip>
          <a:srcRect b="0" l="0" r="0" t="0"/>
          <a:stretch/>
        </p:blipFill>
        <p:spPr>
          <a:xfrm>
            <a:off x="6955125" y="1057325"/>
            <a:ext cx="455375" cy="45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t/>
            </a:r>
            <a:endParaRPr/>
          </a:p>
          <a:p>
            <a:pPr indent="0" lvl="0" marL="0" rtl="0" algn="l">
              <a:lnSpc>
                <a:spcPct val="100000"/>
              </a:lnSpc>
              <a:spcBef>
                <a:spcPts val="0"/>
              </a:spcBef>
              <a:spcAft>
                <a:spcPts val="0"/>
              </a:spcAft>
              <a:buSzPts val="4200"/>
              <a:buNone/>
            </a:pPr>
            <a:r>
              <a:rPr lang="en"/>
              <a:t>What have you done in your classroom or club that relates to sound and waves?</a:t>
            </a:r>
            <a:endParaRPr/>
          </a:p>
          <a:p>
            <a:pPr indent="0" lvl="0" marL="0" rtl="0" algn="l">
              <a:lnSpc>
                <a:spcPct val="100000"/>
              </a:lnSpc>
              <a:spcBef>
                <a:spcPts val="0"/>
              </a:spcBef>
              <a:spcAft>
                <a:spcPts val="0"/>
              </a:spcAft>
              <a:buSzPts val="4200"/>
              <a:buNone/>
            </a:pPr>
            <a:r>
              <a:t/>
            </a:r>
            <a:endParaRPr/>
          </a:p>
          <a:p>
            <a:pPr indent="0" lvl="0" marL="0" rtl="0" algn="l">
              <a:lnSpc>
                <a:spcPct val="100000"/>
              </a:lnSpc>
              <a:spcBef>
                <a:spcPts val="0"/>
              </a:spcBef>
              <a:spcAft>
                <a:spcPts val="0"/>
              </a:spcAft>
              <a:buSzPts val="4200"/>
              <a:buNone/>
            </a:pPr>
            <a:r>
              <a:t/>
            </a:r>
            <a:endParaRPr/>
          </a:p>
          <a:p>
            <a:pPr indent="0" lvl="0" marL="0" rtl="0" algn="l">
              <a:lnSpc>
                <a:spcPct val="100000"/>
              </a:lnSpc>
              <a:spcBef>
                <a:spcPts val="0"/>
              </a:spcBef>
              <a:spcAft>
                <a:spcPts val="0"/>
              </a:spcAft>
              <a:buSzPts val="4200"/>
              <a:buNone/>
            </a:pPr>
            <a:r>
              <a:rPr lang="en" sz="2600"/>
              <a:t>Table Share and </a:t>
            </a:r>
            <a:endParaRPr sz="2600"/>
          </a:p>
          <a:p>
            <a:pPr indent="0" lvl="0" marL="0" rtl="0" algn="l">
              <a:lnSpc>
                <a:spcPct val="100000"/>
              </a:lnSpc>
              <a:spcBef>
                <a:spcPts val="0"/>
              </a:spcBef>
              <a:spcAft>
                <a:spcPts val="0"/>
              </a:spcAft>
              <a:buSzPts val="4200"/>
              <a:buNone/>
            </a:pPr>
            <a:r>
              <a:rPr lang="en" sz="2600"/>
              <a:t>Sticky Notes</a:t>
            </a:r>
            <a:endParaRPr sz="2600"/>
          </a:p>
        </p:txBody>
      </p:sp>
      <p:pic>
        <p:nvPicPr>
          <p:cNvPr id="76" name="Google Shape;76;p2"/>
          <p:cNvPicPr preferRelativeResize="0"/>
          <p:nvPr/>
        </p:nvPicPr>
        <p:blipFill rotWithShape="1">
          <a:blip r:embed="rId3">
            <a:alphaModFix/>
          </a:blip>
          <a:srcRect b="0" l="0" r="0" t="0"/>
          <a:stretch/>
        </p:blipFill>
        <p:spPr>
          <a:xfrm>
            <a:off x="3758150" y="3179450"/>
            <a:ext cx="5233476" cy="1744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Round 1 - Roles and Rules (15 Pings)</a:t>
            </a:r>
            <a:endParaRPr/>
          </a:p>
        </p:txBody>
      </p:sp>
      <p:sp>
        <p:nvSpPr>
          <p:cNvPr id="289" name="Google Shape;289;p20"/>
          <p:cNvSpPr txBox="1"/>
          <p:nvPr>
            <p:ph idx="2" type="body"/>
          </p:nvPr>
        </p:nvSpPr>
        <p:spPr>
          <a:xfrm>
            <a:off x="244238" y="1947025"/>
            <a:ext cx="25035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Walk each “Ping”, say ping to start. </a:t>
            </a:r>
            <a:endParaRPr/>
          </a:p>
          <a:p>
            <a:pPr indent="0" lvl="0" marL="0" rtl="0" algn="l">
              <a:lnSpc>
                <a:spcPct val="115000"/>
              </a:lnSpc>
              <a:spcBef>
                <a:spcPts val="0"/>
              </a:spcBef>
              <a:spcAft>
                <a:spcPts val="0"/>
              </a:spcAft>
              <a:buSzPts val="1400"/>
              <a:buNone/>
            </a:pPr>
            <a:r>
              <a:rPr lang="en"/>
              <a:t>Pass off information to reciever</a:t>
            </a:r>
            <a:endParaRPr/>
          </a:p>
          <a:p>
            <a:pPr indent="0" lvl="0" marL="0" rtl="0" algn="l">
              <a:lnSpc>
                <a:spcPct val="115000"/>
              </a:lnSpc>
              <a:spcBef>
                <a:spcPts val="0"/>
              </a:spcBef>
              <a:spcAft>
                <a:spcPts val="0"/>
              </a:spcAft>
              <a:buSzPts val="1400"/>
              <a:buNone/>
            </a:pPr>
            <a:r>
              <a:rPr lang="en"/>
              <a:t>Interpret information</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b="1" lang="en"/>
              <a:t>Depth =  Speed of Human x  [(Two Way Travel Time)/2]</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cxnSp>
        <p:nvCxnSpPr>
          <p:cNvPr id="290" name="Google Shape;290;p20"/>
          <p:cNvCxnSpPr/>
          <p:nvPr/>
        </p:nvCxnSpPr>
        <p:spPr>
          <a:xfrm flipH="1" rot="10800000">
            <a:off x="5009553" y="2735623"/>
            <a:ext cx="17100" cy="1494000"/>
          </a:xfrm>
          <a:prstGeom prst="straightConnector1">
            <a:avLst/>
          </a:prstGeom>
          <a:noFill/>
          <a:ln cap="flat" cmpd="sng" w="28575">
            <a:solidFill>
              <a:schemeClr val="dk2"/>
            </a:solidFill>
            <a:prstDash val="dash"/>
            <a:round/>
            <a:headEnd len="sm" w="sm" type="none"/>
            <a:tailEnd len="med" w="med" type="triangle"/>
          </a:ln>
        </p:spPr>
      </p:cxnSp>
      <p:sp>
        <p:nvSpPr>
          <p:cNvPr id="291" name="Google Shape;291;p20"/>
          <p:cNvSpPr/>
          <p:nvPr/>
        </p:nvSpPr>
        <p:spPr>
          <a:xfrm>
            <a:off x="5819297" y="2310797"/>
            <a:ext cx="2784398" cy="2343876"/>
          </a:xfrm>
          <a:custGeom>
            <a:rect b="b" l="l" r="r" t="t"/>
            <a:pathLst>
              <a:path extrusionOk="0" h="138343" w="164344">
                <a:moveTo>
                  <a:pt x="1647" y="138343"/>
                </a:moveTo>
                <a:cubicBezTo>
                  <a:pt x="28758" y="136147"/>
                  <a:pt x="164566" y="129052"/>
                  <a:pt x="164313" y="125167"/>
                </a:cubicBezTo>
                <a:cubicBezTo>
                  <a:pt x="164060" y="121282"/>
                  <a:pt x="1141" y="117904"/>
                  <a:pt x="127" y="115032"/>
                </a:cubicBezTo>
                <a:cubicBezTo>
                  <a:pt x="-886" y="112161"/>
                  <a:pt x="157556" y="110810"/>
                  <a:pt x="158232" y="107938"/>
                </a:cubicBezTo>
                <a:cubicBezTo>
                  <a:pt x="158908" y="105067"/>
                  <a:pt x="4519" y="100590"/>
                  <a:pt x="4181" y="97803"/>
                </a:cubicBezTo>
                <a:cubicBezTo>
                  <a:pt x="3843" y="95016"/>
                  <a:pt x="156205" y="94002"/>
                  <a:pt x="156205" y="91215"/>
                </a:cubicBezTo>
                <a:cubicBezTo>
                  <a:pt x="156205" y="88428"/>
                  <a:pt x="4519" y="83107"/>
                  <a:pt x="4181" y="81080"/>
                </a:cubicBezTo>
                <a:cubicBezTo>
                  <a:pt x="3843" y="79053"/>
                  <a:pt x="153756" y="80742"/>
                  <a:pt x="154178" y="79053"/>
                </a:cubicBezTo>
                <a:cubicBezTo>
                  <a:pt x="154600" y="77364"/>
                  <a:pt x="6630" y="72634"/>
                  <a:pt x="6714" y="70945"/>
                </a:cubicBezTo>
                <a:cubicBezTo>
                  <a:pt x="6799" y="69256"/>
                  <a:pt x="154432" y="71283"/>
                  <a:pt x="154685" y="68918"/>
                </a:cubicBezTo>
                <a:cubicBezTo>
                  <a:pt x="154939" y="66553"/>
                  <a:pt x="8320" y="58783"/>
                  <a:pt x="8235" y="56756"/>
                </a:cubicBezTo>
                <a:cubicBezTo>
                  <a:pt x="8151" y="54729"/>
                  <a:pt x="152405" y="58699"/>
                  <a:pt x="154178" y="56756"/>
                </a:cubicBezTo>
                <a:cubicBezTo>
                  <a:pt x="155952" y="54814"/>
                  <a:pt x="19552" y="47044"/>
                  <a:pt x="18876" y="45101"/>
                </a:cubicBezTo>
                <a:cubicBezTo>
                  <a:pt x="18200" y="43159"/>
                  <a:pt x="152742" y="48057"/>
                  <a:pt x="150124" y="45101"/>
                </a:cubicBezTo>
                <a:cubicBezTo>
                  <a:pt x="147506" y="42145"/>
                  <a:pt x="1985" y="30490"/>
                  <a:pt x="3167" y="27365"/>
                </a:cubicBezTo>
                <a:cubicBezTo>
                  <a:pt x="4350" y="24240"/>
                  <a:pt x="156966" y="28885"/>
                  <a:pt x="157219" y="26351"/>
                </a:cubicBezTo>
                <a:cubicBezTo>
                  <a:pt x="157472" y="23817"/>
                  <a:pt x="5109" y="14696"/>
                  <a:pt x="4687" y="12162"/>
                </a:cubicBezTo>
                <a:cubicBezTo>
                  <a:pt x="4265" y="9628"/>
                  <a:pt x="154854" y="13176"/>
                  <a:pt x="154685" y="11149"/>
                </a:cubicBezTo>
                <a:cubicBezTo>
                  <a:pt x="154516" y="9122"/>
                  <a:pt x="28843" y="1858"/>
                  <a:pt x="3674" y="0"/>
                </a:cubicBezTo>
              </a:path>
            </a:pathLst>
          </a:cu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0"/>
          <p:cNvSpPr/>
          <p:nvPr/>
        </p:nvSpPr>
        <p:spPr>
          <a:xfrm>
            <a:off x="5186088" y="2242115"/>
            <a:ext cx="35031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0"/>
          <p:cNvSpPr/>
          <p:nvPr/>
        </p:nvSpPr>
        <p:spPr>
          <a:xfrm>
            <a:off x="2773500" y="2242250"/>
            <a:ext cx="18204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p:nvPr/>
        </p:nvSpPr>
        <p:spPr>
          <a:xfrm>
            <a:off x="4318938" y="1718425"/>
            <a:ext cx="1090500" cy="1021500"/>
          </a:xfrm>
          <a:prstGeom prst="blockArc">
            <a:avLst>
              <a:gd fmla="val 10800000" name="adj1"/>
              <a:gd fmla="val 0" name="adj2"/>
              <a:gd fmla="val 2500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0"/>
          <p:cNvSpPr/>
          <p:nvPr/>
        </p:nvSpPr>
        <p:spPr>
          <a:xfrm>
            <a:off x="2850759" y="3090571"/>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0"/>
          <p:cNvSpPr/>
          <p:nvPr/>
        </p:nvSpPr>
        <p:spPr>
          <a:xfrm>
            <a:off x="5246438" y="4242575"/>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p:nvPr/>
        </p:nvSpPr>
        <p:spPr>
          <a:xfrm>
            <a:off x="5246438" y="2345409"/>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8" name="Google Shape;298;p20"/>
          <p:cNvCxnSpPr>
            <a:endCxn id="297" idx="4"/>
          </p:cNvCxnSpPr>
          <p:nvPr/>
        </p:nvCxnSpPr>
        <p:spPr>
          <a:xfrm rot="10800000">
            <a:off x="5486888" y="2852109"/>
            <a:ext cx="0" cy="1390500"/>
          </a:xfrm>
          <a:prstGeom prst="straightConnector1">
            <a:avLst/>
          </a:prstGeom>
          <a:noFill/>
          <a:ln cap="flat" cmpd="sng" w="28575">
            <a:solidFill>
              <a:schemeClr val="dk2"/>
            </a:solidFill>
            <a:prstDash val="dash"/>
            <a:round/>
            <a:headEnd len="sm" w="sm" type="none"/>
            <a:tailEnd len="med" w="med" type="triangle"/>
          </a:ln>
        </p:spPr>
      </p:cxnSp>
      <p:sp>
        <p:nvSpPr>
          <p:cNvPr id="299" name="Google Shape;299;p20"/>
          <p:cNvSpPr txBox="1"/>
          <p:nvPr/>
        </p:nvSpPr>
        <p:spPr>
          <a:xfrm>
            <a:off x="3013918" y="3579860"/>
            <a:ext cx="13395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Seafloor Mapper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Plot depth</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0" name="Google Shape;300;p20"/>
          <p:cNvSpPr txBox="1"/>
          <p:nvPr/>
        </p:nvSpPr>
        <p:spPr>
          <a:xfrm>
            <a:off x="5872950" y="2345400"/>
            <a:ext cx="2916900" cy="12621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Receiver/Timer:</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Time the sound wave. Starts each time the wave says “ping” stops when they get back to the front - two way time</a:t>
            </a:r>
            <a:endParaRPr b="0" i="0" sz="1400" u="none" cap="none" strike="noStrike">
              <a:solidFill>
                <a:schemeClr val="lt1"/>
              </a:solidFill>
              <a:latin typeface="Roboto"/>
              <a:ea typeface="Roboto"/>
              <a:cs typeface="Roboto"/>
              <a:sym typeface="Roboto"/>
            </a:endParaRPr>
          </a:p>
        </p:txBody>
      </p:sp>
      <p:sp>
        <p:nvSpPr>
          <p:cNvPr id="301" name="Google Shape;301;p20"/>
          <p:cNvSpPr txBox="1"/>
          <p:nvPr/>
        </p:nvSpPr>
        <p:spPr>
          <a:xfrm>
            <a:off x="5859380" y="3702675"/>
            <a:ext cx="2607900" cy="12621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Transmitter and Sound wave:</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act like a wave traveling to the seafloor and back. You ping each time you turn to walk towards the seafloor</a:t>
            </a:r>
            <a:endParaRPr b="0" i="0" sz="1400" u="none" cap="none" strike="noStrike">
              <a:solidFill>
                <a:srgbClr val="000000"/>
              </a:solidFill>
              <a:latin typeface="Roboto"/>
              <a:ea typeface="Roboto"/>
              <a:cs typeface="Roboto"/>
              <a:sym typeface="Roboto"/>
            </a:endParaRPr>
          </a:p>
        </p:txBody>
      </p:sp>
      <p:sp>
        <p:nvSpPr>
          <p:cNvPr id="302" name="Google Shape;302;p20"/>
          <p:cNvSpPr txBox="1"/>
          <p:nvPr/>
        </p:nvSpPr>
        <p:spPr>
          <a:xfrm>
            <a:off x="243301" y="4427900"/>
            <a:ext cx="3354900" cy="615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Each Ping - Start walking and  time, run to other room with time, repeat</a:t>
            </a:r>
            <a:endParaRPr b="0" i="0" sz="1400" u="none" cap="none" strike="noStrike">
              <a:solidFill>
                <a:schemeClr val="lt1"/>
              </a:solidFill>
              <a:latin typeface="Roboto"/>
              <a:ea typeface="Roboto"/>
              <a:cs typeface="Roboto"/>
              <a:sym typeface="Roboto"/>
            </a:endParaRPr>
          </a:p>
        </p:txBody>
      </p:sp>
      <p:sp>
        <p:nvSpPr>
          <p:cNvPr id="303" name="Google Shape;303;p20"/>
          <p:cNvSpPr/>
          <p:nvPr/>
        </p:nvSpPr>
        <p:spPr>
          <a:xfrm>
            <a:off x="4018932" y="2285554"/>
            <a:ext cx="480900" cy="506700"/>
          </a:xfrm>
          <a:prstGeom prst="smileyFace">
            <a:avLst>
              <a:gd fmla="val 4653"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0"/>
          <p:cNvSpPr txBox="1"/>
          <p:nvPr/>
        </p:nvSpPr>
        <p:spPr>
          <a:xfrm>
            <a:off x="2850759" y="2317048"/>
            <a:ext cx="1367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Hydrographer: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Help Analyze</a:t>
            </a:r>
            <a:endParaRPr b="0" i="0" sz="1400" u="none" cap="none" strike="noStrike">
              <a:solidFill>
                <a:srgbClr val="000000"/>
              </a:solidFill>
              <a:latin typeface="Roboto"/>
              <a:ea typeface="Roboto"/>
              <a:cs typeface="Roboto"/>
              <a:sym typeface="Roboto"/>
            </a:endParaRPr>
          </a:p>
        </p:txBody>
      </p:sp>
      <p:sp>
        <p:nvSpPr>
          <p:cNvPr id="305" name="Google Shape;305;p20"/>
          <p:cNvSpPr/>
          <p:nvPr/>
        </p:nvSpPr>
        <p:spPr>
          <a:xfrm>
            <a:off x="4413378" y="1795501"/>
            <a:ext cx="910066" cy="498160"/>
          </a:xfrm>
          <a:custGeom>
            <a:rect b="b" l="l" r="r" t="t"/>
            <a:pathLst>
              <a:path extrusionOk="0" h="29403" w="53715">
                <a:moveTo>
                  <a:pt x="53715" y="28896"/>
                </a:moveTo>
                <a:cubicBezTo>
                  <a:pt x="49154" y="24082"/>
                  <a:pt x="35304" y="-73"/>
                  <a:pt x="26351" y="11"/>
                </a:cubicBezTo>
                <a:cubicBezTo>
                  <a:pt x="17399" y="96"/>
                  <a:pt x="4392" y="24504"/>
                  <a:pt x="0" y="29403"/>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6" name="Google Shape;306;p20"/>
          <p:cNvCxnSpPr/>
          <p:nvPr/>
        </p:nvCxnSpPr>
        <p:spPr>
          <a:xfrm flipH="1">
            <a:off x="3520504" y="2860255"/>
            <a:ext cx="515100" cy="351900"/>
          </a:xfrm>
          <a:prstGeom prst="straightConnector1">
            <a:avLst/>
          </a:prstGeom>
          <a:noFill/>
          <a:ln cap="flat" cmpd="sng" w="28575">
            <a:solidFill>
              <a:schemeClr val="dk2"/>
            </a:solidFill>
            <a:prstDash val="solid"/>
            <a:round/>
            <a:headEnd len="med" w="med" type="triangle"/>
            <a:tailEnd len="med" w="med" type="triangle"/>
          </a:ln>
        </p:spPr>
      </p:cxnSp>
      <p:sp>
        <p:nvSpPr>
          <p:cNvPr id="307" name="Google Shape;307;p20"/>
          <p:cNvSpPr txBox="1"/>
          <p:nvPr/>
        </p:nvSpPr>
        <p:spPr>
          <a:xfrm rot="-5400000">
            <a:off x="4605454" y="3360057"/>
            <a:ext cx="736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308" name="Google Shape;308;p20"/>
          <p:cNvSpPr/>
          <p:nvPr/>
        </p:nvSpPr>
        <p:spPr>
          <a:xfrm>
            <a:off x="8403887" y="2327976"/>
            <a:ext cx="210832" cy="2481229"/>
          </a:xfrm>
          <a:custGeom>
            <a:rect b="b" l="l" r="r" t="t"/>
            <a:pathLst>
              <a:path extrusionOk="0" h="146450" w="12444">
                <a:moveTo>
                  <a:pt x="2644" y="0"/>
                </a:moveTo>
                <a:cubicBezTo>
                  <a:pt x="8264" y="11246"/>
                  <a:pt x="9749" y="25302"/>
                  <a:pt x="6698" y="37499"/>
                </a:cubicBezTo>
                <a:cubicBezTo>
                  <a:pt x="5873" y="40797"/>
                  <a:pt x="2962" y="43323"/>
                  <a:pt x="2137" y="46621"/>
                </a:cubicBezTo>
                <a:cubicBezTo>
                  <a:pt x="493" y="53194"/>
                  <a:pt x="2260" y="60317"/>
                  <a:pt x="617" y="66891"/>
                </a:cubicBezTo>
                <a:cubicBezTo>
                  <a:pt x="-2283" y="78498"/>
                  <a:pt x="6378" y="90124"/>
                  <a:pt x="8725" y="101856"/>
                </a:cubicBezTo>
                <a:cubicBezTo>
                  <a:pt x="9490" y="105680"/>
                  <a:pt x="8792" y="109729"/>
                  <a:pt x="9738" y="113512"/>
                </a:cubicBezTo>
                <a:cubicBezTo>
                  <a:pt x="10425" y="116259"/>
                  <a:pt x="12959" y="118873"/>
                  <a:pt x="12272" y="121620"/>
                </a:cubicBezTo>
                <a:cubicBezTo>
                  <a:pt x="10230" y="129784"/>
                  <a:pt x="7711" y="138035"/>
                  <a:pt x="7711" y="14645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
          <p:cNvSpPr txBox="1"/>
          <p:nvPr/>
        </p:nvSpPr>
        <p:spPr>
          <a:xfrm>
            <a:off x="2825006" y="1950223"/>
            <a:ext cx="121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310" name="Google Shape;310;p20"/>
          <p:cNvSpPr txBox="1"/>
          <p:nvPr/>
        </p:nvSpPr>
        <p:spPr>
          <a:xfrm>
            <a:off x="5486857" y="1947242"/>
            <a:ext cx="291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Underwater (Depth)</a:t>
            </a:r>
            <a:endParaRPr b="0" i="0" sz="1400" u="none" cap="none" strike="noStrike">
              <a:solidFill>
                <a:srgbClr val="000000"/>
              </a:solidFill>
              <a:latin typeface="Roboto"/>
              <a:ea typeface="Roboto"/>
              <a:cs typeface="Roboto"/>
              <a:sym typeface="Roboto"/>
            </a:endParaRPr>
          </a:p>
        </p:txBody>
      </p:sp>
      <p:pic>
        <p:nvPicPr>
          <p:cNvPr id="311" name="Google Shape;311;p20"/>
          <p:cNvPicPr preferRelativeResize="0"/>
          <p:nvPr/>
        </p:nvPicPr>
        <p:blipFill rotWithShape="1">
          <a:blip r:embed="rId3">
            <a:alphaModFix/>
          </a:blip>
          <a:srcRect b="62420" l="22519" r="25991" t="0"/>
          <a:stretch/>
        </p:blipFill>
        <p:spPr>
          <a:xfrm rot="-5400000">
            <a:off x="4614974" y="4249520"/>
            <a:ext cx="712711" cy="286180"/>
          </a:xfrm>
          <a:prstGeom prst="rect">
            <a:avLst/>
          </a:prstGeom>
          <a:noFill/>
          <a:ln>
            <a:noFill/>
          </a:ln>
        </p:spPr>
      </p:pic>
      <p:sp>
        <p:nvSpPr>
          <p:cNvPr id="312" name="Google Shape;312;p20"/>
          <p:cNvSpPr/>
          <p:nvPr/>
        </p:nvSpPr>
        <p:spPr>
          <a:xfrm>
            <a:off x="5349722" y="4294214"/>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txBox="1"/>
          <p:nvPr>
            <p:ph type="title"/>
          </p:nvPr>
        </p:nvSpPr>
        <p:spPr>
          <a:xfrm>
            <a:off x="663650" y="2116025"/>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Debrief</a:t>
            </a:r>
            <a:endParaRPr/>
          </a:p>
        </p:txBody>
      </p:sp>
      <p:sp>
        <p:nvSpPr>
          <p:cNvPr id="318" name="Google Shape;318;p21"/>
          <p:cNvSpPr txBox="1"/>
          <p:nvPr/>
        </p:nvSpPr>
        <p:spPr>
          <a:xfrm>
            <a:off x="3078500" y="392725"/>
            <a:ext cx="5536200" cy="464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Arial"/>
                <a:ea typeface="Arial"/>
                <a:cs typeface="Arial"/>
                <a:sym typeface="Arial"/>
              </a:rPr>
              <a:t>What shapes can be seen in the 2D profile plot? </a:t>
            </a:r>
            <a:endParaRPr b="0" i="0" sz="2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Arial"/>
                <a:ea typeface="Arial"/>
                <a:cs typeface="Arial"/>
                <a:sym typeface="Arial"/>
              </a:rPr>
              <a:t>(Distance Traveled and Depth)</a:t>
            </a:r>
            <a:endParaRPr b="0" i="0" sz="2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Arial"/>
                <a:ea typeface="Arial"/>
                <a:cs typeface="Arial"/>
                <a:sym typeface="Arial"/>
              </a:rPr>
              <a:t>What are some possible explanations for these shapes?</a:t>
            </a:r>
            <a:endParaRPr b="0" i="0" sz="2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Arial"/>
                <a:ea typeface="Arial"/>
                <a:cs typeface="Arial"/>
                <a:sym typeface="Arial"/>
              </a:rPr>
              <a:t>What are some sources of error or other problems that you can think of?</a:t>
            </a:r>
            <a:endParaRPr b="0" i="0" sz="29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lang="en"/>
              <a:t>Your Seabed Profile At Grays Bank!</a:t>
            </a:r>
            <a:endParaRPr/>
          </a:p>
          <a:p>
            <a:pPr indent="0" lvl="0" marL="0" rtl="0" algn="l">
              <a:lnSpc>
                <a:spcPct val="115000"/>
              </a:lnSpc>
              <a:spcBef>
                <a:spcPts val="1600"/>
              </a:spcBef>
              <a:spcAft>
                <a:spcPts val="0"/>
              </a:spcAft>
              <a:buSzPts val="1800"/>
              <a:buNone/>
            </a:pPr>
            <a:r>
              <a:rPr lang="en"/>
              <a:t>Warm - Shallow</a:t>
            </a:r>
            <a:endParaRPr/>
          </a:p>
          <a:p>
            <a:pPr indent="0" lvl="0" marL="0" rtl="0" algn="l">
              <a:lnSpc>
                <a:spcPct val="115000"/>
              </a:lnSpc>
              <a:spcBef>
                <a:spcPts val="1600"/>
              </a:spcBef>
              <a:spcAft>
                <a:spcPts val="0"/>
              </a:spcAft>
              <a:buSzPts val="1800"/>
              <a:buNone/>
            </a:pPr>
            <a:r>
              <a:rPr lang="en"/>
              <a:t>Cool - Deep</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rPr lang="en"/>
              <a:t>Deeper as you go West (away from the coast) </a:t>
            </a:r>
            <a:endParaRPr/>
          </a:p>
          <a:p>
            <a:pPr indent="0" lvl="0" marL="0" rtl="0" algn="l">
              <a:lnSpc>
                <a:spcPct val="115000"/>
              </a:lnSpc>
              <a:spcBef>
                <a:spcPts val="1600"/>
              </a:spcBef>
              <a:spcAft>
                <a:spcPts val="1600"/>
              </a:spcAft>
              <a:buSzPts val="1800"/>
              <a:buNone/>
            </a:pPr>
            <a:r>
              <a:t/>
            </a:r>
            <a:endParaRPr/>
          </a:p>
        </p:txBody>
      </p:sp>
      <p:pic>
        <p:nvPicPr>
          <p:cNvPr id="324" name="Google Shape;324;p22"/>
          <p:cNvPicPr preferRelativeResize="0"/>
          <p:nvPr/>
        </p:nvPicPr>
        <p:blipFill rotWithShape="1">
          <a:blip r:embed="rId3">
            <a:alphaModFix/>
          </a:blip>
          <a:srcRect b="0" l="0" r="0" t="0"/>
          <a:stretch/>
        </p:blipFill>
        <p:spPr>
          <a:xfrm>
            <a:off x="367075" y="0"/>
            <a:ext cx="3892066" cy="5143501"/>
          </a:xfrm>
          <a:prstGeom prst="rect">
            <a:avLst/>
          </a:prstGeom>
          <a:noFill/>
          <a:ln>
            <a:noFill/>
          </a:ln>
        </p:spPr>
      </p:pic>
      <p:cxnSp>
        <p:nvCxnSpPr>
          <p:cNvPr id="325" name="Google Shape;325;p22"/>
          <p:cNvCxnSpPr/>
          <p:nvPr/>
        </p:nvCxnSpPr>
        <p:spPr>
          <a:xfrm rot="10800000">
            <a:off x="2607075" y="1166900"/>
            <a:ext cx="0" cy="16569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Multibeam Sonar for Ocean Floor</a:t>
            </a:r>
            <a:endParaRPr/>
          </a:p>
          <a:p>
            <a:pPr indent="0" lvl="0" marL="0" rtl="0" algn="l">
              <a:lnSpc>
                <a:spcPct val="100000"/>
              </a:lnSpc>
              <a:spcBef>
                <a:spcPts val="0"/>
              </a:spcBef>
              <a:spcAft>
                <a:spcPts val="0"/>
              </a:spcAft>
              <a:buSzPts val="3200"/>
              <a:buNone/>
            </a:pPr>
            <a:r>
              <a:t/>
            </a:r>
            <a:endParaRPr/>
          </a:p>
        </p:txBody>
      </p:sp>
      <p:sp>
        <p:nvSpPr>
          <p:cNvPr id="331" name="Google Shape;331;p2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Our previous example provided a nice 2D profile of a simulated seabed.  </a:t>
            </a:r>
            <a:endParaRPr/>
          </a:p>
          <a:p>
            <a:pPr indent="0" lvl="0" marL="0" rtl="0" algn="l">
              <a:lnSpc>
                <a:spcPct val="115000"/>
              </a:lnSpc>
              <a:spcBef>
                <a:spcPts val="1600"/>
              </a:spcBef>
              <a:spcAft>
                <a:spcPts val="0"/>
              </a:spcAft>
              <a:buSzPts val="1400"/>
              <a:buNone/>
            </a:pPr>
            <a:r>
              <a:rPr lang="en"/>
              <a:t>In order to create a more informative 3D view of the seabed, we’re going to need to collect some more data.  A 3D view of the seabed may be created by aggregating multiple 2D profiles.</a:t>
            </a:r>
            <a:endParaRPr/>
          </a:p>
          <a:p>
            <a:pPr indent="0" lvl="0" marL="0" rtl="0" algn="l">
              <a:lnSpc>
                <a:spcPct val="115000"/>
              </a:lnSpc>
              <a:spcBef>
                <a:spcPts val="1600"/>
              </a:spcBef>
              <a:spcAft>
                <a:spcPts val="0"/>
              </a:spcAft>
              <a:buSzPts val="1400"/>
              <a:buNone/>
            </a:pPr>
            <a:r>
              <a:rPr lang="en"/>
              <a:t>On a ship we can do this by sending out not one but many narrowly focused “pings” in a fan pattern beneath the vessel.</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id="332" name="Google Shape;332;p23"/>
          <p:cNvPicPr preferRelativeResize="0"/>
          <p:nvPr/>
        </p:nvPicPr>
        <p:blipFill rotWithShape="1">
          <a:blip r:embed="rId3">
            <a:alphaModFix/>
          </a:blip>
          <a:srcRect b="0" l="0" r="0" t="0"/>
          <a:stretch/>
        </p:blipFill>
        <p:spPr>
          <a:xfrm>
            <a:off x="4837325" y="1975579"/>
            <a:ext cx="4126325" cy="280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4"/>
          <p:cNvPicPr preferRelativeResize="0"/>
          <p:nvPr/>
        </p:nvPicPr>
        <p:blipFill rotWithShape="1">
          <a:blip r:embed="rId3">
            <a:alphaModFix/>
          </a:blip>
          <a:srcRect b="0" l="0" r="0" t="0"/>
          <a:stretch/>
        </p:blipFill>
        <p:spPr>
          <a:xfrm>
            <a:off x="302525" y="671450"/>
            <a:ext cx="8291902" cy="4409100"/>
          </a:xfrm>
          <a:prstGeom prst="rect">
            <a:avLst/>
          </a:prstGeom>
          <a:noFill/>
          <a:ln>
            <a:noFill/>
          </a:ln>
        </p:spPr>
      </p:pic>
      <p:sp>
        <p:nvSpPr>
          <p:cNvPr id="338" name="Google Shape;338;p2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Round 2: Imaging the Seafloor Composition (BackScatter) </a:t>
            </a:r>
            <a:endParaRPr/>
          </a:p>
        </p:txBody>
      </p:sp>
      <p:sp>
        <p:nvSpPr>
          <p:cNvPr id="339" name="Google Shape;339;p24"/>
          <p:cNvSpPr txBox="1"/>
          <p:nvPr/>
        </p:nvSpPr>
        <p:spPr>
          <a:xfrm>
            <a:off x="5320850" y="2348550"/>
            <a:ext cx="1419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Transmitter </a:t>
            </a:r>
            <a:endParaRPr b="1" i="0" sz="1900" u="none" cap="none" strike="noStrike">
              <a:solidFill>
                <a:srgbClr val="000000"/>
              </a:solidFill>
              <a:latin typeface="Roboto"/>
              <a:ea typeface="Roboto"/>
              <a:cs typeface="Roboto"/>
              <a:sym typeface="Roboto"/>
            </a:endParaRPr>
          </a:p>
        </p:txBody>
      </p:sp>
      <p:sp>
        <p:nvSpPr>
          <p:cNvPr id="340" name="Google Shape;340;p24"/>
          <p:cNvSpPr txBox="1"/>
          <p:nvPr/>
        </p:nvSpPr>
        <p:spPr>
          <a:xfrm>
            <a:off x="1798975" y="2863125"/>
            <a:ext cx="240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Ping</a:t>
            </a:r>
            <a:endParaRPr b="1" i="0" sz="1900" u="none" cap="none" strike="noStrike">
              <a:solidFill>
                <a:srgbClr val="000000"/>
              </a:solidFill>
              <a:latin typeface="Roboto"/>
              <a:ea typeface="Roboto"/>
              <a:cs typeface="Roboto"/>
              <a:sym typeface="Roboto"/>
            </a:endParaRPr>
          </a:p>
        </p:txBody>
      </p:sp>
      <p:sp>
        <p:nvSpPr>
          <p:cNvPr id="341" name="Google Shape;341;p24"/>
          <p:cNvSpPr txBox="1"/>
          <p:nvPr/>
        </p:nvSpPr>
        <p:spPr>
          <a:xfrm>
            <a:off x="1509275" y="4539800"/>
            <a:ext cx="386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Reflection+Absorbtion (seafloor)</a:t>
            </a:r>
            <a:endParaRPr b="1" i="0" sz="1900" u="none" cap="none" strike="noStrike">
              <a:solidFill>
                <a:srgbClr val="000000"/>
              </a:solidFill>
              <a:latin typeface="Roboto"/>
              <a:ea typeface="Roboto"/>
              <a:cs typeface="Roboto"/>
              <a:sym typeface="Roboto"/>
            </a:endParaRPr>
          </a:p>
        </p:txBody>
      </p:sp>
      <p:sp>
        <p:nvSpPr>
          <p:cNvPr id="342" name="Google Shape;342;p24"/>
          <p:cNvSpPr txBox="1"/>
          <p:nvPr/>
        </p:nvSpPr>
        <p:spPr>
          <a:xfrm>
            <a:off x="3332075" y="2356225"/>
            <a:ext cx="1672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Receiver</a:t>
            </a:r>
            <a:endParaRPr b="1" i="0" sz="1900" u="none" cap="none" strike="noStrike">
              <a:solidFill>
                <a:srgbClr val="000000"/>
              </a:solidFill>
              <a:latin typeface="Roboto"/>
              <a:ea typeface="Roboto"/>
              <a:cs typeface="Roboto"/>
              <a:sym typeface="Roboto"/>
            </a:endParaRPr>
          </a:p>
        </p:txBody>
      </p:sp>
      <p:cxnSp>
        <p:nvCxnSpPr>
          <p:cNvPr id="343" name="Google Shape;343;p24"/>
          <p:cNvCxnSpPr/>
          <p:nvPr/>
        </p:nvCxnSpPr>
        <p:spPr>
          <a:xfrm flipH="1" rot="10800000">
            <a:off x="2457725" y="3086475"/>
            <a:ext cx="1748400" cy="25800"/>
          </a:xfrm>
          <a:prstGeom prst="straightConnector1">
            <a:avLst/>
          </a:prstGeom>
          <a:noFill/>
          <a:ln cap="flat" cmpd="sng" w="28575">
            <a:solidFill>
              <a:schemeClr val="dk2"/>
            </a:solidFill>
            <a:prstDash val="solid"/>
            <a:round/>
            <a:headEnd len="sm" w="sm" type="none"/>
            <a:tailEnd len="med" w="med" type="triangle"/>
          </a:ln>
        </p:spPr>
      </p:cxnSp>
      <p:sp>
        <p:nvSpPr>
          <p:cNvPr id="344" name="Google Shape;344;p24"/>
          <p:cNvSpPr txBox="1"/>
          <p:nvPr/>
        </p:nvSpPr>
        <p:spPr>
          <a:xfrm>
            <a:off x="899475" y="3547250"/>
            <a:ext cx="1292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45" name="Google Shape;345;p24"/>
          <p:cNvSpPr txBox="1"/>
          <p:nvPr/>
        </p:nvSpPr>
        <p:spPr>
          <a:xfrm>
            <a:off x="760525" y="3559525"/>
            <a:ext cx="240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Absorption (water)</a:t>
            </a:r>
            <a:endParaRPr b="1" i="0" sz="1900" u="none" cap="none" strike="noStrike">
              <a:solidFill>
                <a:srgbClr val="000000"/>
              </a:solidFill>
              <a:latin typeface="Roboto"/>
              <a:ea typeface="Roboto"/>
              <a:cs typeface="Roboto"/>
              <a:sym typeface="Roboto"/>
            </a:endParaRPr>
          </a:p>
        </p:txBody>
      </p:sp>
      <p:sp>
        <p:nvSpPr>
          <p:cNvPr id="346" name="Google Shape;346;p24"/>
          <p:cNvSpPr txBox="1"/>
          <p:nvPr/>
        </p:nvSpPr>
        <p:spPr>
          <a:xfrm>
            <a:off x="5790400" y="3648600"/>
            <a:ext cx="240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Times New Roman"/>
                <a:ea typeface="Times New Roman"/>
                <a:cs typeface="Times New Roman"/>
                <a:sym typeface="Times New Roman"/>
              </a:rPr>
              <a:t>Absorption (water)</a:t>
            </a:r>
            <a:endParaRPr b="1" i="0" sz="1900" u="none" cap="none" strike="noStrike">
              <a:solidFill>
                <a:srgbClr val="000000"/>
              </a:solidFill>
              <a:latin typeface="Roboto"/>
              <a:ea typeface="Roboto"/>
              <a:cs typeface="Roboto"/>
              <a:sym typeface="Roboto"/>
            </a:endParaRPr>
          </a:p>
        </p:txBody>
      </p:sp>
      <p:pic>
        <p:nvPicPr>
          <p:cNvPr id="347" name="Google Shape;347;p24"/>
          <p:cNvPicPr preferRelativeResize="0"/>
          <p:nvPr/>
        </p:nvPicPr>
        <p:blipFill rotWithShape="1">
          <a:blip r:embed="rId4">
            <a:alphaModFix/>
          </a:blip>
          <a:srcRect b="0" l="0" r="0" t="0"/>
          <a:stretch/>
        </p:blipFill>
        <p:spPr>
          <a:xfrm>
            <a:off x="7657342" y="1093876"/>
            <a:ext cx="503259" cy="667075"/>
          </a:xfrm>
          <a:prstGeom prst="rect">
            <a:avLst/>
          </a:prstGeom>
          <a:noFill/>
          <a:ln>
            <a:noFill/>
          </a:ln>
        </p:spPr>
      </p:pic>
      <p:sp>
        <p:nvSpPr>
          <p:cNvPr id="348" name="Google Shape;348;p24"/>
          <p:cNvSpPr txBox="1"/>
          <p:nvPr/>
        </p:nvSpPr>
        <p:spPr>
          <a:xfrm>
            <a:off x="6919325" y="1124925"/>
            <a:ext cx="84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49" name="Google Shape;349;p24"/>
          <p:cNvSpPr txBox="1"/>
          <p:nvPr/>
        </p:nvSpPr>
        <p:spPr>
          <a:xfrm>
            <a:off x="6919325" y="1103700"/>
            <a:ext cx="6369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rgbClr val="000000"/>
                </a:solidFill>
                <a:latin typeface="Roboto"/>
                <a:ea typeface="Roboto"/>
                <a:cs typeface="Roboto"/>
                <a:sym typeface="Roboto"/>
              </a:rPr>
              <a:t>db</a:t>
            </a:r>
            <a:endParaRPr b="1" i="0" sz="2900" u="none" cap="none" strike="noStrike">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Round 2 - Back Scatter at Grays bank</a:t>
            </a:r>
            <a:endParaRPr/>
          </a:p>
          <a:p>
            <a:pPr indent="0" lvl="0" marL="0" rtl="0" algn="l">
              <a:lnSpc>
                <a:spcPct val="100000"/>
              </a:lnSpc>
              <a:spcBef>
                <a:spcPts val="0"/>
              </a:spcBef>
              <a:spcAft>
                <a:spcPts val="0"/>
              </a:spcAft>
              <a:buSzPts val="3200"/>
              <a:buNone/>
            </a:pPr>
            <a:r>
              <a:rPr lang="en"/>
              <a:t>(15 Pings)</a:t>
            </a:r>
            <a:endParaRPr/>
          </a:p>
        </p:txBody>
      </p:sp>
      <p:sp>
        <p:nvSpPr>
          <p:cNvPr id="355" name="Google Shape;355;p25"/>
          <p:cNvSpPr txBox="1"/>
          <p:nvPr>
            <p:ph idx="2" type="body"/>
          </p:nvPr>
        </p:nvSpPr>
        <p:spPr>
          <a:xfrm>
            <a:off x="244238" y="1794625"/>
            <a:ext cx="25035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
              <a:t>High amplitude means hard surface (rocks, boulders)</a:t>
            </a:r>
            <a:endParaRPr/>
          </a:p>
          <a:p>
            <a:pPr indent="0" lvl="0" marL="0" rtl="0" algn="l">
              <a:lnSpc>
                <a:spcPct val="115000"/>
              </a:lnSpc>
              <a:spcBef>
                <a:spcPts val="1600"/>
              </a:spcBef>
              <a:spcAft>
                <a:spcPts val="0"/>
              </a:spcAft>
              <a:buSzPts val="1400"/>
              <a:buNone/>
            </a:pPr>
            <a:r>
              <a:rPr lang="en"/>
              <a:t>Middle amplitude (sand, gravel)</a:t>
            </a:r>
            <a:endParaRPr/>
          </a:p>
          <a:p>
            <a:pPr indent="0" lvl="0" marL="0" rtl="0" algn="l">
              <a:lnSpc>
                <a:spcPct val="115000"/>
              </a:lnSpc>
              <a:spcBef>
                <a:spcPts val="1600"/>
              </a:spcBef>
              <a:spcAft>
                <a:spcPts val="0"/>
              </a:spcAft>
              <a:buSzPts val="1400"/>
              <a:buNone/>
            </a:pPr>
            <a:r>
              <a:rPr lang="en"/>
              <a:t>Low amplitude mean softer (mud, plants)</a:t>
            </a:r>
            <a:endParaRPr/>
          </a:p>
          <a:p>
            <a:pPr indent="0" lvl="0" marL="0" rtl="0" algn="l">
              <a:lnSpc>
                <a:spcPct val="115000"/>
              </a:lnSpc>
              <a:spcBef>
                <a:spcPts val="1600"/>
              </a:spcBef>
              <a:spcAft>
                <a:spcPts val="1600"/>
              </a:spcAft>
              <a:buSzPts val="1400"/>
              <a:buNone/>
            </a:pPr>
            <a:r>
              <a:t/>
            </a:r>
            <a:endParaRPr/>
          </a:p>
        </p:txBody>
      </p:sp>
      <p:cxnSp>
        <p:nvCxnSpPr>
          <p:cNvPr id="356" name="Google Shape;356;p25"/>
          <p:cNvCxnSpPr/>
          <p:nvPr/>
        </p:nvCxnSpPr>
        <p:spPr>
          <a:xfrm flipH="1" rot="10800000">
            <a:off x="5009553" y="2735623"/>
            <a:ext cx="17100" cy="1494000"/>
          </a:xfrm>
          <a:prstGeom prst="straightConnector1">
            <a:avLst/>
          </a:prstGeom>
          <a:noFill/>
          <a:ln cap="flat" cmpd="sng" w="28575">
            <a:solidFill>
              <a:schemeClr val="dk2"/>
            </a:solidFill>
            <a:prstDash val="dash"/>
            <a:round/>
            <a:headEnd len="sm" w="sm" type="none"/>
            <a:tailEnd len="med" w="med" type="triangle"/>
          </a:ln>
        </p:spPr>
      </p:cxnSp>
      <p:sp>
        <p:nvSpPr>
          <p:cNvPr id="357" name="Google Shape;357;p25"/>
          <p:cNvSpPr/>
          <p:nvPr/>
        </p:nvSpPr>
        <p:spPr>
          <a:xfrm>
            <a:off x="5819297" y="2310797"/>
            <a:ext cx="2784398" cy="2343876"/>
          </a:xfrm>
          <a:custGeom>
            <a:rect b="b" l="l" r="r" t="t"/>
            <a:pathLst>
              <a:path extrusionOk="0" h="138343" w="164344">
                <a:moveTo>
                  <a:pt x="1647" y="138343"/>
                </a:moveTo>
                <a:cubicBezTo>
                  <a:pt x="28758" y="136147"/>
                  <a:pt x="164566" y="129052"/>
                  <a:pt x="164313" y="125167"/>
                </a:cubicBezTo>
                <a:cubicBezTo>
                  <a:pt x="164060" y="121282"/>
                  <a:pt x="1141" y="117904"/>
                  <a:pt x="127" y="115032"/>
                </a:cubicBezTo>
                <a:cubicBezTo>
                  <a:pt x="-886" y="112161"/>
                  <a:pt x="157556" y="110810"/>
                  <a:pt x="158232" y="107938"/>
                </a:cubicBezTo>
                <a:cubicBezTo>
                  <a:pt x="158908" y="105067"/>
                  <a:pt x="4519" y="100590"/>
                  <a:pt x="4181" y="97803"/>
                </a:cubicBezTo>
                <a:cubicBezTo>
                  <a:pt x="3843" y="95016"/>
                  <a:pt x="156205" y="94002"/>
                  <a:pt x="156205" y="91215"/>
                </a:cubicBezTo>
                <a:cubicBezTo>
                  <a:pt x="156205" y="88428"/>
                  <a:pt x="4519" y="83107"/>
                  <a:pt x="4181" y="81080"/>
                </a:cubicBezTo>
                <a:cubicBezTo>
                  <a:pt x="3843" y="79053"/>
                  <a:pt x="153756" y="80742"/>
                  <a:pt x="154178" y="79053"/>
                </a:cubicBezTo>
                <a:cubicBezTo>
                  <a:pt x="154600" y="77364"/>
                  <a:pt x="6630" y="72634"/>
                  <a:pt x="6714" y="70945"/>
                </a:cubicBezTo>
                <a:cubicBezTo>
                  <a:pt x="6799" y="69256"/>
                  <a:pt x="154432" y="71283"/>
                  <a:pt x="154685" y="68918"/>
                </a:cubicBezTo>
                <a:cubicBezTo>
                  <a:pt x="154939" y="66553"/>
                  <a:pt x="8320" y="58783"/>
                  <a:pt x="8235" y="56756"/>
                </a:cubicBezTo>
                <a:cubicBezTo>
                  <a:pt x="8151" y="54729"/>
                  <a:pt x="152405" y="58699"/>
                  <a:pt x="154178" y="56756"/>
                </a:cubicBezTo>
                <a:cubicBezTo>
                  <a:pt x="155952" y="54814"/>
                  <a:pt x="19552" y="47044"/>
                  <a:pt x="18876" y="45101"/>
                </a:cubicBezTo>
                <a:cubicBezTo>
                  <a:pt x="18200" y="43159"/>
                  <a:pt x="152742" y="48057"/>
                  <a:pt x="150124" y="45101"/>
                </a:cubicBezTo>
                <a:cubicBezTo>
                  <a:pt x="147506" y="42145"/>
                  <a:pt x="1985" y="30490"/>
                  <a:pt x="3167" y="27365"/>
                </a:cubicBezTo>
                <a:cubicBezTo>
                  <a:pt x="4350" y="24240"/>
                  <a:pt x="156966" y="28885"/>
                  <a:pt x="157219" y="26351"/>
                </a:cubicBezTo>
                <a:cubicBezTo>
                  <a:pt x="157472" y="23817"/>
                  <a:pt x="5109" y="14696"/>
                  <a:pt x="4687" y="12162"/>
                </a:cubicBezTo>
                <a:cubicBezTo>
                  <a:pt x="4265" y="9628"/>
                  <a:pt x="154854" y="13176"/>
                  <a:pt x="154685" y="11149"/>
                </a:cubicBezTo>
                <a:cubicBezTo>
                  <a:pt x="154516" y="9122"/>
                  <a:pt x="28843" y="1858"/>
                  <a:pt x="3674" y="0"/>
                </a:cubicBezTo>
              </a:path>
            </a:pathLst>
          </a:cu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5186088" y="2242115"/>
            <a:ext cx="35031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5"/>
          <p:cNvSpPr/>
          <p:nvPr/>
        </p:nvSpPr>
        <p:spPr>
          <a:xfrm>
            <a:off x="2773500" y="2242250"/>
            <a:ext cx="18204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5"/>
          <p:cNvSpPr/>
          <p:nvPr/>
        </p:nvSpPr>
        <p:spPr>
          <a:xfrm>
            <a:off x="4318938" y="1718425"/>
            <a:ext cx="1090500" cy="1021500"/>
          </a:xfrm>
          <a:prstGeom prst="blockArc">
            <a:avLst>
              <a:gd fmla="val 10800000" name="adj1"/>
              <a:gd fmla="val 0" name="adj2"/>
              <a:gd fmla="val 2500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5"/>
          <p:cNvSpPr/>
          <p:nvPr/>
        </p:nvSpPr>
        <p:spPr>
          <a:xfrm>
            <a:off x="2850759" y="3090571"/>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5"/>
          <p:cNvSpPr/>
          <p:nvPr/>
        </p:nvSpPr>
        <p:spPr>
          <a:xfrm>
            <a:off x="5246438" y="4242575"/>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5"/>
          <p:cNvSpPr/>
          <p:nvPr/>
        </p:nvSpPr>
        <p:spPr>
          <a:xfrm>
            <a:off x="5246438" y="2345409"/>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4" name="Google Shape;364;p25"/>
          <p:cNvCxnSpPr>
            <a:endCxn id="363" idx="4"/>
          </p:cNvCxnSpPr>
          <p:nvPr/>
        </p:nvCxnSpPr>
        <p:spPr>
          <a:xfrm rot="10800000">
            <a:off x="5486888" y="2852109"/>
            <a:ext cx="0" cy="1390500"/>
          </a:xfrm>
          <a:prstGeom prst="straightConnector1">
            <a:avLst/>
          </a:prstGeom>
          <a:noFill/>
          <a:ln cap="flat" cmpd="sng" w="28575">
            <a:solidFill>
              <a:schemeClr val="dk2"/>
            </a:solidFill>
            <a:prstDash val="dash"/>
            <a:round/>
            <a:headEnd len="sm" w="sm" type="none"/>
            <a:tailEnd len="med" w="med" type="triangle"/>
          </a:ln>
        </p:spPr>
      </p:cxnSp>
      <p:sp>
        <p:nvSpPr>
          <p:cNvPr id="365" name="Google Shape;365;p25"/>
          <p:cNvSpPr txBox="1"/>
          <p:nvPr/>
        </p:nvSpPr>
        <p:spPr>
          <a:xfrm>
            <a:off x="3013918" y="3579860"/>
            <a:ext cx="13395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Seafloor Mapper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Plot seafloor</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66" name="Google Shape;366;p25"/>
          <p:cNvSpPr txBox="1"/>
          <p:nvPr/>
        </p:nvSpPr>
        <p:spPr>
          <a:xfrm>
            <a:off x="5872950" y="2345400"/>
            <a:ext cx="2607900" cy="615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Receiver/Timer:</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Pass off card</a:t>
            </a:r>
            <a:endParaRPr b="0" i="0" sz="1400" u="none" cap="none" strike="noStrike">
              <a:solidFill>
                <a:schemeClr val="lt1"/>
              </a:solidFill>
              <a:latin typeface="Roboto"/>
              <a:ea typeface="Roboto"/>
              <a:cs typeface="Roboto"/>
              <a:sym typeface="Roboto"/>
            </a:endParaRPr>
          </a:p>
        </p:txBody>
      </p:sp>
      <p:sp>
        <p:nvSpPr>
          <p:cNvPr id="367" name="Google Shape;367;p25"/>
          <p:cNvSpPr txBox="1"/>
          <p:nvPr/>
        </p:nvSpPr>
        <p:spPr>
          <a:xfrm>
            <a:off x="5859380" y="3702675"/>
            <a:ext cx="2607900" cy="10467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Transmitter and Sound wave:</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act like a wave traveling to the seafloor and back. Pick up a card . </a:t>
            </a:r>
            <a:endParaRPr b="0" i="0" sz="1400" u="none" cap="none" strike="noStrike">
              <a:solidFill>
                <a:srgbClr val="000000"/>
              </a:solidFill>
              <a:latin typeface="Roboto"/>
              <a:ea typeface="Roboto"/>
              <a:cs typeface="Roboto"/>
              <a:sym typeface="Roboto"/>
            </a:endParaRPr>
          </a:p>
        </p:txBody>
      </p:sp>
      <p:sp>
        <p:nvSpPr>
          <p:cNvPr id="368" name="Google Shape;368;p25"/>
          <p:cNvSpPr txBox="1"/>
          <p:nvPr/>
        </p:nvSpPr>
        <p:spPr>
          <a:xfrm>
            <a:off x="243300" y="4427900"/>
            <a:ext cx="3974700" cy="615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Each Ping - Start walking, run to other side of  room. Pick up card and pass off the card. </a:t>
            </a:r>
            <a:endParaRPr b="0" i="0" sz="1400" u="none" cap="none" strike="noStrike">
              <a:solidFill>
                <a:schemeClr val="lt1"/>
              </a:solidFill>
              <a:latin typeface="Roboto"/>
              <a:ea typeface="Roboto"/>
              <a:cs typeface="Roboto"/>
              <a:sym typeface="Roboto"/>
            </a:endParaRPr>
          </a:p>
        </p:txBody>
      </p:sp>
      <p:sp>
        <p:nvSpPr>
          <p:cNvPr id="369" name="Google Shape;369;p25"/>
          <p:cNvSpPr/>
          <p:nvPr/>
        </p:nvSpPr>
        <p:spPr>
          <a:xfrm>
            <a:off x="4018932" y="2285554"/>
            <a:ext cx="480900" cy="506700"/>
          </a:xfrm>
          <a:prstGeom prst="smileyFace">
            <a:avLst>
              <a:gd fmla="val 4653"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5"/>
          <p:cNvSpPr txBox="1"/>
          <p:nvPr/>
        </p:nvSpPr>
        <p:spPr>
          <a:xfrm>
            <a:off x="2850759" y="2317048"/>
            <a:ext cx="1367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Hydrographer: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Help Analyze</a:t>
            </a:r>
            <a:endParaRPr b="0" i="0" sz="1400" u="none" cap="none" strike="noStrike">
              <a:solidFill>
                <a:srgbClr val="000000"/>
              </a:solidFill>
              <a:latin typeface="Roboto"/>
              <a:ea typeface="Roboto"/>
              <a:cs typeface="Roboto"/>
              <a:sym typeface="Roboto"/>
            </a:endParaRPr>
          </a:p>
        </p:txBody>
      </p:sp>
      <p:sp>
        <p:nvSpPr>
          <p:cNvPr id="371" name="Google Shape;371;p25"/>
          <p:cNvSpPr/>
          <p:nvPr/>
        </p:nvSpPr>
        <p:spPr>
          <a:xfrm>
            <a:off x="4413378" y="1795501"/>
            <a:ext cx="910066" cy="498160"/>
          </a:xfrm>
          <a:custGeom>
            <a:rect b="b" l="l" r="r" t="t"/>
            <a:pathLst>
              <a:path extrusionOk="0" h="29403" w="53715">
                <a:moveTo>
                  <a:pt x="53715" y="28896"/>
                </a:moveTo>
                <a:cubicBezTo>
                  <a:pt x="49154" y="24082"/>
                  <a:pt x="35304" y="-73"/>
                  <a:pt x="26351" y="11"/>
                </a:cubicBezTo>
                <a:cubicBezTo>
                  <a:pt x="17399" y="96"/>
                  <a:pt x="4392" y="24504"/>
                  <a:pt x="0" y="29403"/>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2" name="Google Shape;372;p25"/>
          <p:cNvCxnSpPr/>
          <p:nvPr/>
        </p:nvCxnSpPr>
        <p:spPr>
          <a:xfrm flipH="1">
            <a:off x="3520504" y="2860255"/>
            <a:ext cx="515100" cy="351900"/>
          </a:xfrm>
          <a:prstGeom prst="straightConnector1">
            <a:avLst/>
          </a:prstGeom>
          <a:noFill/>
          <a:ln cap="flat" cmpd="sng" w="28575">
            <a:solidFill>
              <a:schemeClr val="dk2"/>
            </a:solidFill>
            <a:prstDash val="solid"/>
            <a:round/>
            <a:headEnd len="med" w="med" type="triangle"/>
            <a:tailEnd len="med" w="med" type="triangle"/>
          </a:ln>
        </p:spPr>
      </p:cxnSp>
      <p:sp>
        <p:nvSpPr>
          <p:cNvPr id="373" name="Google Shape;373;p25"/>
          <p:cNvSpPr txBox="1"/>
          <p:nvPr/>
        </p:nvSpPr>
        <p:spPr>
          <a:xfrm rot="-5400000">
            <a:off x="4605454" y="3360057"/>
            <a:ext cx="736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374" name="Google Shape;374;p25"/>
          <p:cNvSpPr/>
          <p:nvPr/>
        </p:nvSpPr>
        <p:spPr>
          <a:xfrm>
            <a:off x="8403887" y="2327976"/>
            <a:ext cx="210832" cy="2481229"/>
          </a:xfrm>
          <a:custGeom>
            <a:rect b="b" l="l" r="r" t="t"/>
            <a:pathLst>
              <a:path extrusionOk="0" h="146450" w="12444">
                <a:moveTo>
                  <a:pt x="2644" y="0"/>
                </a:moveTo>
                <a:cubicBezTo>
                  <a:pt x="8264" y="11246"/>
                  <a:pt x="9749" y="25302"/>
                  <a:pt x="6698" y="37499"/>
                </a:cubicBezTo>
                <a:cubicBezTo>
                  <a:pt x="5873" y="40797"/>
                  <a:pt x="2962" y="43323"/>
                  <a:pt x="2137" y="46621"/>
                </a:cubicBezTo>
                <a:cubicBezTo>
                  <a:pt x="493" y="53194"/>
                  <a:pt x="2260" y="60317"/>
                  <a:pt x="617" y="66891"/>
                </a:cubicBezTo>
                <a:cubicBezTo>
                  <a:pt x="-2283" y="78498"/>
                  <a:pt x="6378" y="90124"/>
                  <a:pt x="8725" y="101856"/>
                </a:cubicBezTo>
                <a:cubicBezTo>
                  <a:pt x="9490" y="105680"/>
                  <a:pt x="8792" y="109729"/>
                  <a:pt x="9738" y="113512"/>
                </a:cubicBezTo>
                <a:cubicBezTo>
                  <a:pt x="10425" y="116259"/>
                  <a:pt x="12959" y="118873"/>
                  <a:pt x="12272" y="121620"/>
                </a:cubicBezTo>
                <a:cubicBezTo>
                  <a:pt x="10230" y="129784"/>
                  <a:pt x="7711" y="138035"/>
                  <a:pt x="7711" y="14645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txBox="1"/>
          <p:nvPr/>
        </p:nvSpPr>
        <p:spPr>
          <a:xfrm>
            <a:off x="2825006" y="1950223"/>
            <a:ext cx="121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376" name="Google Shape;376;p25"/>
          <p:cNvSpPr txBox="1"/>
          <p:nvPr/>
        </p:nvSpPr>
        <p:spPr>
          <a:xfrm>
            <a:off x="5486857" y="1947242"/>
            <a:ext cx="291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Underwater (Depth)</a:t>
            </a:r>
            <a:endParaRPr b="0" i="0" sz="1400" u="none" cap="none" strike="noStrike">
              <a:solidFill>
                <a:srgbClr val="000000"/>
              </a:solidFill>
              <a:latin typeface="Roboto"/>
              <a:ea typeface="Roboto"/>
              <a:cs typeface="Roboto"/>
              <a:sym typeface="Roboto"/>
            </a:endParaRPr>
          </a:p>
        </p:txBody>
      </p:sp>
      <p:pic>
        <p:nvPicPr>
          <p:cNvPr id="377" name="Google Shape;377;p25"/>
          <p:cNvPicPr preferRelativeResize="0"/>
          <p:nvPr/>
        </p:nvPicPr>
        <p:blipFill rotWithShape="1">
          <a:blip r:embed="rId3">
            <a:alphaModFix/>
          </a:blip>
          <a:srcRect b="62420" l="22519" r="25991" t="0"/>
          <a:stretch/>
        </p:blipFill>
        <p:spPr>
          <a:xfrm rot="-5400000">
            <a:off x="4614974" y="4249520"/>
            <a:ext cx="712711" cy="286180"/>
          </a:xfrm>
          <a:prstGeom prst="rect">
            <a:avLst/>
          </a:prstGeom>
          <a:noFill/>
          <a:ln>
            <a:noFill/>
          </a:ln>
        </p:spPr>
      </p:pic>
      <p:sp>
        <p:nvSpPr>
          <p:cNvPr id="378" name="Google Shape;378;p25"/>
          <p:cNvSpPr/>
          <p:nvPr/>
        </p:nvSpPr>
        <p:spPr>
          <a:xfrm>
            <a:off x="5349722" y="4294214"/>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en"/>
              <a:t>Debrief</a:t>
            </a:r>
            <a:endParaRPr b="1"/>
          </a:p>
          <a:p>
            <a:pPr indent="0" lvl="0" marL="0" rtl="0" algn="l">
              <a:lnSpc>
                <a:spcPct val="115000"/>
              </a:lnSpc>
              <a:spcBef>
                <a:spcPts val="1600"/>
              </a:spcBef>
              <a:spcAft>
                <a:spcPts val="0"/>
              </a:spcAft>
              <a:buSzPts val="1800"/>
              <a:buNone/>
            </a:pPr>
            <a:r>
              <a:rPr lang="en"/>
              <a:t>Black and white gradient</a:t>
            </a:r>
            <a:endParaRPr/>
          </a:p>
          <a:p>
            <a:pPr indent="0" lvl="0" marL="0" rtl="0" algn="l">
              <a:lnSpc>
                <a:spcPct val="115000"/>
              </a:lnSpc>
              <a:spcBef>
                <a:spcPts val="1600"/>
              </a:spcBef>
              <a:spcAft>
                <a:spcPts val="0"/>
              </a:spcAft>
              <a:buSzPts val="1800"/>
              <a:buNone/>
            </a:pPr>
            <a:r>
              <a:rPr b="1" lang="en"/>
              <a:t>Black is soft </a:t>
            </a:r>
            <a:r>
              <a:rPr lang="en"/>
              <a:t>(low reflection, high absorption, low amplitude return)</a:t>
            </a:r>
            <a:endParaRPr/>
          </a:p>
          <a:p>
            <a:pPr indent="0" lvl="0" marL="0" rtl="0" algn="l">
              <a:lnSpc>
                <a:spcPct val="115000"/>
              </a:lnSpc>
              <a:spcBef>
                <a:spcPts val="1600"/>
              </a:spcBef>
              <a:spcAft>
                <a:spcPts val="1600"/>
              </a:spcAft>
              <a:buSzPts val="1800"/>
              <a:buNone/>
            </a:pPr>
            <a:r>
              <a:rPr b="1" lang="en"/>
              <a:t>White is hard</a:t>
            </a:r>
            <a:r>
              <a:rPr lang="en"/>
              <a:t> (high reflection, low absorption, high amplitude return)</a:t>
            </a:r>
            <a:endParaRPr/>
          </a:p>
        </p:txBody>
      </p:sp>
      <p:pic>
        <p:nvPicPr>
          <p:cNvPr id="384" name="Google Shape;384;p26"/>
          <p:cNvPicPr preferRelativeResize="0"/>
          <p:nvPr/>
        </p:nvPicPr>
        <p:blipFill rotWithShape="1">
          <a:blip r:embed="rId3">
            <a:alphaModFix/>
          </a:blip>
          <a:srcRect b="0" l="0" r="0" t="0"/>
          <a:stretch/>
        </p:blipFill>
        <p:spPr>
          <a:xfrm>
            <a:off x="381000" y="0"/>
            <a:ext cx="3887709"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390" name="Google Shape;390;p27"/>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t/>
            </a:r>
            <a:endParaRPr/>
          </a:p>
        </p:txBody>
      </p:sp>
      <p:sp>
        <p:nvSpPr>
          <p:cNvPr id="391" name="Google Shape;391;p27"/>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400"/>
              <a:buNone/>
            </a:pPr>
            <a:r>
              <a:t/>
            </a:r>
            <a:endParaRPr/>
          </a:p>
        </p:txBody>
      </p:sp>
      <p:pic>
        <p:nvPicPr>
          <p:cNvPr id="392" name="Google Shape;392;p27"/>
          <p:cNvPicPr preferRelativeResize="0"/>
          <p:nvPr/>
        </p:nvPicPr>
        <p:blipFill rotWithShape="1">
          <a:blip r:embed="rId3">
            <a:alphaModFix/>
          </a:blip>
          <a:srcRect b="0" l="0" r="0" t="0"/>
          <a:stretch/>
        </p:blipFill>
        <p:spPr>
          <a:xfrm>
            <a:off x="286751" y="185175"/>
            <a:ext cx="8592400" cy="4833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Round 3 - Midwater Targeting at Grays bank</a:t>
            </a:r>
            <a:endParaRPr/>
          </a:p>
          <a:p>
            <a:pPr indent="0" lvl="0" marL="0" rtl="0" algn="l">
              <a:lnSpc>
                <a:spcPct val="100000"/>
              </a:lnSpc>
              <a:spcBef>
                <a:spcPts val="0"/>
              </a:spcBef>
              <a:spcAft>
                <a:spcPts val="0"/>
              </a:spcAft>
              <a:buSzPts val="3200"/>
              <a:buNone/>
            </a:pPr>
            <a:r>
              <a:rPr lang="en"/>
              <a:t>(15 Pings</a:t>
            </a:r>
            <a:endParaRPr/>
          </a:p>
        </p:txBody>
      </p:sp>
      <p:sp>
        <p:nvSpPr>
          <p:cNvPr id="398" name="Google Shape;398;p28"/>
          <p:cNvSpPr txBox="1"/>
          <p:nvPr>
            <p:ph idx="2" type="body"/>
          </p:nvPr>
        </p:nvSpPr>
        <p:spPr>
          <a:xfrm>
            <a:off x="244238" y="1794625"/>
            <a:ext cx="25035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
              <a:t>120kHz, 38 kHz</a:t>
            </a:r>
            <a:endParaRPr/>
          </a:p>
          <a:p>
            <a:pPr indent="0" lvl="0" marL="0" rtl="0" algn="l">
              <a:lnSpc>
                <a:spcPct val="115000"/>
              </a:lnSpc>
              <a:spcBef>
                <a:spcPts val="1600"/>
              </a:spcBef>
              <a:spcAft>
                <a:spcPts val="0"/>
              </a:spcAft>
              <a:buSzPts val="1400"/>
              <a:buNone/>
            </a:pPr>
            <a:r>
              <a:rPr lang="en"/>
              <a:t>38kHz - Fish</a:t>
            </a:r>
            <a:endParaRPr/>
          </a:p>
          <a:p>
            <a:pPr indent="0" lvl="0" marL="0" rtl="0" algn="l">
              <a:lnSpc>
                <a:spcPct val="115000"/>
              </a:lnSpc>
              <a:spcBef>
                <a:spcPts val="1600"/>
              </a:spcBef>
              <a:spcAft>
                <a:spcPts val="0"/>
              </a:spcAft>
              <a:buSzPts val="1400"/>
              <a:buNone/>
            </a:pPr>
            <a:r>
              <a:rPr lang="en"/>
              <a:t>120 kHz - Bubbles</a:t>
            </a:r>
            <a:endParaRPr/>
          </a:p>
          <a:p>
            <a:pPr indent="0" lvl="0" marL="0" rtl="0" algn="l">
              <a:lnSpc>
                <a:spcPct val="115000"/>
              </a:lnSpc>
              <a:spcBef>
                <a:spcPts val="1600"/>
              </a:spcBef>
              <a:spcAft>
                <a:spcPts val="1600"/>
              </a:spcAft>
              <a:buSzPts val="1400"/>
              <a:buNone/>
            </a:pPr>
            <a:r>
              <a:t/>
            </a:r>
            <a:endParaRPr/>
          </a:p>
        </p:txBody>
      </p:sp>
      <p:cxnSp>
        <p:nvCxnSpPr>
          <p:cNvPr id="399" name="Google Shape;399;p28"/>
          <p:cNvCxnSpPr/>
          <p:nvPr/>
        </p:nvCxnSpPr>
        <p:spPr>
          <a:xfrm flipH="1" rot="10800000">
            <a:off x="5009553" y="2735623"/>
            <a:ext cx="17100" cy="1494000"/>
          </a:xfrm>
          <a:prstGeom prst="straightConnector1">
            <a:avLst/>
          </a:prstGeom>
          <a:noFill/>
          <a:ln cap="flat" cmpd="sng" w="28575">
            <a:solidFill>
              <a:schemeClr val="dk2"/>
            </a:solidFill>
            <a:prstDash val="dash"/>
            <a:round/>
            <a:headEnd len="sm" w="sm" type="none"/>
            <a:tailEnd len="med" w="med" type="triangle"/>
          </a:ln>
        </p:spPr>
      </p:cxnSp>
      <p:sp>
        <p:nvSpPr>
          <p:cNvPr id="400" name="Google Shape;400;p28"/>
          <p:cNvSpPr/>
          <p:nvPr/>
        </p:nvSpPr>
        <p:spPr>
          <a:xfrm>
            <a:off x="5819297" y="2310797"/>
            <a:ext cx="2784398" cy="2343876"/>
          </a:xfrm>
          <a:custGeom>
            <a:rect b="b" l="l" r="r" t="t"/>
            <a:pathLst>
              <a:path extrusionOk="0" h="138343" w="164344">
                <a:moveTo>
                  <a:pt x="1647" y="138343"/>
                </a:moveTo>
                <a:cubicBezTo>
                  <a:pt x="28758" y="136147"/>
                  <a:pt x="164566" y="129052"/>
                  <a:pt x="164313" y="125167"/>
                </a:cubicBezTo>
                <a:cubicBezTo>
                  <a:pt x="164060" y="121282"/>
                  <a:pt x="1141" y="117904"/>
                  <a:pt x="127" y="115032"/>
                </a:cubicBezTo>
                <a:cubicBezTo>
                  <a:pt x="-886" y="112161"/>
                  <a:pt x="157556" y="110810"/>
                  <a:pt x="158232" y="107938"/>
                </a:cubicBezTo>
                <a:cubicBezTo>
                  <a:pt x="158908" y="105067"/>
                  <a:pt x="4519" y="100590"/>
                  <a:pt x="4181" y="97803"/>
                </a:cubicBezTo>
                <a:cubicBezTo>
                  <a:pt x="3843" y="95016"/>
                  <a:pt x="156205" y="94002"/>
                  <a:pt x="156205" y="91215"/>
                </a:cubicBezTo>
                <a:cubicBezTo>
                  <a:pt x="156205" y="88428"/>
                  <a:pt x="4519" y="83107"/>
                  <a:pt x="4181" y="81080"/>
                </a:cubicBezTo>
                <a:cubicBezTo>
                  <a:pt x="3843" y="79053"/>
                  <a:pt x="153756" y="80742"/>
                  <a:pt x="154178" y="79053"/>
                </a:cubicBezTo>
                <a:cubicBezTo>
                  <a:pt x="154600" y="77364"/>
                  <a:pt x="6630" y="72634"/>
                  <a:pt x="6714" y="70945"/>
                </a:cubicBezTo>
                <a:cubicBezTo>
                  <a:pt x="6799" y="69256"/>
                  <a:pt x="154432" y="71283"/>
                  <a:pt x="154685" y="68918"/>
                </a:cubicBezTo>
                <a:cubicBezTo>
                  <a:pt x="154939" y="66553"/>
                  <a:pt x="8320" y="58783"/>
                  <a:pt x="8235" y="56756"/>
                </a:cubicBezTo>
                <a:cubicBezTo>
                  <a:pt x="8151" y="54729"/>
                  <a:pt x="152405" y="58699"/>
                  <a:pt x="154178" y="56756"/>
                </a:cubicBezTo>
                <a:cubicBezTo>
                  <a:pt x="155952" y="54814"/>
                  <a:pt x="19552" y="47044"/>
                  <a:pt x="18876" y="45101"/>
                </a:cubicBezTo>
                <a:cubicBezTo>
                  <a:pt x="18200" y="43159"/>
                  <a:pt x="152742" y="48057"/>
                  <a:pt x="150124" y="45101"/>
                </a:cubicBezTo>
                <a:cubicBezTo>
                  <a:pt x="147506" y="42145"/>
                  <a:pt x="1985" y="30490"/>
                  <a:pt x="3167" y="27365"/>
                </a:cubicBezTo>
                <a:cubicBezTo>
                  <a:pt x="4350" y="24240"/>
                  <a:pt x="156966" y="28885"/>
                  <a:pt x="157219" y="26351"/>
                </a:cubicBezTo>
                <a:cubicBezTo>
                  <a:pt x="157472" y="23817"/>
                  <a:pt x="5109" y="14696"/>
                  <a:pt x="4687" y="12162"/>
                </a:cubicBezTo>
                <a:cubicBezTo>
                  <a:pt x="4265" y="9628"/>
                  <a:pt x="154854" y="13176"/>
                  <a:pt x="154685" y="11149"/>
                </a:cubicBezTo>
                <a:cubicBezTo>
                  <a:pt x="154516" y="9122"/>
                  <a:pt x="28843" y="1858"/>
                  <a:pt x="3674" y="0"/>
                </a:cubicBezTo>
              </a:path>
            </a:pathLst>
          </a:cu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p:nvPr/>
        </p:nvSpPr>
        <p:spPr>
          <a:xfrm>
            <a:off x="5186088" y="2242115"/>
            <a:ext cx="35031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8"/>
          <p:cNvSpPr/>
          <p:nvPr/>
        </p:nvSpPr>
        <p:spPr>
          <a:xfrm>
            <a:off x="2773500" y="2242250"/>
            <a:ext cx="1820400" cy="258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8"/>
          <p:cNvSpPr/>
          <p:nvPr/>
        </p:nvSpPr>
        <p:spPr>
          <a:xfrm>
            <a:off x="4318938" y="1718425"/>
            <a:ext cx="1090500" cy="1021500"/>
          </a:xfrm>
          <a:prstGeom prst="blockArc">
            <a:avLst>
              <a:gd fmla="val 10800000" name="adj1"/>
              <a:gd fmla="val 0" name="adj2"/>
              <a:gd fmla="val 2500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8"/>
          <p:cNvSpPr/>
          <p:nvPr/>
        </p:nvSpPr>
        <p:spPr>
          <a:xfrm>
            <a:off x="2850759" y="3090571"/>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8"/>
          <p:cNvSpPr/>
          <p:nvPr/>
        </p:nvSpPr>
        <p:spPr>
          <a:xfrm>
            <a:off x="5246438" y="4242575"/>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8"/>
          <p:cNvSpPr/>
          <p:nvPr/>
        </p:nvSpPr>
        <p:spPr>
          <a:xfrm>
            <a:off x="5246438" y="2345409"/>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7" name="Google Shape;407;p28"/>
          <p:cNvCxnSpPr>
            <a:endCxn id="406" idx="4"/>
          </p:cNvCxnSpPr>
          <p:nvPr/>
        </p:nvCxnSpPr>
        <p:spPr>
          <a:xfrm rot="10800000">
            <a:off x="5486888" y="2852109"/>
            <a:ext cx="0" cy="1390500"/>
          </a:xfrm>
          <a:prstGeom prst="straightConnector1">
            <a:avLst/>
          </a:prstGeom>
          <a:noFill/>
          <a:ln cap="flat" cmpd="sng" w="28575">
            <a:solidFill>
              <a:schemeClr val="dk2"/>
            </a:solidFill>
            <a:prstDash val="dash"/>
            <a:round/>
            <a:headEnd len="sm" w="sm" type="none"/>
            <a:tailEnd len="med" w="med" type="triangle"/>
          </a:ln>
        </p:spPr>
      </p:cxnSp>
      <p:sp>
        <p:nvSpPr>
          <p:cNvPr id="408" name="Google Shape;408;p28"/>
          <p:cNvSpPr txBox="1"/>
          <p:nvPr/>
        </p:nvSpPr>
        <p:spPr>
          <a:xfrm>
            <a:off x="3013918" y="3579860"/>
            <a:ext cx="13395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Seafloor Mapper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Plot seafloor</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09" name="Google Shape;409;p28"/>
          <p:cNvSpPr txBox="1"/>
          <p:nvPr/>
        </p:nvSpPr>
        <p:spPr>
          <a:xfrm>
            <a:off x="5872950" y="2345400"/>
            <a:ext cx="2607900" cy="10467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Receiver/Timer:</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This person will act like the second sound wave because depth is known</a:t>
            </a:r>
            <a:endParaRPr b="0" i="0" sz="1400" u="none" cap="none" strike="noStrike">
              <a:solidFill>
                <a:schemeClr val="lt1"/>
              </a:solidFill>
              <a:latin typeface="Roboto"/>
              <a:ea typeface="Roboto"/>
              <a:cs typeface="Roboto"/>
              <a:sym typeface="Roboto"/>
            </a:endParaRPr>
          </a:p>
        </p:txBody>
      </p:sp>
      <p:sp>
        <p:nvSpPr>
          <p:cNvPr id="410" name="Google Shape;410;p28"/>
          <p:cNvSpPr txBox="1"/>
          <p:nvPr/>
        </p:nvSpPr>
        <p:spPr>
          <a:xfrm>
            <a:off x="5859380" y="3702675"/>
            <a:ext cx="2607900" cy="10467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Transmitter and Sound wave:</a:t>
            </a:r>
            <a:endParaRPr b="1" i="0" sz="1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Act like a wave traveling to the seafloor and back. Pick up a card . </a:t>
            </a:r>
            <a:endParaRPr b="0" i="0" sz="1400" u="none" cap="none" strike="noStrike">
              <a:solidFill>
                <a:srgbClr val="000000"/>
              </a:solidFill>
              <a:latin typeface="Roboto"/>
              <a:ea typeface="Roboto"/>
              <a:cs typeface="Roboto"/>
              <a:sym typeface="Roboto"/>
            </a:endParaRPr>
          </a:p>
        </p:txBody>
      </p:sp>
      <p:sp>
        <p:nvSpPr>
          <p:cNvPr id="411" name="Google Shape;411;p28"/>
          <p:cNvSpPr txBox="1"/>
          <p:nvPr/>
        </p:nvSpPr>
        <p:spPr>
          <a:xfrm>
            <a:off x="243300" y="4427900"/>
            <a:ext cx="3974700" cy="615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2 Pings - Start walking, run to other side of  room. Pick up card and pass off the card. </a:t>
            </a:r>
            <a:endParaRPr b="0" i="0" sz="1400" u="none" cap="none" strike="noStrike">
              <a:solidFill>
                <a:schemeClr val="lt1"/>
              </a:solidFill>
              <a:latin typeface="Roboto"/>
              <a:ea typeface="Roboto"/>
              <a:cs typeface="Roboto"/>
              <a:sym typeface="Roboto"/>
            </a:endParaRPr>
          </a:p>
        </p:txBody>
      </p:sp>
      <p:sp>
        <p:nvSpPr>
          <p:cNvPr id="412" name="Google Shape;412;p28"/>
          <p:cNvSpPr/>
          <p:nvPr/>
        </p:nvSpPr>
        <p:spPr>
          <a:xfrm>
            <a:off x="4018932" y="2285554"/>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8"/>
          <p:cNvSpPr txBox="1"/>
          <p:nvPr/>
        </p:nvSpPr>
        <p:spPr>
          <a:xfrm>
            <a:off x="2774559" y="2317048"/>
            <a:ext cx="1367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Hydrographer:</a:t>
            </a:r>
            <a:endParaRPr b="1"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Help Analyze</a:t>
            </a:r>
            <a:endParaRPr b="0" i="0" sz="1400" u="none" cap="none" strike="noStrike">
              <a:solidFill>
                <a:srgbClr val="000000"/>
              </a:solidFill>
              <a:latin typeface="Roboto"/>
              <a:ea typeface="Roboto"/>
              <a:cs typeface="Roboto"/>
              <a:sym typeface="Roboto"/>
            </a:endParaRPr>
          </a:p>
        </p:txBody>
      </p:sp>
      <p:sp>
        <p:nvSpPr>
          <p:cNvPr id="414" name="Google Shape;414;p28"/>
          <p:cNvSpPr/>
          <p:nvPr/>
        </p:nvSpPr>
        <p:spPr>
          <a:xfrm>
            <a:off x="4413378" y="1795501"/>
            <a:ext cx="910066" cy="498160"/>
          </a:xfrm>
          <a:custGeom>
            <a:rect b="b" l="l" r="r" t="t"/>
            <a:pathLst>
              <a:path extrusionOk="0" h="29403" w="53715">
                <a:moveTo>
                  <a:pt x="53715" y="28896"/>
                </a:moveTo>
                <a:cubicBezTo>
                  <a:pt x="49154" y="24082"/>
                  <a:pt x="35304" y="-73"/>
                  <a:pt x="26351" y="11"/>
                </a:cubicBezTo>
                <a:cubicBezTo>
                  <a:pt x="17399" y="96"/>
                  <a:pt x="4392" y="24504"/>
                  <a:pt x="0" y="29403"/>
                </a:cubicBezTo>
              </a:path>
            </a:pathLst>
          </a:cu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5" name="Google Shape;415;p28"/>
          <p:cNvCxnSpPr/>
          <p:nvPr/>
        </p:nvCxnSpPr>
        <p:spPr>
          <a:xfrm flipH="1">
            <a:off x="3520504" y="2860255"/>
            <a:ext cx="515100" cy="351900"/>
          </a:xfrm>
          <a:prstGeom prst="straightConnector1">
            <a:avLst/>
          </a:prstGeom>
          <a:noFill/>
          <a:ln cap="flat" cmpd="sng" w="28575">
            <a:solidFill>
              <a:schemeClr val="dk2"/>
            </a:solidFill>
            <a:prstDash val="solid"/>
            <a:round/>
            <a:headEnd len="med" w="med" type="triangle"/>
            <a:tailEnd len="med" w="med" type="triangle"/>
          </a:ln>
        </p:spPr>
      </p:cxnSp>
      <p:sp>
        <p:nvSpPr>
          <p:cNvPr id="416" name="Google Shape;416;p28"/>
          <p:cNvSpPr txBox="1"/>
          <p:nvPr/>
        </p:nvSpPr>
        <p:spPr>
          <a:xfrm rot="-5400000">
            <a:off x="4605454" y="3360057"/>
            <a:ext cx="736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417" name="Google Shape;417;p28"/>
          <p:cNvSpPr/>
          <p:nvPr/>
        </p:nvSpPr>
        <p:spPr>
          <a:xfrm>
            <a:off x="8403887" y="2327976"/>
            <a:ext cx="210832" cy="2481229"/>
          </a:xfrm>
          <a:custGeom>
            <a:rect b="b" l="l" r="r" t="t"/>
            <a:pathLst>
              <a:path extrusionOk="0" h="146450" w="12444">
                <a:moveTo>
                  <a:pt x="2644" y="0"/>
                </a:moveTo>
                <a:cubicBezTo>
                  <a:pt x="8264" y="11246"/>
                  <a:pt x="9749" y="25302"/>
                  <a:pt x="6698" y="37499"/>
                </a:cubicBezTo>
                <a:cubicBezTo>
                  <a:pt x="5873" y="40797"/>
                  <a:pt x="2962" y="43323"/>
                  <a:pt x="2137" y="46621"/>
                </a:cubicBezTo>
                <a:cubicBezTo>
                  <a:pt x="493" y="53194"/>
                  <a:pt x="2260" y="60317"/>
                  <a:pt x="617" y="66891"/>
                </a:cubicBezTo>
                <a:cubicBezTo>
                  <a:pt x="-2283" y="78498"/>
                  <a:pt x="6378" y="90124"/>
                  <a:pt x="8725" y="101856"/>
                </a:cubicBezTo>
                <a:cubicBezTo>
                  <a:pt x="9490" y="105680"/>
                  <a:pt x="8792" y="109729"/>
                  <a:pt x="9738" y="113512"/>
                </a:cubicBezTo>
                <a:cubicBezTo>
                  <a:pt x="10425" y="116259"/>
                  <a:pt x="12959" y="118873"/>
                  <a:pt x="12272" y="121620"/>
                </a:cubicBezTo>
                <a:cubicBezTo>
                  <a:pt x="10230" y="129784"/>
                  <a:pt x="7711" y="138035"/>
                  <a:pt x="7711" y="146450"/>
                </a:cubicBezTo>
              </a:path>
            </a:pathLst>
          </a:cu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txBox="1"/>
          <p:nvPr/>
        </p:nvSpPr>
        <p:spPr>
          <a:xfrm>
            <a:off x="2825006" y="1950223"/>
            <a:ext cx="121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RV Taani</a:t>
            </a:r>
            <a:endParaRPr b="0" i="0" sz="1400" u="none" cap="none" strike="noStrike">
              <a:solidFill>
                <a:srgbClr val="000000"/>
              </a:solidFill>
              <a:latin typeface="Roboto"/>
              <a:ea typeface="Roboto"/>
              <a:cs typeface="Roboto"/>
              <a:sym typeface="Roboto"/>
            </a:endParaRPr>
          </a:p>
        </p:txBody>
      </p:sp>
      <p:sp>
        <p:nvSpPr>
          <p:cNvPr id="419" name="Google Shape;419;p28"/>
          <p:cNvSpPr txBox="1"/>
          <p:nvPr/>
        </p:nvSpPr>
        <p:spPr>
          <a:xfrm>
            <a:off x="5486857" y="1947242"/>
            <a:ext cx="291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Underwater (Depth)</a:t>
            </a:r>
            <a:endParaRPr b="0" i="0" sz="1400" u="none" cap="none" strike="noStrike">
              <a:solidFill>
                <a:srgbClr val="000000"/>
              </a:solidFill>
              <a:latin typeface="Roboto"/>
              <a:ea typeface="Roboto"/>
              <a:cs typeface="Roboto"/>
              <a:sym typeface="Roboto"/>
            </a:endParaRPr>
          </a:p>
        </p:txBody>
      </p:sp>
      <p:pic>
        <p:nvPicPr>
          <p:cNvPr id="420" name="Google Shape;420;p28"/>
          <p:cNvPicPr preferRelativeResize="0"/>
          <p:nvPr/>
        </p:nvPicPr>
        <p:blipFill rotWithShape="1">
          <a:blip r:embed="rId3">
            <a:alphaModFix/>
          </a:blip>
          <a:srcRect b="62420" l="22519" r="25991" t="0"/>
          <a:stretch/>
        </p:blipFill>
        <p:spPr>
          <a:xfrm rot="-5400000">
            <a:off x="4614974" y="4249520"/>
            <a:ext cx="712711" cy="286180"/>
          </a:xfrm>
          <a:prstGeom prst="rect">
            <a:avLst/>
          </a:prstGeom>
          <a:noFill/>
          <a:ln>
            <a:noFill/>
          </a:ln>
        </p:spPr>
      </p:pic>
      <p:sp>
        <p:nvSpPr>
          <p:cNvPr id="421" name="Google Shape;421;p28"/>
          <p:cNvSpPr/>
          <p:nvPr/>
        </p:nvSpPr>
        <p:spPr>
          <a:xfrm>
            <a:off x="5349722" y="4294214"/>
            <a:ext cx="480900" cy="506700"/>
          </a:xfrm>
          <a:prstGeom prst="smileyFace">
            <a:avLst>
              <a:gd fmla="val 465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9"/>
          <p:cNvSpPr txBox="1"/>
          <p:nvPr>
            <p:ph type="title"/>
          </p:nvPr>
        </p:nvSpPr>
        <p:spPr>
          <a:xfrm>
            <a:off x="460950" y="14557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Debrief</a:t>
            </a:r>
            <a:endParaRPr/>
          </a:p>
        </p:txBody>
      </p:sp>
      <p:sp>
        <p:nvSpPr>
          <p:cNvPr id="427" name="Google Shape;427;p29"/>
          <p:cNvSpPr txBox="1"/>
          <p:nvPr/>
        </p:nvSpPr>
        <p:spPr>
          <a:xfrm>
            <a:off x="1101800" y="2607500"/>
            <a:ext cx="7005900" cy="223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Roboto"/>
                <a:ea typeface="Roboto"/>
                <a:cs typeface="Roboto"/>
                <a:sym typeface="Roboto"/>
              </a:rPr>
              <a:t>What if the midwater was more heterogeneous, more fish and bubbles everywhere, what would happen to the return of each ping? (38Hz, 120Hz) </a:t>
            </a:r>
            <a:endParaRPr b="0" i="0" sz="19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Roboto"/>
                <a:ea typeface="Roboto"/>
                <a:cs typeface="Roboto"/>
                <a:sym typeface="Roboto"/>
              </a:rPr>
              <a:t>What are we not showing in this model?</a:t>
            </a:r>
            <a:endParaRPr b="0" i="0" sz="19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Roboto"/>
                <a:ea typeface="Roboto"/>
                <a:cs typeface="Roboto"/>
                <a:sym typeface="Roboto"/>
              </a:rPr>
              <a:t>Ex: Fish above and below bubbles. </a:t>
            </a:r>
            <a:endParaRPr b="0" i="0" sz="19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a:t>The Properties of Sound</a:t>
            </a:r>
            <a:endParaRPr/>
          </a:p>
        </p:txBody>
      </p:sp>
      <p:sp>
        <p:nvSpPr>
          <p:cNvPr id="82" name="Google Shape;82;p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Amplitude (strength)</a:t>
            </a:r>
            <a:endParaRPr/>
          </a:p>
          <a:p>
            <a:pPr indent="-342900" lvl="0" marL="457200" rtl="0" algn="l">
              <a:lnSpc>
                <a:spcPct val="115000"/>
              </a:lnSpc>
              <a:spcBef>
                <a:spcPts val="1600"/>
              </a:spcBef>
              <a:spcAft>
                <a:spcPts val="0"/>
              </a:spcAft>
              <a:buSzPts val="1800"/>
              <a:buChar char="●"/>
            </a:pPr>
            <a:r>
              <a:rPr lang="en"/>
              <a:t>Frequency (Hz)</a:t>
            </a:r>
            <a:endParaRPr/>
          </a:p>
          <a:p>
            <a:pPr indent="-342900" lvl="0" marL="457200" rtl="0" algn="l">
              <a:lnSpc>
                <a:spcPct val="115000"/>
              </a:lnSpc>
              <a:spcBef>
                <a:spcPts val="1600"/>
              </a:spcBef>
              <a:spcAft>
                <a:spcPts val="0"/>
              </a:spcAft>
              <a:buSzPts val="1800"/>
              <a:buChar char="●"/>
            </a:pPr>
            <a:r>
              <a:rPr lang="en"/>
              <a:t>Wavelength  (inversely proportional to frequency)</a:t>
            </a:r>
            <a:endParaRPr/>
          </a:p>
          <a:p>
            <a:pPr indent="-342900" lvl="0" marL="457200" rtl="0" algn="l">
              <a:lnSpc>
                <a:spcPct val="115000"/>
              </a:lnSpc>
              <a:spcBef>
                <a:spcPts val="1600"/>
              </a:spcBef>
              <a:spcAft>
                <a:spcPts val="0"/>
              </a:spcAft>
              <a:buSzPts val="1800"/>
              <a:buChar char="●"/>
            </a:pPr>
            <a:r>
              <a:rPr lang="en"/>
              <a:t>Velocity (speed)</a:t>
            </a:r>
            <a:endParaRPr/>
          </a:p>
          <a:p>
            <a:pPr indent="-342900" lvl="0" marL="457200" rtl="0" algn="l">
              <a:lnSpc>
                <a:spcPct val="115000"/>
              </a:lnSpc>
              <a:spcBef>
                <a:spcPts val="1600"/>
              </a:spcBef>
              <a:spcAft>
                <a:spcPts val="1600"/>
              </a:spcAft>
              <a:buSzPts val="1800"/>
              <a:buChar char="●"/>
            </a:pPr>
            <a:r>
              <a:rPr lang="en"/>
              <a:t>Duration (time length of sound)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lang="en"/>
              <a:t>RV Pacific Storm Profile at Grays Bank  made by Chris Rosmos</a:t>
            </a:r>
            <a:endParaRPr/>
          </a:p>
          <a:p>
            <a:pPr indent="0" lvl="0" marL="0" rtl="0" algn="l">
              <a:lnSpc>
                <a:spcPct val="115000"/>
              </a:lnSpc>
              <a:spcBef>
                <a:spcPts val="1600"/>
              </a:spcBef>
              <a:spcAft>
                <a:spcPts val="0"/>
              </a:spcAft>
              <a:buSzPts val="1800"/>
              <a:buNone/>
            </a:pPr>
            <a:r>
              <a:rPr lang="en"/>
              <a:t>Geology Map</a:t>
            </a:r>
            <a:endParaRPr/>
          </a:p>
          <a:p>
            <a:pPr indent="0" lvl="0" marL="0" rtl="0" algn="l">
              <a:lnSpc>
                <a:spcPct val="115000"/>
              </a:lnSpc>
              <a:spcBef>
                <a:spcPts val="1600"/>
              </a:spcBef>
              <a:spcAft>
                <a:spcPts val="0"/>
              </a:spcAft>
              <a:buSzPts val="1800"/>
              <a:buNone/>
            </a:pPr>
            <a:r>
              <a:rPr lang="en"/>
              <a:t>Very Detailed</a:t>
            </a:r>
            <a:endParaRPr/>
          </a:p>
          <a:p>
            <a:pPr indent="0" lvl="0" marL="0" rtl="0" algn="l">
              <a:lnSpc>
                <a:spcPct val="115000"/>
              </a:lnSpc>
              <a:spcBef>
                <a:spcPts val="1600"/>
              </a:spcBef>
              <a:spcAft>
                <a:spcPts val="1600"/>
              </a:spcAft>
              <a:buSzPts val="1800"/>
              <a:buNone/>
            </a:pPr>
            <a:r>
              <a:t/>
            </a:r>
            <a:endParaRPr/>
          </a:p>
        </p:txBody>
      </p:sp>
      <p:pic>
        <p:nvPicPr>
          <p:cNvPr id="433" name="Google Shape;433;p30"/>
          <p:cNvPicPr preferRelativeResize="0"/>
          <p:nvPr/>
        </p:nvPicPr>
        <p:blipFill rotWithShape="1">
          <a:blip r:embed="rId3">
            <a:alphaModFix/>
          </a:blip>
          <a:srcRect b="0" l="0" r="0" t="0"/>
          <a:stretch/>
        </p:blipFill>
        <p:spPr>
          <a:xfrm>
            <a:off x="381000" y="0"/>
            <a:ext cx="4117127" cy="5143502"/>
          </a:xfrm>
          <a:prstGeom prst="rect">
            <a:avLst/>
          </a:prstGeom>
          <a:noFill/>
          <a:ln>
            <a:noFill/>
          </a:ln>
        </p:spPr>
      </p:pic>
      <p:cxnSp>
        <p:nvCxnSpPr>
          <p:cNvPr id="434" name="Google Shape;434;p30"/>
          <p:cNvCxnSpPr/>
          <p:nvPr/>
        </p:nvCxnSpPr>
        <p:spPr>
          <a:xfrm rot="10800000">
            <a:off x="2607075" y="1166900"/>
            <a:ext cx="0" cy="16569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1"/>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Labeling and Explaining the parts of a SONAR system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Properties and Application of Sound in SONAR</a:t>
            </a:r>
            <a:endParaRPr/>
          </a:p>
        </p:txBody>
      </p:sp>
      <p:sp>
        <p:nvSpPr>
          <p:cNvPr id="445" name="Google Shape;445;p32"/>
          <p:cNvSpPr txBox="1"/>
          <p:nvPr>
            <p:ph idx="4294967295" type="body"/>
          </p:nvPr>
        </p:nvSpPr>
        <p:spPr>
          <a:xfrm>
            <a:off x="-191925" y="590750"/>
            <a:ext cx="2998200" cy="315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Char char="●"/>
            </a:pPr>
            <a:r>
              <a:rPr b="1" lang="en" sz="1200">
                <a:solidFill>
                  <a:schemeClr val="dk2"/>
                </a:solidFill>
              </a:rPr>
              <a:t>Transmitter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Reciever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Ping</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Transmission Medium (water)</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Pressure Wave</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Amplitude (db)</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Frequency (30 kHz)</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Absorbed (by water, by seabed)</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Vibrates (pressure waves)</a:t>
            </a:r>
            <a:endParaRPr b="1" sz="1200">
              <a:solidFill>
                <a:schemeClr val="dk2"/>
              </a:solidFill>
            </a:endParaRPr>
          </a:p>
          <a:p>
            <a:pPr indent="-304800" lvl="0" marL="457200" rtl="0" algn="l">
              <a:lnSpc>
                <a:spcPct val="115000"/>
              </a:lnSpc>
              <a:spcBef>
                <a:spcPts val="1600"/>
              </a:spcBef>
              <a:spcAft>
                <a:spcPts val="0"/>
              </a:spcAft>
              <a:buClr>
                <a:schemeClr val="dk2"/>
              </a:buClr>
              <a:buSzPts val="1200"/>
              <a:buChar char="●"/>
            </a:pPr>
            <a:r>
              <a:rPr b="1" lang="en" sz="1200">
                <a:solidFill>
                  <a:schemeClr val="dk2"/>
                </a:solidFill>
              </a:rPr>
              <a:t>Refracts (thermocline)</a:t>
            </a:r>
            <a:endParaRPr b="1" sz="1200">
              <a:solidFill>
                <a:schemeClr val="dk2"/>
              </a:solidFill>
            </a:endParaRPr>
          </a:p>
          <a:p>
            <a:pPr indent="-304800" lvl="0" marL="457200" rtl="0" algn="l">
              <a:lnSpc>
                <a:spcPct val="115000"/>
              </a:lnSpc>
              <a:spcBef>
                <a:spcPts val="1600"/>
              </a:spcBef>
              <a:spcAft>
                <a:spcPts val="1600"/>
              </a:spcAft>
              <a:buClr>
                <a:schemeClr val="dk2"/>
              </a:buClr>
              <a:buSzPts val="1200"/>
              <a:buChar char="●"/>
            </a:pPr>
            <a:r>
              <a:rPr b="1" lang="en" sz="1200">
                <a:solidFill>
                  <a:schemeClr val="dk2"/>
                </a:solidFill>
              </a:rPr>
              <a:t>Reflects (bottom)</a:t>
            </a:r>
            <a:endParaRPr b="1" sz="1200">
              <a:solidFill>
                <a:schemeClr val="dk2"/>
              </a:solidFill>
            </a:endParaRPr>
          </a:p>
        </p:txBody>
      </p:sp>
      <p:pic>
        <p:nvPicPr>
          <p:cNvPr id="446" name="Google Shape;446;p32"/>
          <p:cNvPicPr preferRelativeResize="0"/>
          <p:nvPr/>
        </p:nvPicPr>
        <p:blipFill rotWithShape="1">
          <a:blip r:embed="rId3">
            <a:alphaModFix/>
          </a:blip>
          <a:srcRect b="0" l="0" r="0" t="0"/>
          <a:stretch/>
        </p:blipFill>
        <p:spPr>
          <a:xfrm>
            <a:off x="550662" y="619050"/>
            <a:ext cx="8517136" cy="45244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3"/>
          <p:cNvPicPr preferRelativeResize="0"/>
          <p:nvPr/>
        </p:nvPicPr>
        <p:blipFill rotWithShape="1">
          <a:blip r:embed="rId3">
            <a:alphaModFix/>
          </a:blip>
          <a:srcRect b="0" l="0" r="0" t="0"/>
          <a:stretch/>
        </p:blipFill>
        <p:spPr>
          <a:xfrm>
            <a:off x="387425" y="692675"/>
            <a:ext cx="8291902" cy="4409100"/>
          </a:xfrm>
          <a:prstGeom prst="rect">
            <a:avLst/>
          </a:prstGeom>
          <a:noFill/>
          <a:ln>
            <a:noFill/>
          </a:ln>
        </p:spPr>
      </p:pic>
      <p:sp>
        <p:nvSpPr>
          <p:cNvPr id="452" name="Google Shape;452;p3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Labeling the Model as a Debrief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b="1" lang="en" u="sng"/>
              <a:t>Sound</a:t>
            </a:r>
            <a:r>
              <a:rPr lang="en"/>
              <a:t> and its Application in Technology and Science</a:t>
            </a:r>
            <a:endParaRPr/>
          </a:p>
        </p:txBody>
      </p:sp>
      <p:sp>
        <p:nvSpPr>
          <p:cNvPr id="88" name="Google Shape;88;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NGSS and Waves </a:t>
            </a:r>
            <a:endParaRPr/>
          </a:p>
          <a:p>
            <a:pPr indent="-342900" lvl="0" marL="457200" rtl="0" algn="l">
              <a:lnSpc>
                <a:spcPct val="115000"/>
              </a:lnSpc>
              <a:spcBef>
                <a:spcPts val="1600"/>
              </a:spcBef>
              <a:spcAft>
                <a:spcPts val="0"/>
              </a:spcAft>
              <a:buSzPts val="1800"/>
              <a:buChar char="●"/>
            </a:pPr>
            <a:r>
              <a:rPr lang="en"/>
              <a:t>First Grade</a:t>
            </a:r>
            <a:endParaRPr/>
          </a:p>
          <a:p>
            <a:pPr indent="-342900" lvl="0" marL="457200" rtl="0" algn="l">
              <a:lnSpc>
                <a:spcPct val="115000"/>
              </a:lnSpc>
              <a:spcBef>
                <a:spcPts val="1600"/>
              </a:spcBef>
              <a:spcAft>
                <a:spcPts val="0"/>
              </a:spcAft>
              <a:buSzPts val="1800"/>
              <a:buChar char="●"/>
            </a:pPr>
            <a:r>
              <a:rPr lang="en"/>
              <a:t>High School</a:t>
            </a:r>
            <a:endParaRPr/>
          </a:p>
          <a:p>
            <a:pPr indent="-342900" lvl="0" marL="457200" rtl="0" algn="l">
              <a:lnSpc>
                <a:spcPct val="115000"/>
              </a:lnSpc>
              <a:spcBef>
                <a:spcPts val="1600"/>
              </a:spcBef>
              <a:spcAft>
                <a:spcPts val="1600"/>
              </a:spcAft>
              <a:buSzPts val="1800"/>
              <a:buChar char="●"/>
            </a:pPr>
            <a:r>
              <a:rPr lang="en"/>
              <a:t>PS-4 Waves and their Application in Technologies and Information Transfer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4-PS4-1 Waves and Their Applications in Technologies for Information Transfer </a:t>
            </a:r>
            <a:endParaRPr/>
          </a:p>
        </p:txBody>
      </p:sp>
      <p:sp>
        <p:nvSpPr>
          <p:cNvPr id="94" name="Google Shape;94;p5"/>
          <p:cNvSpPr txBox="1"/>
          <p:nvPr>
            <p:ph idx="1" type="body"/>
          </p:nvPr>
        </p:nvSpPr>
        <p:spPr>
          <a:xfrm>
            <a:off x="471900" y="1919075"/>
            <a:ext cx="8222100" cy="9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100"/>
              <a:t>Develop a model of waves to describe patterns in terms of amplitude and wavelength and that waves can cause objects to move.</a:t>
            </a:r>
            <a:endParaRPr sz="2100"/>
          </a:p>
        </p:txBody>
      </p:sp>
      <p:sp>
        <p:nvSpPr>
          <p:cNvPr id="95" name="Google Shape;95;p5"/>
          <p:cNvSpPr txBox="1"/>
          <p:nvPr/>
        </p:nvSpPr>
        <p:spPr>
          <a:xfrm>
            <a:off x="658775" y="3345100"/>
            <a:ext cx="2533800" cy="12621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Using Models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Scientific Knowledge is based on Recognising Patterns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6" name="Google Shape;96;p5"/>
          <p:cNvSpPr txBox="1"/>
          <p:nvPr/>
        </p:nvSpPr>
        <p:spPr>
          <a:xfrm>
            <a:off x="3471600" y="3345100"/>
            <a:ext cx="2533800" cy="12621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Wave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Properties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97" name="Google Shape;97;p5"/>
          <p:cNvSpPr txBox="1"/>
          <p:nvPr/>
        </p:nvSpPr>
        <p:spPr>
          <a:xfrm>
            <a:off x="6160200" y="3345100"/>
            <a:ext cx="2533800" cy="12621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Similarities and differences in patterns can be used to sort, classify, and analyze simple rates of change for natural phenomena. </a:t>
            </a:r>
            <a:endParaRPr b="0" i="0" sz="1400" u="none" cap="none" strike="noStrike">
              <a:solidFill>
                <a:srgbClr val="000000"/>
              </a:solidFill>
              <a:latin typeface="Roboto"/>
              <a:ea typeface="Roboto"/>
              <a:cs typeface="Roboto"/>
              <a:sym typeface="Roboto"/>
            </a:endParaRPr>
          </a:p>
        </p:txBody>
      </p:sp>
      <p:sp>
        <p:nvSpPr>
          <p:cNvPr id="98" name="Google Shape;98;p5"/>
          <p:cNvSpPr txBox="1"/>
          <p:nvPr/>
        </p:nvSpPr>
        <p:spPr>
          <a:xfrm>
            <a:off x="1165475" y="4527925"/>
            <a:ext cx="152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Practice</a:t>
            </a:r>
            <a:endParaRPr b="0" i="0" sz="1400" u="none" cap="none" strike="noStrike">
              <a:solidFill>
                <a:srgbClr val="000000"/>
              </a:solidFill>
              <a:latin typeface="Roboto"/>
              <a:ea typeface="Roboto"/>
              <a:cs typeface="Roboto"/>
              <a:sym typeface="Roboto"/>
            </a:endParaRPr>
          </a:p>
        </p:txBody>
      </p:sp>
      <p:sp>
        <p:nvSpPr>
          <p:cNvPr id="99" name="Google Shape;99;p5"/>
          <p:cNvSpPr txBox="1"/>
          <p:nvPr/>
        </p:nvSpPr>
        <p:spPr>
          <a:xfrm>
            <a:off x="3889625" y="4581225"/>
            <a:ext cx="152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DCI</a:t>
            </a:r>
            <a:endParaRPr b="0" i="0" sz="1400" u="none" cap="none" strike="noStrike">
              <a:solidFill>
                <a:srgbClr val="000000"/>
              </a:solidFill>
              <a:latin typeface="Roboto"/>
              <a:ea typeface="Roboto"/>
              <a:cs typeface="Roboto"/>
              <a:sym typeface="Roboto"/>
            </a:endParaRPr>
          </a:p>
        </p:txBody>
      </p:sp>
      <p:sp>
        <p:nvSpPr>
          <p:cNvPr id="100" name="Google Shape;100;p5"/>
          <p:cNvSpPr txBox="1"/>
          <p:nvPr/>
        </p:nvSpPr>
        <p:spPr>
          <a:xfrm>
            <a:off x="6854475" y="4527925"/>
            <a:ext cx="152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	CC</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MS-PS4-2 Waves and Their Applications in Technologies for Information Transfer </a:t>
            </a:r>
            <a:endParaRPr/>
          </a:p>
        </p:txBody>
      </p:sp>
      <p:sp>
        <p:nvSpPr>
          <p:cNvPr id="106" name="Google Shape;106;p6"/>
          <p:cNvSpPr txBox="1"/>
          <p:nvPr>
            <p:ph idx="1" type="body"/>
          </p:nvPr>
        </p:nvSpPr>
        <p:spPr>
          <a:xfrm>
            <a:off x="471900" y="1919075"/>
            <a:ext cx="8222100" cy="9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100"/>
              <a:t>Develop and use a model to describe that waves are reflected, absorbed, or transmitted through various materials</a:t>
            </a:r>
            <a:endParaRPr sz="2100"/>
          </a:p>
        </p:txBody>
      </p:sp>
      <p:sp>
        <p:nvSpPr>
          <p:cNvPr id="107" name="Google Shape;107;p6"/>
          <p:cNvSpPr txBox="1"/>
          <p:nvPr/>
        </p:nvSpPr>
        <p:spPr>
          <a:xfrm>
            <a:off x="658775" y="3040300"/>
            <a:ext cx="2533800" cy="169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Modeling in 6–8 builds on K–5 and progresses to developing, using, and revising models to describe, test, and predict more abstract phenomena and design systems. </a:t>
            </a:r>
            <a:endParaRPr b="0" i="0" sz="1400" u="none" cap="none" strike="noStrike">
              <a:solidFill>
                <a:srgbClr val="000000"/>
              </a:solidFill>
              <a:latin typeface="Roboto"/>
              <a:ea typeface="Roboto"/>
              <a:cs typeface="Roboto"/>
              <a:sym typeface="Roboto"/>
            </a:endParaRPr>
          </a:p>
        </p:txBody>
      </p:sp>
      <p:sp>
        <p:nvSpPr>
          <p:cNvPr id="108" name="Google Shape;108;p6"/>
          <p:cNvSpPr txBox="1"/>
          <p:nvPr/>
        </p:nvSpPr>
        <p:spPr>
          <a:xfrm>
            <a:off x="3471600" y="3040300"/>
            <a:ext cx="2533800" cy="1693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A sound wave needs a medium through which it is transmitted.</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09" name="Google Shape;109;p6"/>
          <p:cNvSpPr txBox="1"/>
          <p:nvPr/>
        </p:nvSpPr>
        <p:spPr>
          <a:xfrm>
            <a:off x="6160200" y="3040300"/>
            <a:ext cx="2533800" cy="16932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Structures can be designed to serve particular functions by taking into account properties of different materials, and how materials can be shaped and used.</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b="1" lang="en">
                <a:solidFill>
                  <a:srgbClr val="FF0000"/>
                </a:solidFill>
              </a:rPr>
              <a:t>HS-PS4-1 Waves and Their Applications in Technologies for Information Transfer</a:t>
            </a:r>
            <a:r>
              <a:rPr lang="en"/>
              <a:t> </a:t>
            </a:r>
            <a:endParaRPr/>
          </a:p>
        </p:txBody>
      </p:sp>
      <p:sp>
        <p:nvSpPr>
          <p:cNvPr id="115" name="Google Shape;115;p7"/>
          <p:cNvSpPr txBox="1"/>
          <p:nvPr>
            <p:ph idx="1" type="body"/>
          </p:nvPr>
        </p:nvSpPr>
        <p:spPr>
          <a:xfrm>
            <a:off x="471900" y="1919075"/>
            <a:ext cx="8222100" cy="9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100"/>
              <a:t>Use mathematical representations to support a claim regarding relationships among the frequency, wavelength, and speed of waves traveling in various media.</a:t>
            </a:r>
            <a:endParaRPr sz="2100"/>
          </a:p>
        </p:txBody>
      </p:sp>
      <p:sp>
        <p:nvSpPr>
          <p:cNvPr id="116" name="Google Shape;116;p7"/>
          <p:cNvSpPr txBox="1"/>
          <p:nvPr/>
        </p:nvSpPr>
        <p:spPr>
          <a:xfrm>
            <a:off x="658775" y="3345100"/>
            <a:ext cx="2533800" cy="16932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Use mathematical representations of phenomena or design solutions to describe and/or support claims and/or explanations.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17" name="Google Shape;117;p7"/>
          <p:cNvSpPr txBox="1"/>
          <p:nvPr/>
        </p:nvSpPr>
        <p:spPr>
          <a:xfrm>
            <a:off x="3471600" y="3345100"/>
            <a:ext cx="2533800" cy="16932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The wavelength and frequency of a wave are related to one another by the speed of travel of the wave, which depends on the type of wave and the medium through which it is passing.</a:t>
            </a:r>
            <a:endParaRPr b="0" i="0" sz="1400" u="none" cap="none" strike="noStrike">
              <a:solidFill>
                <a:srgbClr val="000000"/>
              </a:solidFill>
              <a:latin typeface="Roboto"/>
              <a:ea typeface="Roboto"/>
              <a:cs typeface="Roboto"/>
              <a:sym typeface="Roboto"/>
            </a:endParaRPr>
          </a:p>
        </p:txBody>
      </p:sp>
      <p:sp>
        <p:nvSpPr>
          <p:cNvPr id="118" name="Google Shape;118;p7"/>
          <p:cNvSpPr txBox="1"/>
          <p:nvPr/>
        </p:nvSpPr>
        <p:spPr>
          <a:xfrm>
            <a:off x="6160200" y="3345100"/>
            <a:ext cx="2533800" cy="16932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Empirical evidence is required to differentiate between cause and correlation and make claims about specific causes and effects</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HS-PS4-5 Waves and Their Applications in Technologies for Information Transfer </a:t>
            </a:r>
            <a:endParaRPr/>
          </a:p>
        </p:txBody>
      </p:sp>
      <p:sp>
        <p:nvSpPr>
          <p:cNvPr id="124" name="Google Shape;124;p8"/>
          <p:cNvSpPr txBox="1"/>
          <p:nvPr>
            <p:ph idx="1" type="body"/>
          </p:nvPr>
        </p:nvSpPr>
        <p:spPr>
          <a:xfrm>
            <a:off x="471900" y="1766675"/>
            <a:ext cx="8222100" cy="9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2100"/>
              <a:t>Communicate technical information about how some technological devices use the principles of wave behavior and wave interactions with matter to transmit and capture information and energy.</a:t>
            </a:r>
            <a:endParaRPr sz="2100"/>
          </a:p>
        </p:txBody>
      </p:sp>
      <p:sp>
        <p:nvSpPr>
          <p:cNvPr id="125" name="Google Shape;125;p8"/>
          <p:cNvSpPr txBox="1"/>
          <p:nvPr/>
        </p:nvSpPr>
        <p:spPr>
          <a:xfrm>
            <a:off x="658775" y="3116500"/>
            <a:ext cx="2533800" cy="19086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Communicate technical information or ideas in multiple formats (including orally, graphically, textually, and mathematically)</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126" name="Google Shape;126;p8"/>
          <p:cNvSpPr txBox="1"/>
          <p:nvPr/>
        </p:nvSpPr>
        <p:spPr>
          <a:xfrm>
            <a:off x="3471600" y="3116500"/>
            <a:ext cx="2533800" cy="1908600"/>
          </a:xfrm>
          <a:prstGeom prst="rect">
            <a:avLst/>
          </a:prstGeom>
          <a:solidFill>
            <a:schemeClr val="accent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Multiple technologies based on the understanding of waves and their interactions with matter. They are essential tools for producing, transmitting, and capturing signals and for storing and interpreting information.</a:t>
            </a:r>
            <a:endParaRPr b="0" i="0" sz="1400" u="none" cap="none" strike="noStrike">
              <a:solidFill>
                <a:srgbClr val="000000"/>
              </a:solidFill>
              <a:latin typeface="Roboto"/>
              <a:ea typeface="Roboto"/>
              <a:cs typeface="Roboto"/>
              <a:sym typeface="Roboto"/>
            </a:endParaRPr>
          </a:p>
        </p:txBody>
      </p:sp>
      <p:sp>
        <p:nvSpPr>
          <p:cNvPr id="127" name="Google Shape;127;p8"/>
          <p:cNvSpPr txBox="1"/>
          <p:nvPr/>
        </p:nvSpPr>
        <p:spPr>
          <a:xfrm>
            <a:off x="6160200" y="3116500"/>
            <a:ext cx="2533800" cy="19086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Science and engineering complement each other in the cycle known as research and development (R&amp;D)</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Modern civilization depends on major technological systems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265500" y="1718250"/>
            <a:ext cx="4045200" cy="17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sz="3100"/>
              <a:t>The </a:t>
            </a:r>
            <a:r>
              <a:rPr b="1" lang="en" sz="3100"/>
              <a:t>Study of Sound</a:t>
            </a:r>
            <a:r>
              <a:rPr lang="en" sz="3100"/>
              <a:t> </a:t>
            </a:r>
            <a:endParaRPr sz="3100"/>
          </a:p>
          <a:p>
            <a:pPr indent="0" lvl="0" marL="0" rtl="0" algn="ctr">
              <a:lnSpc>
                <a:spcPct val="100000"/>
              </a:lnSpc>
              <a:spcBef>
                <a:spcPts val="0"/>
              </a:spcBef>
              <a:spcAft>
                <a:spcPts val="0"/>
              </a:spcAft>
              <a:buSzPts val="4200"/>
              <a:buNone/>
            </a:pPr>
            <a:r>
              <a:rPr lang="en" sz="3100"/>
              <a:t>in Earth’s oceans is called</a:t>
            </a:r>
            <a:endParaRPr sz="3100"/>
          </a:p>
          <a:p>
            <a:pPr indent="0" lvl="0" marL="0" rtl="0" algn="ctr">
              <a:lnSpc>
                <a:spcPct val="100000"/>
              </a:lnSpc>
              <a:spcBef>
                <a:spcPts val="0"/>
              </a:spcBef>
              <a:spcAft>
                <a:spcPts val="0"/>
              </a:spcAft>
              <a:buSzPts val="4200"/>
              <a:buNone/>
            </a:pPr>
            <a:r>
              <a:rPr lang="en" sz="3100"/>
              <a:t>Ocean Acoustics</a:t>
            </a:r>
            <a:endParaRPr sz="3100"/>
          </a:p>
          <a:p>
            <a:pPr indent="0" lvl="0" marL="0" rtl="0" algn="ctr">
              <a:lnSpc>
                <a:spcPct val="100000"/>
              </a:lnSpc>
              <a:spcBef>
                <a:spcPts val="0"/>
              </a:spcBef>
              <a:spcAft>
                <a:spcPts val="0"/>
              </a:spcAft>
              <a:buSzPts val="4200"/>
              <a:buNone/>
            </a:pPr>
            <a:r>
              <a:t/>
            </a:r>
            <a:endParaRPr sz="3100"/>
          </a:p>
          <a:p>
            <a:pPr indent="0" lvl="0" marL="0" rtl="0" algn="ctr">
              <a:lnSpc>
                <a:spcPct val="100000"/>
              </a:lnSpc>
              <a:spcBef>
                <a:spcPts val="0"/>
              </a:spcBef>
              <a:spcAft>
                <a:spcPts val="0"/>
              </a:spcAft>
              <a:buSzPts val="4200"/>
              <a:buNone/>
            </a:pPr>
            <a:r>
              <a:rPr lang="en" sz="1900"/>
              <a:t>(e.g. Acoustical Engineer, Acoustic Oceanographer, Acoustician)</a:t>
            </a:r>
            <a:endParaRPr sz="1900"/>
          </a:p>
        </p:txBody>
      </p:sp>
      <p:sp>
        <p:nvSpPr>
          <p:cNvPr id="133" name="Google Shape;133;p9"/>
          <p:cNvSpPr txBox="1"/>
          <p:nvPr>
            <p:ph idx="2" type="body"/>
          </p:nvPr>
        </p:nvSpPr>
        <p:spPr>
          <a:xfrm>
            <a:off x="4939500" y="962825"/>
            <a:ext cx="3837000" cy="3456600"/>
          </a:xfrm>
          <a:prstGeom prst="rect">
            <a:avLst/>
          </a:prstGeom>
          <a:noFill/>
          <a:ln>
            <a:noFill/>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Based on applying the properties of sound to identify and analyze patterns to classify information</a:t>
            </a:r>
            <a:endParaRPr/>
          </a:p>
          <a:p>
            <a:pPr indent="-342900" lvl="0" marL="457200" rtl="0" algn="l">
              <a:lnSpc>
                <a:spcPct val="115000"/>
              </a:lnSpc>
              <a:spcBef>
                <a:spcPts val="1600"/>
              </a:spcBef>
              <a:spcAft>
                <a:spcPts val="0"/>
              </a:spcAft>
              <a:buSzPts val="1800"/>
              <a:buChar char="●"/>
            </a:pPr>
            <a:r>
              <a:rPr lang="en"/>
              <a:t>SONAR</a:t>
            </a:r>
            <a:endParaRPr/>
          </a:p>
          <a:p>
            <a:pPr indent="-342900" lvl="0" marL="457200" rtl="0" algn="l">
              <a:lnSpc>
                <a:spcPct val="115000"/>
              </a:lnSpc>
              <a:spcBef>
                <a:spcPts val="1600"/>
              </a:spcBef>
              <a:spcAft>
                <a:spcPts val="0"/>
              </a:spcAft>
              <a:buSzPts val="1800"/>
              <a:buChar char="●"/>
            </a:pPr>
            <a:r>
              <a:rPr lang="en"/>
              <a:t>Passive (collects)</a:t>
            </a:r>
            <a:endParaRPr/>
          </a:p>
          <a:p>
            <a:pPr indent="-342900" lvl="0" marL="457200" rtl="0" algn="l">
              <a:lnSpc>
                <a:spcPct val="115000"/>
              </a:lnSpc>
              <a:spcBef>
                <a:spcPts val="1600"/>
              </a:spcBef>
              <a:spcAft>
                <a:spcPts val="0"/>
              </a:spcAft>
              <a:buSzPts val="1800"/>
              <a:buChar char="●"/>
            </a:pPr>
            <a:r>
              <a:rPr lang="en"/>
              <a:t>Active (sends out and collects)</a:t>
            </a:r>
            <a:endParaRPr/>
          </a:p>
          <a:p>
            <a:pPr indent="-342900" lvl="0" marL="457200" rtl="0" algn="l">
              <a:lnSpc>
                <a:spcPct val="115000"/>
              </a:lnSpc>
              <a:spcBef>
                <a:spcPts val="1600"/>
              </a:spcBef>
              <a:spcAft>
                <a:spcPts val="0"/>
              </a:spcAft>
              <a:buSzPts val="1800"/>
              <a:buChar char="●"/>
            </a:pPr>
            <a:r>
              <a:rPr lang="en"/>
              <a:t>New Research Vessel Technology </a:t>
            </a:r>
            <a:endParaRPr/>
          </a:p>
          <a:p>
            <a:pPr indent="-342900" lvl="0" marL="457200" rtl="0" algn="l">
              <a:lnSpc>
                <a:spcPct val="115000"/>
              </a:lnSpc>
              <a:spcBef>
                <a:spcPts val="1600"/>
              </a:spcBef>
              <a:spcAft>
                <a:spcPts val="1600"/>
              </a:spcAft>
              <a:buSzPts val="1800"/>
              <a:buChar char="●"/>
            </a:pPr>
            <a:r>
              <a:rPr lang="en"/>
              <a:t>Seabed 2030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