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697" r:id="rId4"/>
    <p:sldMasterId id="2147483709" r:id="rId5"/>
  </p:sldMasterIdLst>
  <p:notesMasterIdLst>
    <p:notesMasterId r:id="rId41"/>
  </p:notesMasterIdLst>
  <p:sldIdLst>
    <p:sldId id="257" r:id="rId6"/>
    <p:sldId id="298" r:id="rId7"/>
    <p:sldId id="281" r:id="rId8"/>
    <p:sldId id="283" r:id="rId9"/>
    <p:sldId id="269" r:id="rId10"/>
    <p:sldId id="270" r:id="rId11"/>
    <p:sldId id="282" r:id="rId12"/>
    <p:sldId id="284" r:id="rId13"/>
    <p:sldId id="285" r:id="rId14"/>
    <p:sldId id="272" r:id="rId15"/>
    <p:sldId id="273" r:id="rId16"/>
    <p:sldId id="292" r:id="rId17"/>
    <p:sldId id="291" r:id="rId18"/>
    <p:sldId id="275" r:id="rId19"/>
    <p:sldId id="274" r:id="rId20"/>
    <p:sldId id="287" r:id="rId21"/>
    <p:sldId id="286" r:id="rId22"/>
    <p:sldId id="277" r:id="rId23"/>
    <p:sldId id="307" r:id="rId24"/>
    <p:sldId id="279" r:id="rId25"/>
    <p:sldId id="294" r:id="rId26"/>
    <p:sldId id="296" r:id="rId27"/>
    <p:sldId id="297" r:id="rId28"/>
    <p:sldId id="288" r:id="rId29"/>
    <p:sldId id="308" r:id="rId30"/>
    <p:sldId id="289" r:id="rId31"/>
    <p:sldId id="299" r:id="rId32"/>
    <p:sldId id="300" r:id="rId33"/>
    <p:sldId id="301" r:id="rId34"/>
    <p:sldId id="302" r:id="rId35"/>
    <p:sldId id="303" r:id="rId36"/>
    <p:sldId id="304" r:id="rId37"/>
    <p:sldId id="305" r:id="rId38"/>
    <p:sldId id="306" r:id="rId39"/>
    <p:sldId id="31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0" d="100"/>
          <a:sy n="100" d="100"/>
        </p:scale>
        <p:origin x="-16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0369F-A63D-F441-B633-304EADB823A3}" type="datetimeFigureOut">
              <a:rPr lang="en-US" smtClean="0"/>
              <a:t>1/25/19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9678D-C700-F247-B97E-066CE91C6F8A}" type="slidenum">
              <a:rPr lang="en-US" smtClean="0"/>
              <a:t>‹#›</a:t>
            </a:fld>
            <a:endParaRPr lang="en-US"/>
          </a:p>
        </p:txBody>
      </p:sp>
    </p:spTree>
    <p:extLst>
      <p:ext uri="{BB962C8B-B14F-4D97-AF65-F5344CB8AC3E}">
        <p14:creationId xmlns:p14="http://schemas.microsoft.com/office/powerpoint/2010/main" val="37352773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E720B-C3B7-4591-B3F3-FFE8726370C9}"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8716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Incredibly abundant! 10^6/ml in seawater!</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11</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Vocab!</a:t>
            </a:r>
            <a:endParaRPr lang="en-US" dirty="0"/>
          </a:p>
        </p:txBody>
      </p:sp>
      <p:sp>
        <p:nvSpPr>
          <p:cNvPr id="4" name="Slide Number Placeholder 3"/>
          <p:cNvSpPr>
            <a:spLocks noGrp="1"/>
          </p:cNvSpPr>
          <p:nvPr>
            <p:ph type="sldNum" sz="quarter" idx="10"/>
          </p:nvPr>
        </p:nvSpPr>
        <p:spPr/>
        <p:txBody>
          <a:bodyPr/>
          <a:lstStyle/>
          <a:p>
            <a:fld id="{A429678D-C700-F247-B97E-066CE91C6F8A}" type="slidenum">
              <a:rPr lang="en-US" smtClean="0"/>
              <a:t>12</a:t>
            </a:fld>
            <a:endParaRPr lang="en-US"/>
          </a:p>
        </p:txBody>
      </p:sp>
    </p:spTree>
    <p:extLst>
      <p:ext uri="{BB962C8B-B14F-4D97-AF65-F5344CB8AC3E}">
        <p14:creationId xmlns:p14="http://schemas.microsoft.com/office/powerpoint/2010/main" val="365020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like Cheetos.</a:t>
            </a:r>
            <a:r>
              <a:rPr lang="en-US" baseline="0" dirty="0" smtClean="0"/>
              <a:t> </a:t>
            </a:r>
            <a:r>
              <a:rPr lang="en-US" dirty="0" smtClean="0"/>
              <a:t>30% of all bacterial cells in the ocean are</a:t>
            </a:r>
            <a:r>
              <a:rPr lang="en-US" baseline="0" dirty="0" smtClean="0"/>
              <a:t> SAR11</a:t>
            </a:r>
            <a:r>
              <a:rPr lang="en-US" dirty="0" smtClean="0"/>
              <a:t>. The most abundant organism you’ve never heard of! Oligotrophic specialists.</a:t>
            </a:r>
            <a:r>
              <a:rPr lang="en-US" baseline="0" dirty="0" smtClean="0"/>
              <a:t> </a:t>
            </a:r>
            <a:r>
              <a:rPr lang="en-US" dirty="0" smtClean="0"/>
              <a:t>As much as 37% of ocean gross primary production is oxidized by this cell type. </a:t>
            </a:r>
            <a:r>
              <a:rPr lang="en-US" baseline="0" dirty="0" smtClean="0"/>
              <a:t> Very small cells</a:t>
            </a:r>
            <a:endParaRPr lang="en-US" dirty="0"/>
          </a:p>
        </p:txBody>
      </p:sp>
      <p:sp>
        <p:nvSpPr>
          <p:cNvPr id="4" name="Slide Number Placeholder 3"/>
          <p:cNvSpPr>
            <a:spLocks noGrp="1"/>
          </p:cNvSpPr>
          <p:nvPr>
            <p:ph type="sldNum" sz="quarter" idx="10"/>
          </p:nvPr>
        </p:nvSpPr>
        <p:spPr/>
        <p:txBody>
          <a:bodyPr/>
          <a:lstStyle/>
          <a:p>
            <a:fld id="{A429678D-C700-F247-B97E-066CE91C6F8A}" type="slidenum">
              <a:rPr lang="en-US" smtClean="0"/>
              <a:t>13</a:t>
            </a:fld>
            <a:endParaRPr lang="en-US"/>
          </a:p>
        </p:txBody>
      </p:sp>
    </p:spTree>
    <p:extLst>
      <p:ext uri="{BB962C8B-B14F-4D97-AF65-F5344CB8AC3E}">
        <p14:creationId xmlns:p14="http://schemas.microsoft.com/office/powerpoint/2010/main" val="133588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Responsible for a substantial portion of oceanic</a:t>
            </a:r>
            <a:r>
              <a:rPr lang="en-US" baseline="0" dirty="0" smtClean="0"/>
              <a:t> primary production. About 100,000cells/ml in the sunlight upper ocean.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Marine bacterioplankton</a:t>
            </a:r>
            <a:r>
              <a:rPr lang="en-US" baseline="0" dirty="0" smtClean="0"/>
              <a:t> and phytoplankton are very diverse in structure and function! </a:t>
            </a:r>
            <a:r>
              <a:rPr lang="en-US" dirty="0" err="1" smtClean="0"/>
              <a:t>Roseobacter</a:t>
            </a:r>
            <a:r>
              <a:rPr lang="en-US" dirty="0" smtClean="0"/>
              <a:t> (heterotroph), Trichodesmium (autotroph,</a:t>
            </a:r>
            <a:r>
              <a:rPr lang="en-US" baseline="0" dirty="0" smtClean="0"/>
              <a:t> nitrogen fixers)</a:t>
            </a:r>
            <a:r>
              <a:rPr lang="en-US" dirty="0" smtClean="0"/>
              <a:t>,</a:t>
            </a:r>
            <a:r>
              <a:rPr lang="en-US" baseline="0" dirty="0" smtClean="0"/>
              <a:t> diatoms (autotrophic eukaryotes. Silica (glass shells), form massive blooms), copepod (metazoan: multicellular eukaryote. Heterotroph. Zooplankton. Feeds on all others in the slide).</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15</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size range</a:t>
            </a:r>
            <a:endParaRPr lang="en-US" dirty="0"/>
          </a:p>
        </p:txBody>
      </p:sp>
      <p:sp>
        <p:nvSpPr>
          <p:cNvPr id="4" name="Slide Number Placeholder 3"/>
          <p:cNvSpPr>
            <a:spLocks noGrp="1"/>
          </p:cNvSpPr>
          <p:nvPr>
            <p:ph type="sldNum" sz="quarter" idx="10"/>
          </p:nvPr>
        </p:nvSpPr>
        <p:spPr/>
        <p:txBody>
          <a:bodyPr/>
          <a:lstStyle/>
          <a:p>
            <a:fld id="{A429678D-C700-F247-B97E-066CE91C6F8A}" type="slidenum">
              <a:rPr lang="en-US" smtClean="0"/>
              <a:t>16</a:t>
            </a:fld>
            <a:endParaRPr lang="en-US"/>
          </a:p>
        </p:txBody>
      </p:sp>
    </p:spTree>
    <p:extLst>
      <p:ext uri="{BB962C8B-B14F-4D97-AF65-F5344CB8AC3E}">
        <p14:creationId xmlns:p14="http://schemas.microsoft.com/office/powerpoint/2010/main" val="335473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a:t>
            </a:r>
            <a:r>
              <a:rPr lang="en-US" baseline="0" dirty="0" smtClean="0"/>
              <a:t> Have the students hypothesize.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17</a:t>
            </a:fld>
            <a:endParaRPr lang="en-US">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is the O2 produced? Bring in photosynthesis. CO2 absorbed converted to biomass, O2 produced.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18</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C1BB7-FC55-B84C-A98B-0963ACFE1764}" type="slidenum">
              <a:rPr lang="en-US" smtClean="0"/>
              <a:t>19</a:t>
            </a:fld>
            <a:endParaRPr lang="en-US"/>
          </a:p>
        </p:txBody>
      </p:sp>
    </p:spTree>
    <p:extLst>
      <p:ext uri="{BB962C8B-B14F-4D97-AF65-F5344CB8AC3E}">
        <p14:creationId xmlns:p14="http://schemas.microsoft.com/office/powerpoint/2010/main" val="93289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C1BB7-FC55-B84C-A98B-0963ACFE1764}" type="slidenum">
              <a:rPr lang="en-US" smtClean="0"/>
              <a:t>21</a:t>
            </a:fld>
            <a:endParaRPr lang="en-US"/>
          </a:p>
        </p:txBody>
      </p:sp>
    </p:spTree>
    <p:extLst>
      <p:ext uri="{BB962C8B-B14F-4D97-AF65-F5344CB8AC3E}">
        <p14:creationId xmlns:p14="http://schemas.microsoft.com/office/powerpoint/2010/main" val="93289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 map projection of Earth</a:t>
            </a:r>
            <a:r>
              <a:rPr lang="en-US" baseline="0" dirty="0" smtClean="0"/>
              <a:t> that makes presents a land-centric view of the planet. Its obvious why this is so common: people make maps, people live on land.  However, this type of map leads to major misconceptions about our planet!</a:t>
            </a:r>
            <a:endParaRPr lang="en-US" dirty="0"/>
          </a:p>
        </p:txBody>
      </p:sp>
      <p:sp>
        <p:nvSpPr>
          <p:cNvPr id="4" name="Slide Number Placeholder 3"/>
          <p:cNvSpPr>
            <a:spLocks noGrp="1"/>
          </p:cNvSpPr>
          <p:nvPr>
            <p:ph type="sldNum" sz="quarter" idx="10"/>
          </p:nvPr>
        </p:nvSpPr>
        <p:spPr/>
        <p:txBody>
          <a:bodyPr/>
          <a:lstStyle/>
          <a:p>
            <a:fld id="{A429678D-C700-F247-B97E-066CE91C6F8A}" type="slidenum">
              <a:rPr lang="en-US" smtClean="0"/>
              <a:t>3</a:t>
            </a:fld>
            <a:endParaRPr lang="en-US"/>
          </a:p>
        </p:txBody>
      </p:sp>
    </p:spTree>
    <p:extLst>
      <p:ext uri="{BB962C8B-B14F-4D97-AF65-F5344CB8AC3E}">
        <p14:creationId xmlns:p14="http://schemas.microsoft.com/office/powerpoint/2010/main" val="9607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E720B-C3B7-4591-B3F3-FFE8726370C9}"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87163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 Have students discuss if there is more land or ocean on Earth.  </a:t>
            </a:r>
            <a:endParaRPr lang="en-US" dirty="0"/>
          </a:p>
        </p:txBody>
      </p:sp>
      <p:sp>
        <p:nvSpPr>
          <p:cNvPr id="4" name="Slide Number Placeholder 3"/>
          <p:cNvSpPr>
            <a:spLocks noGrp="1"/>
          </p:cNvSpPr>
          <p:nvPr>
            <p:ph type="sldNum" sz="quarter" idx="10"/>
          </p:nvPr>
        </p:nvSpPr>
        <p:spPr/>
        <p:txBody>
          <a:bodyPr/>
          <a:lstStyle/>
          <a:p>
            <a:fld id="{A429678D-C700-F247-B97E-066CE91C6F8A}" type="slidenum">
              <a:rPr lang="en-US" smtClean="0"/>
              <a:t>4</a:t>
            </a:fld>
            <a:endParaRPr lang="en-US"/>
          </a:p>
        </p:txBody>
      </p:sp>
    </p:spTree>
    <p:extLst>
      <p:ext uri="{BB962C8B-B14F-4D97-AF65-F5344CB8AC3E}">
        <p14:creationId xmlns:p14="http://schemas.microsoft.com/office/powerpoint/2010/main" val="135339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Realistic. No distortion.</a:t>
            </a:r>
            <a:r>
              <a:rPr lang="en-US" baseline="0" dirty="0" smtClean="0"/>
              <a:t>  Still an continent centered view.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5</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did the continents go?  This is the part</a:t>
            </a:r>
            <a:r>
              <a:rPr lang="en-US" baseline="0" dirty="0" smtClean="0"/>
              <a:t> of the globe that I’m interested in. This is the Globe’s largest biome. 70% of the Earth is covered in ocean, it is a 3D environment and is the home of an abundance of life</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6</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did the continents go?  This is the part</a:t>
            </a:r>
            <a:r>
              <a:rPr lang="en-US" baseline="0" dirty="0" smtClean="0"/>
              <a:t> of the globe that I’m interested in. This is the Globe’s largest biome. 70% of the Earth is covered in ocean, it is a 3D environment and is the home of an abundance of </a:t>
            </a:r>
            <a:r>
              <a:rPr lang="en-US" baseline="0" dirty="0" smtClean="0"/>
              <a:t>life. Oligotrophic mean nutrient deplete.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7</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a:t>
            </a:r>
            <a:r>
              <a:rPr lang="en-US" baseline="0" dirty="0" smtClean="0"/>
              <a:t> Have the students discuss this. </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8</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these are probably what most students responded with, these charismatic mega-fauna are outnumbered</a:t>
            </a:r>
            <a:r>
              <a:rPr lang="en-US" baseline="0" dirty="0" smtClean="0"/>
              <a:t> and </a:t>
            </a:r>
            <a:r>
              <a:rPr lang="en-US" baseline="0" dirty="0" smtClean="0"/>
              <a:t>under-important </a:t>
            </a:r>
            <a:r>
              <a:rPr lang="en-US" baseline="0" dirty="0" smtClean="0"/>
              <a:t>compared to MICROBES!</a:t>
            </a:r>
          </a:p>
          <a:p>
            <a:endParaRPr lang="en-US" baseline="0" dirty="0" smtClean="0"/>
          </a:p>
          <a:p>
            <a:r>
              <a:rPr lang="en-US" baseline="0" dirty="0" smtClean="0"/>
              <a:t>Lets zoom in!</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9</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Scientists use a microscopes</a:t>
            </a:r>
            <a:r>
              <a:rPr lang="en-US" baseline="0" dirty="0" smtClean="0"/>
              <a:t> to see the most abundant marine organisms, bacteria!  This is an image from an electron microscope.  The small comma-shaped cells are SAR11. The holes in the filter are 0.1microns in diameter</a:t>
            </a:r>
            <a:endParaRPr lang="en-US" dirty="0"/>
          </a:p>
        </p:txBody>
      </p:sp>
      <p:sp>
        <p:nvSpPr>
          <p:cNvPr id="4" name="Slide Number Placeholder 3"/>
          <p:cNvSpPr>
            <a:spLocks noGrp="1"/>
          </p:cNvSpPr>
          <p:nvPr>
            <p:ph type="sldNum" sz="quarter" idx="10"/>
          </p:nvPr>
        </p:nvSpPr>
        <p:spPr/>
        <p:txBody>
          <a:bodyPr/>
          <a:lstStyle/>
          <a:p>
            <a:fld id="{E9DE41BC-A83F-4FDE-84F8-7A7FEF80A457}" type="slidenum">
              <a:rPr lang="en-US" smtClean="0">
                <a:solidFill>
                  <a:prstClr val="black"/>
                </a:solidFill>
                <a:latin typeface="Calibri"/>
              </a:rPr>
              <a:pPr/>
              <a:t>10</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white">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3B92EA0-83AD-C34F-902D-14BC54949BBE}"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389043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1A46C9-D041-834B-8F30-6967C3B76845}" type="datetime1">
              <a:rPr lang="en-US" smtClean="0">
                <a:solidFill>
                  <a:prstClr val="black"/>
                </a:solidFill>
                <a:latin typeface="News Gothic MT"/>
              </a:rPr>
              <a:pPr/>
              <a:t>1/25/19</a:t>
            </a:fld>
            <a:endParaRPr lang="en-US">
              <a:solidFill>
                <a:prstClr val="black"/>
              </a:solidFill>
              <a:latin typeface="News Gothic MT"/>
            </a:endParaRPr>
          </a:p>
        </p:txBody>
      </p:sp>
      <p:sp>
        <p:nvSpPr>
          <p:cNvPr id="6" name="Footer Placeholder 5"/>
          <p:cNvSpPr>
            <a:spLocks noGrp="1"/>
          </p:cNvSpPr>
          <p:nvPr>
            <p:ph type="ftr" sz="quarter" idx="11"/>
          </p:nvPr>
        </p:nvSpPr>
        <p:spPr/>
        <p:txBody>
          <a:bodyPr/>
          <a:lstStyle/>
          <a:p>
            <a:endParaRPr lang="en-US">
              <a:solidFill>
                <a:prstClr val="black"/>
              </a:solidFill>
              <a:latin typeface="News Gothic MT"/>
            </a:endParaRPr>
          </a:p>
        </p:txBody>
      </p:sp>
      <p:sp>
        <p:nvSpPr>
          <p:cNvPr id="7" name="Slide Number Placeholder 6"/>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68832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FF2F4D6-BEF2-2341-81D5-064BC908D8DE}"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120871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040F962-716F-A844-AF47-25E9E6EA5E63}"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409856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729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4618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4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33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670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776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571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79E98EE-D328-EB43-A9D0-9AECB4259B22}"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2700180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15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5968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0524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486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4612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121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0980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8978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8005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446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023EEFE-1187-C64E-A304-23CBB78AA1EB}"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789093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343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330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4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0548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BB6E0-2FA6-4536-8350-D4ED87D3A27F}"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AE740F-C9F6-420C-820A-C72169BE78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2612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57825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10999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72721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14828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6040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ADB872-2E9F-7A4A-89D5-152B57D404F0}"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11"/>
          </p:nvPr>
        </p:nvSpPr>
        <p:spPr/>
        <p:txBody>
          <a:bodyPr/>
          <a:lstStyle/>
          <a:p>
            <a:endParaRPr lang="en-US">
              <a:solidFill>
                <a:prstClr val="black"/>
              </a:solidFill>
              <a:latin typeface="News Gothic MT"/>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1518861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81487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50436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03830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42063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79043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7826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F6365-08EB-4E79-BC79-14ABBDB87EA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26EC94-57CE-466A-AC26-1E1E550ACAD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A308C5E-6737-45CD-BF28-E18CC65CBAC8}"/>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7803F24B-700B-4EC2-A1F6-692628FA021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93E10F7B-D987-4784-B19C-128D6C1389A1}"/>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4673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854B5-2007-444C-B51E-C9DAE0ACF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6630FA-97B3-44BF-B810-354C774509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2D8221-052D-4A71-8F43-2EB1DB7D585A}"/>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ECD374E8-9F02-4582-8343-533ED85174C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F7DB4E56-57DF-47C6-94E1-BF974BE2B31B}"/>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5989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21EF63-4DEB-45D7-AA68-B344E79DF88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9BDDD50-AD30-49C5-82D7-7C1D199CA52C}"/>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F962380-42BA-47BC-B0EC-455A8711E77B}"/>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C4F3F762-7510-4982-8F3F-321675CC1FB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D529B958-E9E6-4180-918B-697233039CC2}"/>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2823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1EA56A-C719-4556-B8F3-88ED74FBF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D3357D5-457D-4D9A-9D3B-967EF251CA5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E5F710-344B-4D2C-AD52-8EA02EED00F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27B171-4B87-49C2-9F4B-8BB816E83AE9}"/>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7F34BC22-D8D3-46C1-ABC0-D340CEC6941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E2E17659-1DD1-43D9-B466-2F8E8A505247}"/>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505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A1348CB-ED7D-414F-A7A8-9A539860A659}" type="datetime1">
              <a:rPr lang="en-US" smtClean="0">
                <a:solidFill>
                  <a:prstClr val="black"/>
                </a:solidFill>
                <a:latin typeface="News Gothic MT"/>
              </a:rPr>
              <a:pPr/>
              <a:t>1/25/19</a:t>
            </a:fld>
            <a:endParaRPr lang="en-US">
              <a:solidFill>
                <a:prstClr val="black"/>
              </a:solidFill>
              <a:latin typeface="News Gothic MT"/>
            </a:endParaRPr>
          </a:p>
        </p:txBody>
      </p:sp>
      <p:sp>
        <p:nvSpPr>
          <p:cNvPr id="6" name="Footer Placeholder 5"/>
          <p:cNvSpPr>
            <a:spLocks noGrp="1"/>
          </p:cNvSpPr>
          <p:nvPr>
            <p:ph type="ftr" sz="quarter" idx="11"/>
          </p:nvPr>
        </p:nvSpPr>
        <p:spPr/>
        <p:txBody>
          <a:bodyPr/>
          <a:lstStyle/>
          <a:p>
            <a:endParaRPr lang="en-US">
              <a:solidFill>
                <a:prstClr val="black"/>
              </a:solidFill>
              <a:latin typeface="News Gothic MT"/>
            </a:endParaRPr>
          </a:p>
        </p:txBody>
      </p:sp>
      <p:sp>
        <p:nvSpPr>
          <p:cNvPr id="7" name="Slide Number Placeholder 6"/>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3037534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0719FC-68C7-44E6-8473-0A6F3E58E0E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EC2AE8-C376-48D2-B731-C8C8CA98E42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2F51D6D-2E03-4089-9A62-D0094F37C4F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5D4A95-E9F8-425A-8F5D-01316C512F80}"/>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909F7D0-E0D7-4145-A1FB-59F8179F993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9CDC222-9298-4FCD-B7A8-5E18C785913A}"/>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xmlns="" id="{7CCBCE03-A9FF-485A-9AAF-77F34BF37CA2}"/>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xmlns="" id="{9234A5BB-AE56-48FC-9E0F-5E10769A6AE7}"/>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48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5A8A29-5244-4083-9E84-E63065B29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361B3C2-D185-42F2-BDC4-B0D095712D31}"/>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xmlns="" id="{30AE2B61-A569-4FFE-941C-7B282B83543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xmlns="" id="{EEB27A02-FF5F-449E-A2FC-8E84494CEC7B}"/>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3954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4A1AB52-C420-49D0-B7EB-C2E3E66C06FB}"/>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xmlns="" id="{948B5807-AF68-440E-BC03-B508891DBF43}"/>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xmlns="" id="{D04B3C00-1F85-4CCA-969F-093AB3779517}"/>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990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A542A-3569-4804-AACA-2F5C0D028AA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4E1BCE-5C30-4BF7-8965-D92549E6A8F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DCC94E-1E85-4356-BDAC-56B88BC4C53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DA60CC4-0300-4340-8C50-C5340662CBC7}"/>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EE1B8A2A-FA91-45C3-BA12-F7139E89B9A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5A0ECBA3-250A-45FB-BAEF-941B13C64819}"/>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311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1A468-9996-439B-8B1E-E0D9F5465608}"/>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8D91DB5-83D4-4E94-87C2-F9B47E4786A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5C346F-E1FC-4183-A2B1-1868B00575F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97B428F-B5B6-47CB-A8A0-73AEB24F351D}"/>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2E0CAB3E-7043-405C-AB5F-737C8CFA4591}"/>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94F3E70D-FD36-4E1D-8BC4-CBE1D0DB73CC}"/>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4834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AAB24-2861-4419-ABAD-22021E84F3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C4B013A-0011-4B4F-A071-F21683BE26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9C4B7D-241A-406C-8216-E9A4D782D26C}"/>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BBDF398F-710D-45F9-880B-8E3723626E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44955794-CB76-4FC0-9696-57012C226981}"/>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941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51C159-0C20-4920-A2DB-EF01B612FA8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D91CB1-AF74-4BE1-8C69-B999EBAA1BB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AF01D1-08FB-4809-A5BC-2616FCF28B2B}"/>
              </a:ext>
            </a:extLst>
          </p:cNvPr>
          <p:cNvSpPr>
            <a:spLocks noGrp="1"/>
          </p:cNvSpPr>
          <p:nvPr>
            <p:ph type="dt" sz="half" idx="10"/>
          </p:nvPr>
        </p:nvSpPr>
        <p:spPr/>
        <p:txBody>
          <a:bodyPr/>
          <a:lstStyle/>
          <a:p>
            <a:fld id="{50AB9C13-18FA-463E-A428-5FE30539E4A3}"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C3D9B890-E059-45EF-8EF1-7F6633D184E3}"/>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D06AB626-289A-4638-BA74-3BD22199DA11}"/>
              </a:ext>
            </a:extLst>
          </p:cNvPr>
          <p:cNvSpPr>
            <a:spLocks noGrp="1"/>
          </p:cNvSpPr>
          <p:nvPr>
            <p:ph type="sldNum" sz="quarter" idx="12"/>
          </p:nvPr>
        </p:nvSpPr>
        <p:spPr/>
        <p:txBody>
          <a:bodyPr/>
          <a:lstStyle/>
          <a:p>
            <a:fld id="{6E3A8C7E-504F-44EB-8D33-FBFD60A536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537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3A58496-6047-1E43-BD5B-4238ABD0B645}" type="datetime1">
              <a:rPr lang="en-US" smtClean="0">
                <a:solidFill>
                  <a:prstClr val="black"/>
                </a:solidFill>
                <a:latin typeface="News Gothic MT"/>
              </a:rPr>
              <a:pPr/>
              <a:t>1/25/19</a:t>
            </a:fld>
            <a:endParaRPr lang="en-US">
              <a:solidFill>
                <a:prstClr val="black"/>
              </a:solidFill>
              <a:latin typeface="News Gothic MT"/>
            </a:endParaRPr>
          </a:p>
        </p:txBody>
      </p:sp>
      <p:sp>
        <p:nvSpPr>
          <p:cNvPr id="8" name="Footer Placeholder 7"/>
          <p:cNvSpPr>
            <a:spLocks noGrp="1"/>
          </p:cNvSpPr>
          <p:nvPr>
            <p:ph type="ftr" sz="quarter" idx="11"/>
          </p:nvPr>
        </p:nvSpPr>
        <p:spPr/>
        <p:txBody>
          <a:bodyPr/>
          <a:lstStyle/>
          <a:p>
            <a:endParaRPr lang="en-US">
              <a:solidFill>
                <a:prstClr val="black"/>
              </a:solidFill>
              <a:latin typeface="News Gothic MT"/>
            </a:endParaRPr>
          </a:p>
        </p:txBody>
      </p:sp>
      <p:sp>
        <p:nvSpPr>
          <p:cNvPr id="9" name="Slide Number Placeholder 8"/>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216776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5E0DA64-A07E-9B4F-95D6-7F1F52C955FA}" type="datetime1">
              <a:rPr lang="en-US" smtClean="0">
                <a:solidFill>
                  <a:prstClr val="black"/>
                </a:solidFill>
                <a:latin typeface="News Gothic MT"/>
              </a:rPr>
              <a:pPr/>
              <a:t>1/25/19</a:t>
            </a:fld>
            <a:endParaRPr lang="en-US">
              <a:solidFill>
                <a:prstClr val="black"/>
              </a:solidFill>
              <a:latin typeface="News Gothic MT"/>
            </a:endParaRPr>
          </a:p>
        </p:txBody>
      </p:sp>
      <p:sp>
        <p:nvSpPr>
          <p:cNvPr id="4" name="Footer Placeholder 3"/>
          <p:cNvSpPr>
            <a:spLocks noGrp="1"/>
          </p:cNvSpPr>
          <p:nvPr>
            <p:ph type="ftr" sz="quarter" idx="11"/>
          </p:nvPr>
        </p:nvSpPr>
        <p:spPr/>
        <p:txBody>
          <a:bodyPr/>
          <a:lstStyle/>
          <a:p>
            <a:endParaRPr lang="en-US">
              <a:solidFill>
                <a:prstClr val="black"/>
              </a:solidFill>
              <a:latin typeface="News Gothic MT"/>
            </a:endParaRPr>
          </a:p>
        </p:txBody>
      </p:sp>
      <p:sp>
        <p:nvSpPr>
          <p:cNvPr id="5" name="Slide Number Placeholder 4"/>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119886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2F623-A2AA-F245-AF94-245D77673712}" type="datetime1">
              <a:rPr lang="en-US" smtClean="0">
                <a:solidFill>
                  <a:prstClr val="black"/>
                </a:solidFill>
                <a:latin typeface="News Gothic MT"/>
              </a:rPr>
              <a:pPr/>
              <a:t>1/25/19</a:t>
            </a:fld>
            <a:endParaRPr lang="en-US">
              <a:solidFill>
                <a:prstClr val="black"/>
              </a:solidFill>
              <a:latin typeface="News Gothic MT"/>
            </a:endParaRPr>
          </a:p>
        </p:txBody>
      </p:sp>
      <p:sp>
        <p:nvSpPr>
          <p:cNvPr id="3" name="Footer Placeholder 2"/>
          <p:cNvSpPr>
            <a:spLocks noGrp="1"/>
          </p:cNvSpPr>
          <p:nvPr>
            <p:ph type="ftr" sz="quarter" idx="11"/>
          </p:nvPr>
        </p:nvSpPr>
        <p:spPr/>
        <p:txBody>
          <a:bodyPr/>
          <a:lstStyle/>
          <a:p>
            <a:endParaRPr lang="en-US">
              <a:solidFill>
                <a:prstClr val="black"/>
              </a:solidFill>
              <a:latin typeface="News Gothic MT"/>
            </a:endParaRPr>
          </a:p>
        </p:txBody>
      </p:sp>
      <p:sp>
        <p:nvSpPr>
          <p:cNvPr id="4" name="Slide Number Placeholder 3"/>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395166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A18B5D-1C46-404C-9A88-E60CEB855373}" type="datetime1">
              <a:rPr lang="en-US" smtClean="0">
                <a:solidFill>
                  <a:prstClr val="black"/>
                </a:solidFill>
                <a:latin typeface="News Gothic MT"/>
              </a:rPr>
              <a:pPr/>
              <a:t>1/25/19</a:t>
            </a:fld>
            <a:endParaRPr lang="en-US">
              <a:solidFill>
                <a:prstClr val="black"/>
              </a:solidFill>
              <a:latin typeface="News Gothic MT"/>
            </a:endParaRPr>
          </a:p>
        </p:txBody>
      </p:sp>
      <p:sp>
        <p:nvSpPr>
          <p:cNvPr id="6" name="Footer Placeholder 5"/>
          <p:cNvSpPr>
            <a:spLocks noGrp="1"/>
          </p:cNvSpPr>
          <p:nvPr>
            <p:ph type="ftr" sz="quarter" idx="11"/>
          </p:nvPr>
        </p:nvSpPr>
        <p:spPr/>
        <p:txBody>
          <a:bodyPr/>
          <a:lstStyle/>
          <a:p>
            <a:endParaRPr lang="en-US">
              <a:solidFill>
                <a:prstClr val="black"/>
              </a:solidFill>
              <a:latin typeface="News Gothic MT"/>
            </a:endParaRPr>
          </a:p>
        </p:txBody>
      </p:sp>
      <p:sp>
        <p:nvSpPr>
          <p:cNvPr id="7" name="Slide Number Placeholder 6"/>
          <p:cNvSpPr>
            <a:spLocks noGrp="1"/>
          </p:cNvSpPr>
          <p:nvPr>
            <p:ph type="sldNum" sz="quarter" idx="12"/>
          </p:nvPr>
        </p:nvSpPr>
        <p:spPr/>
        <p:txBody>
          <a:body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2403781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1FFB09B0-0E02-9D48-AF60-2667F6B05246}" type="datetime1">
              <a:rPr lang="en-US" smtClean="0">
                <a:solidFill>
                  <a:prstClr val="black"/>
                </a:solidFill>
                <a:latin typeface="News Gothic MT"/>
              </a:rPr>
              <a:pPr/>
              <a:t>1/25/19</a:t>
            </a:fld>
            <a:endParaRPr lang="en-US">
              <a:solidFill>
                <a:prstClr val="black"/>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black"/>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F8210A5E-D415-844E-9713-67E47C40B9E2}" type="slidenum">
              <a:rPr lang="en-US" smtClean="0">
                <a:solidFill>
                  <a:prstClr val="black"/>
                </a:solidFill>
                <a:latin typeface="News Gothic MT"/>
              </a:rPr>
              <a:pPr/>
              <a:t>‹#›</a:t>
            </a:fld>
            <a:endParaRPr lang="en-US">
              <a:solidFill>
                <a:prstClr val="black"/>
              </a:solidFill>
              <a:latin typeface="News Gothic MT"/>
            </a:endParaRPr>
          </a:p>
        </p:txBody>
      </p:sp>
    </p:spTree>
    <p:extLst>
      <p:ext uri="{BB962C8B-B14F-4D97-AF65-F5344CB8AC3E}">
        <p14:creationId xmlns:p14="http://schemas.microsoft.com/office/powerpoint/2010/main" val="1823126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44BB6E0-2FA6-4536-8350-D4ED87D3A27F}" type="datetimeFigureOut">
              <a:rPr lang="en-US" smtClean="0">
                <a:solidFill>
                  <a:prstClr val="black">
                    <a:tint val="75000"/>
                  </a:prstClr>
                </a:solidFill>
                <a:latin typeface="Calibri"/>
              </a:rPr>
              <a:pPr defTabSz="914400"/>
              <a:t>1/25/19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AE740F-C9F6-420C-820A-C72169BE78E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9238711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44BB6E0-2FA6-4536-8350-D4ED87D3A27F}" type="datetimeFigureOut">
              <a:rPr lang="en-US" smtClean="0">
                <a:solidFill>
                  <a:prstClr val="black">
                    <a:tint val="75000"/>
                  </a:prstClr>
                </a:solidFill>
                <a:latin typeface="Calibri"/>
              </a:rPr>
              <a:pPr defTabSz="914400"/>
              <a:t>1/25/19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AE740F-C9F6-420C-820A-C72169BE78E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3446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7E637-1957-4284-9D6A-291B000ACE3D}" type="datetimeFigureOut">
              <a:rPr lang="en-US" smtClean="0">
                <a:solidFill>
                  <a:prstClr val="white">
                    <a:tint val="75000"/>
                  </a:prstClr>
                </a:solidFill>
                <a:latin typeface="Calibri"/>
              </a:rPr>
              <a:pPr/>
              <a:t>1/25/19</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B13A6-7B0B-4F26-9707-F107C777BB7F}"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10787735"/>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A2925CD-6EA9-4B5C-99FB-2D007D3D4D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62AD47-407D-4616-B8E5-1EFE45C395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EF3962-F5A3-4DE8-97AE-E893150D035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0AB9C13-18FA-463E-A428-5FE30539E4A3}" type="datetimeFigureOut">
              <a:rPr lang="en-US" smtClean="0">
                <a:solidFill>
                  <a:prstClr val="black">
                    <a:tint val="75000"/>
                  </a:prstClr>
                </a:solidFill>
                <a:latin typeface="Calibri"/>
              </a:rPr>
              <a:pPr defTabSz="914400"/>
              <a:t>1/25/19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ACED9E9C-400A-4B77-B4B0-9CC1EF0B3B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010382AA-26E3-4377-990D-1CC68D99BD6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E3A8C7E-504F-44EB-8D33-FBFD60A536F8}"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3099945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png"/><Relationship Id="rId7" Type="http://schemas.openxmlformats.org/officeDocument/2006/relationships/image" Target="../media/image22.jp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2.jpg"/><Relationship Id="rId7" Type="http://schemas.openxmlformats.org/officeDocument/2006/relationships/image" Target="../media/image20.jp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30.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 Id="rId3"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33.png"/><Relationship Id="rId5" Type="http://schemas.microsoft.com/office/2007/relationships/hdphoto" Target="../media/hdphoto1.wdp"/><Relationship Id="rId1" Type="http://schemas.openxmlformats.org/officeDocument/2006/relationships/slideLayout" Target="../slideLayouts/slideLayout35.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2.png"/><Relationship Id="rId3"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34.png"/><Relationship Id="rId5" Type="http://schemas.microsoft.com/office/2007/relationships/hdphoto" Target="../media/hdphoto2.wdp"/><Relationship Id="rId6" Type="http://schemas.openxmlformats.org/officeDocument/2006/relationships/image" Target="../media/image35.png"/><Relationship Id="rId7" Type="http://schemas.microsoft.com/office/2007/relationships/hdphoto" Target="../media/hdphoto3.wdp"/><Relationship Id="rId1" Type="http://schemas.openxmlformats.org/officeDocument/2006/relationships/slideLayout" Target="../slideLayouts/slideLayout35.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37.png"/><Relationship Id="rId5" Type="http://schemas.microsoft.com/office/2007/relationships/hdphoto" Target="../media/hdphoto5.wdp"/><Relationship Id="rId6" Type="http://schemas.openxmlformats.org/officeDocument/2006/relationships/image" Target="../media/image38.png"/><Relationship Id="rId1" Type="http://schemas.openxmlformats.org/officeDocument/2006/relationships/slideLayout" Target="../slideLayouts/slideLayout35.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36.png"/><Relationship Id="rId5" Type="http://schemas.microsoft.com/office/2007/relationships/hdphoto" Target="../media/hdphoto7.wdp"/><Relationship Id="rId1" Type="http://schemas.openxmlformats.org/officeDocument/2006/relationships/slideLayout" Target="../slideLayouts/slideLayout41.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boardgamegeek.com/boardgame/269171/oligotrophic" TargetMode="External"/><Relationship Id="rId4" Type="http://schemas.openxmlformats.org/officeDocument/2006/relationships/hyperlink" Target="https://www.thegamecrafter.com/" TargetMode="External"/><Relationship Id="rId1" Type="http://schemas.openxmlformats.org/officeDocument/2006/relationships/slideLayout" Target="../slideLayouts/slideLayout46.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80.jpeg"/>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idx="4294967295"/>
          </p:nvPr>
        </p:nvSpPr>
        <p:spPr>
          <a:xfrm>
            <a:off x="0" y="609600"/>
            <a:ext cx="9144793" cy="1462979"/>
          </a:xfrm>
        </p:spPr>
        <p:txBody>
          <a:bodyPr>
            <a:normAutofit/>
          </a:bodyPr>
          <a:lstStyle/>
          <a:p>
            <a:r>
              <a:rPr lang="en-US" sz="4400" dirty="0" smtClean="0">
                <a:solidFill>
                  <a:prstClr val="white"/>
                </a:solidFill>
                <a:cs typeface="Arial Black"/>
              </a:rPr>
              <a:t>Marine Microbiology</a:t>
            </a:r>
            <a:endParaRPr lang="en-US" sz="4800" b="1" dirty="0">
              <a:solidFill>
                <a:schemeClr val="tx1"/>
              </a:solidFill>
              <a:cs typeface="Helvetica"/>
            </a:endParaRPr>
          </a:p>
        </p:txBody>
      </p:sp>
      <p:sp>
        <p:nvSpPr>
          <p:cNvPr id="3" name="Subtitle 2"/>
          <p:cNvSpPr>
            <a:spLocks noGrp="1"/>
          </p:cNvSpPr>
          <p:nvPr>
            <p:ph type="subTitle" idx="4294967295"/>
          </p:nvPr>
        </p:nvSpPr>
        <p:spPr>
          <a:xfrm>
            <a:off x="0" y="2895600"/>
            <a:ext cx="9144000" cy="1981200"/>
          </a:xfrm>
        </p:spPr>
        <p:txBody>
          <a:bodyPr>
            <a:noAutofit/>
          </a:bodyPr>
          <a:lstStyle/>
          <a:p>
            <a:pPr marL="0" indent="0" algn="ctr">
              <a:lnSpc>
                <a:spcPts val="1000"/>
              </a:lnSpc>
              <a:buNone/>
            </a:pPr>
            <a:r>
              <a:rPr lang="en-US" sz="3600" dirty="0" smtClean="0">
                <a:latin typeface="Arial Black"/>
                <a:cs typeface="Arial Black"/>
              </a:rPr>
              <a:t>Bloom in a Bottle</a:t>
            </a:r>
          </a:p>
          <a:p>
            <a:pPr marL="0" indent="0" algn="ctr">
              <a:lnSpc>
                <a:spcPts val="1000"/>
              </a:lnSpc>
              <a:buNone/>
            </a:pPr>
            <a:r>
              <a:rPr lang="en-US" sz="3600" i="1" dirty="0" smtClean="0">
                <a:latin typeface="Arial Black"/>
                <a:cs typeface="Arial Black"/>
              </a:rPr>
              <a:t>“Oligotrophic”</a:t>
            </a:r>
            <a:r>
              <a:rPr lang="en-US" sz="3600" dirty="0" smtClean="0">
                <a:latin typeface="Arial Black"/>
                <a:cs typeface="Arial Black"/>
              </a:rPr>
              <a:t> Game</a:t>
            </a:r>
          </a:p>
          <a:p>
            <a:pPr marL="0" indent="0" algn="ctr">
              <a:lnSpc>
                <a:spcPts val="1000"/>
              </a:lnSpc>
              <a:buNone/>
            </a:pPr>
            <a:endParaRPr lang="en-US" sz="3600" b="1" dirty="0">
              <a:latin typeface="Arial Black"/>
              <a:cs typeface="Arial Black"/>
            </a:endParaRPr>
          </a:p>
          <a:p>
            <a:pPr marL="0" indent="0" algn="ctr">
              <a:lnSpc>
                <a:spcPts val="1000"/>
              </a:lnSpc>
              <a:buNone/>
            </a:pPr>
            <a:r>
              <a:rPr lang="en-US" sz="3600" b="1" dirty="0" smtClean="0">
                <a:latin typeface="Arial Black"/>
                <a:cs typeface="Arial Black"/>
              </a:rPr>
              <a:t>Giovannoni Lab</a:t>
            </a:r>
          </a:p>
          <a:p>
            <a:pPr marL="0" indent="0" algn="ctr">
              <a:lnSpc>
                <a:spcPts val="1000"/>
              </a:lnSpc>
              <a:buNone/>
            </a:pPr>
            <a:r>
              <a:rPr lang="en-US" sz="3600" b="1" dirty="0" smtClean="0">
                <a:latin typeface="Arial Black"/>
                <a:cs typeface="Arial Black"/>
              </a:rPr>
              <a:t>January 25</a:t>
            </a:r>
            <a:r>
              <a:rPr lang="en-US" sz="3600" b="1" baseline="30000" dirty="0" smtClean="0">
                <a:latin typeface="Arial Black"/>
                <a:cs typeface="Arial Black"/>
              </a:rPr>
              <a:t>th</a:t>
            </a:r>
            <a:r>
              <a:rPr lang="en-US" sz="3600" b="1" dirty="0" smtClean="0">
                <a:latin typeface="Arial Black"/>
                <a:cs typeface="Arial Black"/>
              </a:rPr>
              <a:t>, 2019</a:t>
            </a:r>
            <a:endParaRPr lang="en-US" b="1" dirty="0" smtClean="0">
              <a:latin typeface="+mj-lt"/>
              <a:cs typeface="Helvetica"/>
            </a:endParaRPr>
          </a:p>
        </p:txBody>
      </p:sp>
      <p:pic>
        <p:nvPicPr>
          <p:cNvPr id="9" name="Picture 8" descr="OSU_horizontal_2C_O_over_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7003" y="5334000"/>
            <a:ext cx="4288597" cy="1371600"/>
          </a:xfrm>
          <a:prstGeom prst="rect">
            <a:avLst/>
          </a:prstGeom>
        </p:spPr>
      </p:pic>
    </p:spTree>
    <p:extLst>
      <p:ext uri="{BB962C8B-B14F-4D97-AF65-F5344CB8AC3E}">
        <p14:creationId xmlns:p14="http://schemas.microsoft.com/office/powerpoint/2010/main" val="6963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5" descr="250m 15000X_001_crop"/>
          <p:cNvPicPr>
            <a:picLocks noChangeAspect="1" noChangeArrowheads="1"/>
          </p:cNvPicPr>
          <p:nvPr/>
        </p:nvPicPr>
        <p:blipFill>
          <a:blip r:embed="rId3" cstate="print">
            <a:lum bright="10000" contrast="10000"/>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5965209"/>
            <a:ext cx="8610600" cy="923330"/>
          </a:xfrm>
          <a:prstGeom prst="rect">
            <a:avLst/>
          </a:prstGeom>
          <a:noFill/>
        </p:spPr>
        <p:txBody>
          <a:bodyPr wrap="square" rtlCol="0">
            <a:spAutoFit/>
          </a:bodyPr>
          <a:lstStyle/>
          <a:p>
            <a:pPr algn="r" defTabSz="914400"/>
            <a:r>
              <a:rPr lang="en-US" dirty="0" smtClean="0">
                <a:latin typeface="Arial" pitchFamily="34" charset="0"/>
                <a:cs typeface="Arial" pitchFamily="34" charset="0"/>
              </a:rPr>
              <a:t>Image from </a:t>
            </a:r>
            <a:r>
              <a:rPr lang="en-US" dirty="0" err="1">
                <a:latin typeface="Arial" pitchFamily="34" charset="0"/>
                <a:cs typeface="Arial" pitchFamily="34" charset="0"/>
              </a:rPr>
              <a:t>Yanlin</a:t>
            </a:r>
            <a:r>
              <a:rPr lang="en-US" dirty="0">
                <a:latin typeface="Arial" pitchFamily="34" charset="0"/>
                <a:cs typeface="Arial" pitchFamily="34" charset="0"/>
              </a:rPr>
              <a:t> Zhao and Stephen Giovannoni</a:t>
            </a:r>
          </a:p>
          <a:p>
            <a:pPr algn="r" defTabSz="914400"/>
            <a:r>
              <a:rPr lang="en-US" dirty="0" smtClean="0">
                <a:latin typeface="Arial" pitchFamily="34" charset="0"/>
                <a:cs typeface="Arial" pitchFamily="34" charset="0"/>
              </a:rPr>
              <a:t>electron-microscopy image.  </a:t>
            </a:r>
          </a:p>
          <a:p>
            <a:pPr algn="r" defTabSz="914400"/>
            <a:r>
              <a:rPr lang="en-US" dirty="0" smtClean="0">
                <a:latin typeface="Arial" pitchFamily="34" charset="0"/>
                <a:cs typeface="Arial" pitchFamily="34" charset="0"/>
              </a:rPr>
              <a:t>Seawater filtered on 0.1µm filter</a:t>
            </a:r>
            <a:endParaRPr lang="en-US" dirty="0">
              <a:latin typeface="Arial" pitchFamily="34" charset="0"/>
              <a:cs typeface="Arial" pitchFamily="34" charset="0"/>
            </a:endParaRPr>
          </a:p>
        </p:txBody>
      </p:sp>
      <p:sp>
        <p:nvSpPr>
          <p:cNvPr id="4" name="Right Arrow 3"/>
          <p:cNvSpPr/>
          <p:nvPr/>
        </p:nvSpPr>
        <p:spPr>
          <a:xfrm>
            <a:off x="469900" y="1092200"/>
            <a:ext cx="5308600" cy="1295400"/>
          </a:xfrm>
          <a:prstGeom prst="rightArrow">
            <a:avLst/>
          </a:prstGeom>
          <a:solidFill>
            <a:srgbClr val="DC441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prstClr val="black"/>
                </a:solidFill>
                <a:latin typeface="Arial Black" pitchFamily="34" charset="0"/>
                <a:cs typeface="Arial" pitchFamily="34" charset="0"/>
              </a:rPr>
              <a:t>Marine Bacteria</a:t>
            </a:r>
            <a:endParaRPr lang="en-US" sz="3600" dirty="0">
              <a:solidFill>
                <a:prstClr val="black"/>
              </a:solidFill>
              <a:latin typeface="Arial Black" pitchFamily="34" charset="0"/>
              <a:cs typeface="Arial" pitchFamily="34" charset="0"/>
            </a:endParaRPr>
          </a:p>
        </p:txBody>
      </p:sp>
    </p:spTree>
    <p:extLst>
      <p:ext uri="{BB962C8B-B14F-4D97-AF65-F5344CB8AC3E}">
        <p14:creationId xmlns:p14="http://schemas.microsoft.com/office/powerpoint/2010/main" val="4921094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172200"/>
          </a:xfrm>
        </p:spPr>
        <p:txBody>
          <a:bodyPr>
            <a:normAutofit/>
          </a:bodyPr>
          <a:lstStyle/>
          <a:p>
            <a:r>
              <a:rPr lang="en-US" sz="8000" b="1" dirty="0" smtClean="0">
                <a:solidFill>
                  <a:srgbClr val="92D050"/>
                </a:solidFill>
              </a:rPr>
              <a:t>Fun Fact:</a:t>
            </a:r>
            <a:r>
              <a:rPr lang="en-US" sz="6600" b="1" dirty="0" smtClean="0">
                <a:solidFill>
                  <a:srgbClr val="92D050"/>
                </a:solidFill>
              </a:rPr>
              <a:t/>
            </a:r>
            <a:br>
              <a:rPr lang="en-US" sz="6600" b="1" dirty="0" smtClean="0">
                <a:solidFill>
                  <a:srgbClr val="92D050"/>
                </a:solidFill>
              </a:rPr>
            </a:br>
            <a:r>
              <a:rPr lang="en-US" sz="6600" b="1" dirty="0" smtClean="0">
                <a:solidFill>
                  <a:srgbClr val="92D050"/>
                </a:solidFill>
              </a:rPr>
              <a:t>In 1 </a:t>
            </a:r>
            <a:r>
              <a:rPr lang="en-US" sz="6600" b="1" dirty="0" smtClean="0">
                <a:solidFill>
                  <a:srgbClr val="92D050"/>
                </a:solidFill>
              </a:rPr>
              <a:t>drop</a:t>
            </a:r>
            <a:r>
              <a:rPr lang="en-US" sz="6600" b="1" dirty="0" smtClean="0">
                <a:solidFill>
                  <a:srgbClr val="92D050"/>
                </a:solidFill>
              </a:rPr>
              <a:t> </a:t>
            </a:r>
            <a:r>
              <a:rPr lang="en-US" sz="6600" b="1" dirty="0" smtClean="0">
                <a:solidFill>
                  <a:srgbClr val="92D050"/>
                </a:solidFill>
              </a:rPr>
              <a:t>of seawater there are </a:t>
            </a:r>
            <a:br>
              <a:rPr lang="en-US" sz="6600" b="1" dirty="0" smtClean="0">
                <a:solidFill>
                  <a:srgbClr val="92D050"/>
                </a:solidFill>
              </a:rPr>
            </a:br>
            <a:r>
              <a:rPr lang="en-US" sz="7200" b="1" i="1" dirty="0">
                <a:solidFill>
                  <a:srgbClr val="92D050"/>
                </a:solidFill>
              </a:rPr>
              <a:t>1</a:t>
            </a:r>
            <a:r>
              <a:rPr lang="en-US" sz="7200" b="1" i="1" dirty="0" smtClean="0">
                <a:solidFill>
                  <a:srgbClr val="92D050"/>
                </a:solidFill>
              </a:rPr>
              <a:t> </a:t>
            </a:r>
            <a:r>
              <a:rPr lang="en-US" sz="7200" b="1" i="1" dirty="0" smtClean="0">
                <a:solidFill>
                  <a:srgbClr val="92D050"/>
                </a:solidFill>
              </a:rPr>
              <a:t>million</a:t>
            </a:r>
            <a:r>
              <a:rPr lang="en-US" sz="7200" b="1" dirty="0" smtClean="0">
                <a:solidFill>
                  <a:srgbClr val="92D050"/>
                </a:solidFill>
              </a:rPr>
              <a:t> bacteria!</a:t>
            </a:r>
            <a:br>
              <a:rPr lang="en-US" sz="7200" b="1" dirty="0" smtClean="0">
                <a:solidFill>
                  <a:srgbClr val="92D050"/>
                </a:solidFill>
              </a:rPr>
            </a:br>
            <a:endParaRPr lang="en-US" sz="7200" b="1" dirty="0">
              <a:solidFill>
                <a:srgbClr val="92D050"/>
              </a:solidFill>
            </a:endParaRPr>
          </a:p>
        </p:txBody>
      </p:sp>
    </p:spTree>
    <p:extLst>
      <p:ext uri="{BB962C8B-B14F-4D97-AF65-F5344CB8AC3E}">
        <p14:creationId xmlns:p14="http://schemas.microsoft.com/office/powerpoint/2010/main" val="2733073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38952"/>
            <a:ext cx="8042276" cy="1336956"/>
          </a:xfrm>
        </p:spPr>
        <p:txBody>
          <a:bodyPr anchor="t"/>
          <a:lstStyle/>
          <a:p>
            <a:r>
              <a:rPr lang="en-US" sz="3600" dirty="0" smtClean="0">
                <a:solidFill>
                  <a:srgbClr val="FFFFFF"/>
                </a:solidFill>
              </a:rPr>
              <a:t>Marine Microbial Vocab!</a:t>
            </a:r>
            <a:endParaRPr lang="en-US" sz="3600" dirty="0">
              <a:solidFill>
                <a:srgbClr val="FFFFFF"/>
              </a:solidFill>
            </a:endParaRPr>
          </a:p>
        </p:txBody>
      </p:sp>
      <p:sp>
        <p:nvSpPr>
          <p:cNvPr id="4" name="TextBox 3"/>
          <p:cNvSpPr txBox="1"/>
          <p:nvPr/>
        </p:nvSpPr>
        <p:spPr>
          <a:xfrm>
            <a:off x="549275" y="1739770"/>
            <a:ext cx="5148164" cy="1569660"/>
          </a:xfrm>
          <a:prstGeom prst="rect">
            <a:avLst/>
          </a:prstGeom>
          <a:noFill/>
        </p:spPr>
        <p:txBody>
          <a:bodyPr wrap="none" rtlCol="0">
            <a:spAutoFit/>
          </a:bodyPr>
          <a:lstStyle/>
          <a:p>
            <a:r>
              <a:rPr lang="en-US" sz="2400" dirty="0" smtClean="0">
                <a:latin typeface="Arial Black"/>
                <a:cs typeface="Arial Black"/>
              </a:rPr>
              <a:t>Phytoplankton:</a:t>
            </a:r>
          </a:p>
          <a:p>
            <a:r>
              <a:rPr lang="en-US" sz="2400" dirty="0" smtClean="0">
                <a:latin typeface="Arial Black"/>
                <a:cs typeface="Arial Black"/>
              </a:rPr>
              <a:t>-Create biomass from the sun </a:t>
            </a:r>
          </a:p>
          <a:p>
            <a:r>
              <a:rPr lang="en-US" sz="2400" dirty="0">
                <a:latin typeface="Arial Black"/>
                <a:cs typeface="Arial Black"/>
              </a:rPr>
              <a:t> </a:t>
            </a:r>
            <a:r>
              <a:rPr lang="en-US" sz="2400" dirty="0" smtClean="0">
                <a:latin typeface="Arial Black"/>
                <a:cs typeface="Arial Black"/>
              </a:rPr>
              <a:t>(like plants)</a:t>
            </a:r>
          </a:p>
          <a:p>
            <a:r>
              <a:rPr lang="en-US" sz="2400" dirty="0" smtClean="0">
                <a:latin typeface="Arial Black"/>
                <a:cs typeface="Arial Black"/>
              </a:rPr>
              <a:t>-</a:t>
            </a:r>
            <a:r>
              <a:rPr lang="en-US" sz="2400" u="sng" dirty="0" smtClean="0">
                <a:latin typeface="Arial Black"/>
                <a:cs typeface="Arial Black"/>
              </a:rPr>
              <a:t>example:</a:t>
            </a:r>
            <a:r>
              <a:rPr lang="en-US" sz="2400" dirty="0" smtClean="0">
                <a:latin typeface="Arial Black"/>
                <a:cs typeface="Arial Black"/>
              </a:rPr>
              <a:t> </a:t>
            </a:r>
            <a:r>
              <a:rPr lang="en-US" sz="2400" i="1" dirty="0" smtClean="0">
                <a:latin typeface="Arial Black"/>
                <a:cs typeface="Arial Black"/>
              </a:rPr>
              <a:t>Prochlorococcus</a:t>
            </a:r>
            <a:endParaRPr lang="en-US" sz="2400" dirty="0">
              <a:latin typeface="Arial Black"/>
              <a:cs typeface="Arial Black"/>
            </a:endParaRPr>
          </a:p>
        </p:txBody>
      </p:sp>
      <p:sp>
        <p:nvSpPr>
          <p:cNvPr id="5" name="TextBox 4"/>
          <p:cNvSpPr txBox="1"/>
          <p:nvPr/>
        </p:nvSpPr>
        <p:spPr>
          <a:xfrm>
            <a:off x="549275" y="3406809"/>
            <a:ext cx="4621778" cy="1569660"/>
          </a:xfrm>
          <a:prstGeom prst="rect">
            <a:avLst/>
          </a:prstGeom>
          <a:noFill/>
        </p:spPr>
        <p:txBody>
          <a:bodyPr wrap="none" rtlCol="0">
            <a:spAutoFit/>
          </a:bodyPr>
          <a:lstStyle/>
          <a:p>
            <a:r>
              <a:rPr lang="en-US" sz="2400" dirty="0" smtClean="0">
                <a:latin typeface="Arial Black"/>
                <a:cs typeface="Arial Black"/>
              </a:rPr>
              <a:t>Bacterioplankton:</a:t>
            </a:r>
          </a:p>
          <a:p>
            <a:r>
              <a:rPr lang="en-US" sz="2400" dirty="0" smtClean="0">
                <a:latin typeface="Arial Black"/>
                <a:cs typeface="Arial Black"/>
              </a:rPr>
              <a:t>-Use biomass produced by </a:t>
            </a:r>
          </a:p>
          <a:p>
            <a:r>
              <a:rPr lang="en-US" sz="2400" dirty="0" smtClean="0">
                <a:latin typeface="Arial Black"/>
                <a:cs typeface="Arial Black"/>
              </a:rPr>
              <a:t>phytoplankton to survive</a:t>
            </a:r>
          </a:p>
          <a:p>
            <a:r>
              <a:rPr lang="en-US" sz="2400" dirty="0" smtClean="0">
                <a:latin typeface="Arial Black"/>
                <a:cs typeface="Arial Black"/>
              </a:rPr>
              <a:t>-</a:t>
            </a:r>
            <a:r>
              <a:rPr lang="en-US" sz="2400" u="sng" dirty="0" smtClean="0">
                <a:latin typeface="Arial Black"/>
                <a:cs typeface="Arial Black"/>
              </a:rPr>
              <a:t>example:</a:t>
            </a:r>
            <a:r>
              <a:rPr lang="en-US" sz="2400" dirty="0" smtClean="0">
                <a:latin typeface="Arial Black"/>
                <a:cs typeface="Arial Black"/>
              </a:rPr>
              <a:t> SAR11</a:t>
            </a:r>
            <a:endParaRPr lang="en-US" sz="2400" dirty="0">
              <a:latin typeface="Arial Black"/>
              <a:cs typeface="Arial Black"/>
            </a:endParaRPr>
          </a:p>
        </p:txBody>
      </p:sp>
      <p:sp>
        <p:nvSpPr>
          <p:cNvPr id="6" name="TextBox 5"/>
          <p:cNvSpPr txBox="1"/>
          <p:nvPr/>
        </p:nvSpPr>
        <p:spPr>
          <a:xfrm>
            <a:off x="549275" y="5073848"/>
            <a:ext cx="5930981" cy="1569660"/>
          </a:xfrm>
          <a:prstGeom prst="rect">
            <a:avLst/>
          </a:prstGeom>
          <a:noFill/>
        </p:spPr>
        <p:txBody>
          <a:bodyPr wrap="none" rtlCol="0">
            <a:spAutoFit/>
          </a:bodyPr>
          <a:lstStyle/>
          <a:p>
            <a:r>
              <a:rPr lang="en-US" sz="2400" dirty="0" smtClean="0">
                <a:latin typeface="Arial Black"/>
                <a:cs typeface="Arial Black"/>
              </a:rPr>
              <a:t>Zooplankton:</a:t>
            </a:r>
          </a:p>
          <a:p>
            <a:r>
              <a:rPr lang="en-US" sz="2400" dirty="0" smtClean="0">
                <a:latin typeface="Arial Black"/>
                <a:cs typeface="Arial Black"/>
              </a:rPr>
              <a:t>-Consume both phytoplankton and </a:t>
            </a:r>
          </a:p>
          <a:p>
            <a:r>
              <a:rPr lang="en-US" sz="2400" dirty="0" smtClean="0">
                <a:latin typeface="Arial Black"/>
                <a:cs typeface="Arial Black"/>
              </a:rPr>
              <a:t>bacterioplankton</a:t>
            </a:r>
          </a:p>
          <a:p>
            <a:r>
              <a:rPr lang="en-US" sz="2400" dirty="0" smtClean="0">
                <a:latin typeface="Arial Black"/>
                <a:cs typeface="Arial Black"/>
              </a:rPr>
              <a:t>-</a:t>
            </a:r>
            <a:r>
              <a:rPr lang="en-US" sz="2400" u="sng" dirty="0" smtClean="0">
                <a:latin typeface="Arial Black"/>
                <a:cs typeface="Arial Black"/>
              </a:rPr>
              <a:t>example:</a:t>
            </a:r>
            <a:r>
              <a:rPr lang="en-US" sz="2400" dirty="0" smtClean="0">
                <a:latin typeface="Arial Black"/>
                <a:cs typeface="Arial Black"/>
              </a:rPr>
              <a:t> copepod</a:t>
            </a:r>
            <a:endParaRPr lang="en-US" sz="2400" dirty="0">
              <a:latin typeface="Arial Black"/>
              <a:cs typeface="Arial Black"/>
            </a:endParaRPr>
          </a:p>
        </p:txBody>
      </p:sp>
      <p:pic>
        <p:nvPicPr>
          <p:cNvPr id="3" name="Picture 2" descr="Small Copepo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1895">
            <a:off x="5879562" y="4139662"/>
            <a:ext cx="3264438" cy="3264438"/>
          </a:xfrm>
          <a:prstGeom prst="rect">
            <a:avLst/>
          </a:prstGeom>
        </p:spPr>
      </p:pic>
      <p:pic>
        <p:nvPicPr>
          <p:cNvPr id="10" name="Picture 9" descr="Small Copepo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636698">
            <a:off x="6838495" y="4485660"/>
            <a:ext cx="2414408" cy="2414408"/>
          </a:xfrm>
          <a:prstGeom prst="rect">
            <a:avLst/>
          </a:prstGeom>
        </p:spPr>
      </p:pic>
      <p:grpSp>
        <p:nvGrpSpPr>
          <p:cNvPr id="12" name="Group 11"/>
          <p:cNvGrpSpPr/>
          <p:nvPr/>
        </p:nvGrpSpPr>
        <p:grpSpPr>
          <a:xfrm>
            <a:off x="7006425" y="2695827"/>
            <a:ext cx="1836691" cy="1798376"/>
            <a:chOff x="1226469" y="5020893"/>
            <a:chExt cx="1836691" cy="1798376"/>
          </a:xfrm>
        </p:grpSpPr>
        <p:pic>
          <p:nvPicPr>
            <p:cNvPr id="13" name="Picture 12" descr="Sar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5884" y="5020893"/>
              <a:ext cx="1080516" cy="1080516"/>
            </a:xfrm>
            <a:prstGeom prst="rect">
              <a:avLst/>
            </a:prstGeom>
          </p:spPr>
        </p:pic>
        <p:pic>
          <p:nvPicPr>
            <p:cNvPr id="14" name="Picture 13" descr="Sar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165110">
              <a:off x="1442418" y="5176448"/>
              <a:ext cx="1080516" cy="1080516"/>
            </a:xfrm>
            <a:prstGeom prst="rect">
              <a:avLst/>
            </a:prstGeom>
          </p:spPr>
        </p:pic>
        <p:pic>
          <p:nvPicPr>
            <p:cNvPr id="15" name="Picture 14" descr="Sar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6728" y="5738753"/>
              <a:ext cx="1080516" cy="1080516"/>
            </a:xfrm>
            <a:prstGeom prst="rect">
              <a:avLst/>
            </a:prstGeom>
          </p:spPr>
        </p:pic>
        <p:pic>
          <p:nvPicPr>
            <p:cNvPr id="16" name="Picture 15" descr="Sar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11259">
              <a:off x="1226469" y="5463738"/>
              <a:ext cx="1080516" cy="1080516"/>
            </a:xfrm>
            <a:prstGeom prst="rect">
              <a:avLst/>
            </a:prstGeom>
          </p:spPr>
        </p:pic>
        <p:pic>
          <p:nvPicPr>
            <p:cNvPr id="17" name="Picture 16" descr="Prochlorococcu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33036">
              <a:off x="1470227" y="5621335"/>
              <a:ext cx="1080516" cy="1080516"/>
            </a:xfrm>
            <a:prstGeom prst="rect">
              <a:avLst/>
            </a:prstGeom>
          </p:spPr>
        </p:pic>
        <p:pic>
          <p:nvPicPr>
            <p:cNvPr id="18" name="Picture 17" descr="Prochlorococcu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090036">
              <a:off x="1604557" y="5050528"/>
              <a:ext cx="1080516" cy="1080516"/>
            </a:xfrm>
            <a:prstGeom prst="rect">
              <a:avLst/>
            </a:prstGeom>
          </p:spPr>
        </p:pic>
        <p:pic>
          <p:nvPicPr>
            <p:cNvPr id="19" name="Picture 18" descr="Prochlorococcu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06347">
              <a:off x="1982644" y="5602794"/>
              <a:ext cx="1080516" cy="1080516"/>
            </a:xfrm>
            <a:prstGeom prst="rect">
              <a:avLst/>
            </a:prstGeom>
          </p:spPr>
        </p:pic>
      </p:grpSp>
      <p:grpSp>
        <p:nvGrpSpPr>
          <p:cNvPr id="20" name="Group 19"/>
          <p:cNvGrpSpPr/>
          <p:nvPr/>
        </p:nvGrpSpPr>
        <p:grpSpPr>
          <a:xfrm>
            <a:off x="7144977" y="1089968"/>
            <a:ext cx="1308656" cy="1302452"/>
            <a:chOff x="5708029" y="2628622"/>
            <a:chExt cx="2252925" cy="2302534"/>
          </a:xfrm>
        </p:grpSpPr>
        <p:grpSp>
          <p:nvGrpSpPr>
            <p:cNvPr id="21" name="Group 20"/>
            <p:cNvGrpSpPr/>
            <p:nvPr/>
          </p:nvGrpSpPr>
          <p:grpSpPr>
            <a:xfrm rot="1278171">
              <a:off x="5850253" y="2942994"/>
              <a:ext cx="732346" cy="1579936"/>
              <a:chOff x="5912204" y="2942994"/>
              <a:chExt cx="991261" cy="1879744"/>
            </a:xfrm>
          </p:grpSpPr>
          <p:sp>
            <p:nvSpPr>
              <p:cNvPr id="40" name="Rounded Rectangle 39"/>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rot="19953160">
              <a:off x="6711706" y="2628622"/>
              <a:ext cx="732346" cy="1579936"/>
              <a:chOff x="5912204" y="2942994"/>
              <a:chExt cx="991261" cy="1879744"/>
            </a:xfrm>
          </p:grpSpPr>
          <p:sp>
            <p:nvSpPr>
              <p:cNvPr id="35" name="Rounded Rectangle 34"/>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rot="4711458">
              <a:off x="6131824" y="3756212"/>
              <a:ext cx="732346" cy="1579936"/>
              <a:chOff x="5912204" y="2942994"/>
              <a:chExt cx="991261" cy="1879744"/>
            </a:xfrm>
          </p:grpSpPr>
          <p:sp>
            <p:nvSpPr>
              <p:cNvPr id="30" name="Rounded Rectangle 29"/>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rot="2076528">
              <a:off x="7228608" y="3351220"/>
              <a:ext cx="732346" cy="1579936"/>
              <a:chOff x="5912204" y="2942994"/>
              <a:chExt cx="991261" cy="1879744"/>
            </a:xfrm>
          </p:grpSpPr>
          <p:sp>
            <p:nvSpPr>
              <p:cNvPr id="25" name="Rounded Rectangle 24"/>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TextBox 44"/>
          <p:cNvSpPr txBox="1"/>
          <p:nvPr/>
        </p:nvSpPr>
        <p:spPr>
          <a:xfrm>
            <a:off x="549275" y="811394"/>
            <a:ext cx="6154470" cy="830997"/>
          </a:xfrm>
          <a:prstGeom prst="rect">
            <a:avLst/>
          </a:prstGeom>
          <a:noFill/>
        </p:spPr>
        <p:txBody>
          <a:bodyPr wrap="square" rtlCol="0">
            <a:spAutoFit/>
          </a:bodyPr>
          <a:lstStyle/>
          <a:p>
            <a:r>
              <a:rPr lang="en-US" sz="2400" dirty="0" smtClean="0">
                <a:latin typeface="Arial Black"/>
                <a:cs typeface="Arial Black"/>
              </a:rPr>
              <a:t>Oligotrophic: an area of the ocean with low nutrient concentrations </a:t>
            </a:r>
            <a:endParaRPr lang="en-US" sz="2400" dirty="0">
              <a:latin typeface="Arial Black"/>
              <a:cs typeface="Arial Black"/>
            </a:endParaRPr>
          </a:p>
        </p:txBody>
      </p:sp>
    </p:spTree>
    <p:extLst>
      <p:ext uri="{BB962C8B-B14F-4D97-AF65-F5344CB8AC3E}">
        <p14:creationId xmlns:p14="http://schemas.microsoft.com/office/powerpoint/2010/main" val="3853126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45776"/>
            <a:ext cx="8042276" cy="1336956"/>
          </a:xfrm>
        </p:spPr>
        <p:txBody>
          <a:bodyPr/>
          <a:lstStyle/>
          <a:p>
            <a:r>
              <a:rPr lang="en-US" dirty="0" smtClean="0">
                <a:solidFill>
                  <a:srgbClr val="FFFFFF"/>
                </a:solidFill>
              </a:rPr>
              <a:t>SAR11 is the most abundant bacterioplankton</a:t>
            </a:r>
            <a:endParaRPr lang="en-US" dirty="0">
              <a:solidFill>
                <a:srgbClr val="FFFFFF"/>
              </a:solidFill>
            </a:endParaRPr>
          </a:p>
        </p:txBody>
      </p:sp>
      <p:sp>
        <p:nvSpPr>
          <p:cNvPr id="3" name="TextBox 2"/>
          <p:cNvSpPr txBox="1"/>
          <p:nvPr/>
        </p:nvSpPr>
        <p:spPr>
          <a:xfrm>
            <a:off x="1155700" y="6324600"/>
            <a:ext cx="6851179" cy="523220"/>
          </a:xfrm>
          <a:prstGeom prst="rect">
            <a:avLst/>
          </a:prstGeom>
          <a:noFill/>
        </p:spPr>
        <p:txBody>
          <a:bodyPr wrap="none" rtlCol="0">
            <a:spAutoFit/>
          </a:bodyPr>
          <a:lstStyle/>
          <a:p>
            <a:r>
              <a:rPr lang="en-US" sz="2800" dirty="0" smtClean="0"/>
              <a:t>Discovered in the Giovannoni Lab at OSU</a:t>
            </a:r>
            <a:endParaRPr lang="en-US" sz="2800" dirty="0"/>
          </a:p>
        </p:txBody>
      </p:sp>
      <p:pic>
        <p:nvPicPr>
          <p:cNvPr id="4" name="Picture 4">
            <a:extLst>
              <a:ext uri="{FF2B5EF4-FFF2-40B4-BE49-F238E27FC236}">
                <a16:creationId xmlns="" xmlns:a16="http://schemas.microsoft.com/office/drawing/2014/main" id="{479056B7-1418-DB4F-99AD-46B6735703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391776"/>
            <a:ext cx="4001294" cy="3835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250m 15000X_001_crop"/>
          <p:cNvPicPr>
            <a:picLocks noChangeAspect="1" noChangeArrowheads="1"/>
          </p:cNvPicPr>
          <p:nvPr/>
        </p:nvPicPr>
        <p:blipFill rotWithShape="1">
          <a:blip r:embed="rId4" cstate="print">
            <a:lum bright="10000" contrast="10000"/>
            <a:extLst>
              <a:ext uri="{28A0092B-C50C-407E-A947-70E740481C1C}">
                <a14:useLocalDpi xmlns:a14="http://schemas.microsoft.com/office/drawing/2010/main"/>
              </a:ext>
            </a:extLst>
          </a:blip>
          <a:srcRect/>
          <a:stretch/>
        </p:blipFill>
        <p:spPr bwMode="auto">
          <a:xfrm>
            <a:off x="392777" y="2606743"/>
            <a:ext cx="41402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901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a:stretch>
            <a:fillRect/>
          </a:stretch>
        </p:blipFill>
        <p:spPr bwMode="auto">
          <a:xfrm>
            <a:off x="2209800" y="2278620"/>
            <a:ext cx="4754071" cy="3581400"/>
          </a:xfrm>
          <a:prstGeom prst="rect">
            <a:avLst/>
          </a:prstGeom>
          <a:noFill/>
          <a:ln w="9525">
            <a:noFill/>
            <a:miter lim="800000"/>
            <a:headEnd/>
            <a:tailEnd/>
          </a:ln>
        </p:spPr>
      </p:pic>
      <p:sp>
        <p:nvSpPr>
          <p:cNvPr id="3" name="TextBox 2"/>
          <p:cNvSpPr txBox="1"/>
          <p:nvPr/>
        </p:nvSpPr>
        <p:spPr>
          <a:xfrm>
            <a:off x="0" y="228600"/>
            <a:ext cx="9144000" cy="1938992"/>
          </a:xfrm>
          <a:prstGeom prst="rect">
            <a:avLst/>
          </a:prstGeom>
          <a:noFill/>
        </p:spPr>
        <p:txBody>
          <a:bodyPr wrap="square" rtlCol="0">
            <a:spAutoFit/>
          </a:bodyPr>
          <a:lstStyle/>
          <a:p>
            <a:pPr algn="ctr" defTabSz="914400"/>
            <a:r>
              <a:rPr lang="en-US" sz="6000" b="1" i="1" dirty="0" smtClean="0">
                <a:solidFill>
                  <a:srgbClr val="92D050"/>
                </a:solidFill>
                <a:effectLst>
                  <a:outerShdw blurRad="38100" dist="38100" dir="2700000" algn="tl">
                    <a:srgbClr val="000000">
                      <a:alpha val="43137"/>
                    </a:srgbClr>
                  </a:outerShdw>
                </a:effectLst>
                <a:latin typeface="Calibri"/>
              </a:rPr>
              <a:t>Prochlorococcus</a:t>
            </a:r>
            <a:r>
              <a:rPr lang="en-US" sz="6000" b="1" dirty="0" smtClean="0">
                <a:solidFill>
                  <a:srgbClr val="92D050"/>
                </a:solidFill>
                <a:effectLst>
                  <a:outerShdw blurRad="38100" dist="38100" dir="2700000" algn="tl">
                    <a:srgbClr val="000000">
                      <a:alpha val="43137"/>
                    </a:srgbClr>
                  </a:outerShdw>
                </a:effectLst>
                <a:latin typeface="Calibri"/>
              </a:rPr>
              <a:t> is an </a:t>
            </a:r>
            <a:r>
              <a:rPr lang="en-US" sz="6000" b="1" dirty="0" smtClean="0">
                <a:solidFill>
                  <a:srgbClr val="92D050"/>
                </a:solidFill>
                <a:effectLst>
                  <a:outerShdw blurRad="38100" dist="38100" dir="2700000" algn="tl">
                    <a:srgbClr val="000000">
                      <a:alpha val="43137"/>
                    </a:srgbClr>
                  </a:outerShdw>
                </a:effectLst>
                <a:latin typeface="Calibri"/>
              </a:rPr>
              <a:t>important</a:t>
            </a:r>
            <a:r>
              <a:rPr lang="en-US" sz="6000" b="1" dirty="0" smtClean="0">
                <a:solidFill>
                  <a:srgbClr val="92D050"/>
                </a:solidFill>
                <a:effectLst>
                  <a:outerShdw blurRad="38100" dist="38100" dir="2700000" algn="tl">
                    <a:srgbClr val="000000">
                      <a:alpha val="43137"/>
                    </a:srgbClr>
                  </a:outerShdw>
                </a:effectLst>
                <a:latin typeface="Calibri"/>
              </a:rPr>
              <a:t> </a:t>
            </a:r>
            <a:r>
              <a:rPr lang="en-US" sz="6000" b="1" dirty="0" smtClean="0">
                <a:solidFill>
                  <a:srgbClr val="92D050"/>
                </a:solidFill>
                <a:effectLst>
                  <a:outerShdw blurRad="38100" dist="38100" dir="2700000" algn="tl">
                    <a:srgbClr val="000000">
                      <a:alpha val="43137"/>
                    </a:srgbClr>
                  </a:outerShdw>
                </a:effectLst>
                <a:latin typeface="Calibri"/>
              </a:rPr>
              <a:t>phytoplankton</a:t>
            </a:r>
            <a:endParaRPr lang="en-US" sz="6000" b="1" dirty="0">
              <a:solidFill>
                <a:srgbClr val="92D050"/>
              </a:solidFill>
              <a:effectLst>
                <a:outerShdw blurRad="38100" dist="38100" dir="2700000" algn="tl">
                  <a:srgbClr val="000000">
                    <a:alpha val="43137"/>
                  </a:srgbClr>
                </a:outerShdw>
              </a:effectLst>
              <a:latin typeface="Calibri"/>
            </a:endParaRPr>
          </a:p>
        </p:txBody>
      </p:sp>
      <p:cxnSp>
        <p:nvCxnSpPr>
          <p:cNvPr id="5" name="Straight Arrow Connector 4"/>
          <p:cNvCxnSpPr/>
          <p:nvPr/>
        </p:nvCxnSpPr>
        <p:spPr>
          <a:xfrm>
            <a:off x="2362200" y="4031220"/>
            <a:ext cx="4343400" cy="1588"/>
          </a:xfrm>
          <a:prstGeom prst="straightConnector1">
            <a:avLst/>
          </a:prstGeom>
          <a:ln w="88900" cap="rnd">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62400" y="4183620"/>
            <a:ext cx="1274708" cy="584775"/>
          </a:xfrm>
          <a:prstGeom prst="rect">
            <a:avLst/>
          </a:prstGeom>
          <a:noFill/>
        </p:spPr>
        <p:txBody>
          <a:bodyPr wrap="none" rtlCol="0">
            <a:spAutoFit/>
          </a:bodyPr>
          <a:lstStyle/>
          <a:p>
            <a:pPr defTabSz="914400"/>
            <a:r>
              <a:rPr lang="en-US" sz="3200" b="1" dirty="0" smtClean="0">
                <a:solidFill>
                  <a:srgbClr val="FF0000"/>
                </a:solidFill>
                <a:latin typeface="Calibri"/>
              </a:rPr>
              <a:t>0.5µm</a:t>
            </a:r>
            <a:endParaRPr lang="en-US" sz="3200" b="1" dirty="0">
              <a:solidFill>
                <a:srgbClr val="FF0000"/>
              </a:solidFill>
              <a:latin typeface="Calibri"/>
            </a:endParaRPr>
          </a:p>
        </p:txBody>
      </p:sp>
      <p:sp>
        <p:nvSpPr>
          <p:cNvPr id="8" name="TextBox 7"/>
          <p:cNvSpPr txBox="1"/>
          <p:nvPr/>
        </p:nvSpPr>
        <p:spPr>
          <a:xfrm>
            <a:off x="457200" y="5936220"/>
            <a:ext cx="8458200" cy="1323439"/>
          </a:xfrm>
          <a:prstGeom prst="rect">
            <a:avLst/>
          </a:prstGeom>
          <a:noFill/>
        </p:spPr>
        <p:txBody>
          <a:bodyPr wrap="square" rtlCol="0">
            <a:spAutoFit/>
          </a:bodyPr>
          <a:lstStyle/>
          <a:p>
            <a:pPr algn="ctr" defTabSz="914400"/>
            <a:r>
              <a:rPr lang="en-US" sz="4000" b="1" dirty="0" smtClean="0">
                <a:solidFill>
                  <a:srgbClr val="92D050"/>
                </a:solidFill>
                <a:effectLst>
                  <a:outerShdw blurRad="38100" dist="38100" dir="2700000" algn="tl">
                    <a:srgbClr val="000000">
                      <a:alpha val="43137"/>
                    </a:srgbClr>
                  </a:outerShdw>
                </a:effectLst>
                <a:latin typeface="Calibri"/>
              </a:rPr>
              <a:t>200 in a row = 1 human hair!</a:t>
            </a:r>
          </a:p>
          <a:p>
            <a:pPr algn="ctr" defTabSz="914400"/>
            <a:endParaRPr lang="en-US" sz="4000" b="1" dirty="0">
              <a:solidFill>
                <a:srgbClr val="92D05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4390058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srcRect/>
          <a:stretch>
            <a:fillRect/>
          </a:stretch>
        </p:blipFill>
        <p:spPr bwMode="auto">
          <a:xfrm>
            <a:off x="0" y="3733800"/>
            <a:ext cx="3810000" cy="3124200"/>
          </a:xfrm>
          <a:prstGeom prst="rect">
            <a:avLst/>
          </a:prstGeom>
          <a:noFill/>
          <a:ln w="9525">
            <a:noFill/>
            <a:miter lim="800000"/>
            <a:headEnd/>
            <a:tailEnd/>
          </a:ln>
        </p:spPr>
      </p:pic>
      <p:pic>
        <p:nvPicPr>
          <p:cNvPr id="8195" name="Picture 3"/>
          <p:cNvPicPr>
            <a:picLocks noChangeAspect="1" noChangeArrowheads="1"/>
          </p:cNvPicPr>
          <p:nvPr/>
        </p:nvPicPr>
        <p:blipFill>
          <a:blip r:embed="rId4" cstate="screen"/>
          <a:srcRect/>
          <a:stretch>
            <a:fillRect/>
          </a:stretch>
        </p:blipFill>
        <p:spPr bwMode="auto">
          <a:xfrm>
            <a:off x="4424405" y="0"/>
            <a:ext cx="4719595" cy="3810000"/>
          </a:xfrm>
          <a:prstGeom prst="rect">
            <a:avLst/>
          </a:prstGeom>
          <a:noFill/>
          <a:ln w="9525">
            <a:noFill/>
            <a:miter lim="800000"/>
            <a:headEnd/>
            <a:tailEnd/>
          </a:ln>
        </p:spPr>
      </p:pic>
      <p:pic>
        <p:nvPicPr>
          <p:cNvPr id="6" name="Picture 5" descr="the-mighty-copepo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216618"/>
            <a:ext cx="3810000" cy="3635496"/>
          </a:xfrm>
          <a:prstGeom prst="rect">
            <a:avLst/>
          </a:prstGeom>
        </p:spPr>
      </p:pic>
      <p:pic>
        <p:nvPicPr>
          <p:cNvPr id="4" name="Picture 4"/>
          <p:cNvPicPr>
            <a:picLocks noChangeAspect="1" noChangeArrowheads="1"/>
          </p:cNvPicPr>
          <p:nvPr/>
        </p:nvPicPr>
        <p:blipFill>
          <a:blip r:embed="rId6" cstate="screen"/>
          <a:srcRect/>
          <a:stretch>
            <a:fillRect/>
          </a:stretch>
        </p:blipFill>
        <p:spPr bwMode="auto">
          <a:xfrm>
            <a:off x="0" y="0"/>
            <a:ext cx="4419600" cy="3810000"/>
          </a:xfrm>
          <a:prstGeom prst="rect">
            <a:avLst/>
          </a:prstGeom>
          <a:noFill/>
          <a:ln w="9525">
            <a:noFill/>
            <a:miter lim="800000"/>
            <a:headEnd/>
            <a:tailEnd/>
          </a:ln>
        </p:spPr>
      </p:pic>
      <p:pic>
        <p:nvPicPr>
          <p:cNvPr id="3" name="Picture 2" descr="diatoms-490_30268_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10000" y="3592286"/>
            <a:ext cx="5334000" cy="3265714"/>
          </a:xfrm>
          <a:prstGeom prst="rect">
            <a:avLst/>
          </a:prstGeom>
        </p:spPr>
      </p:pic>
    </p:spTree>
    <p:extLst>
      <p:ext uri="{BB962C8B-B14F-4D97-AF65-F5344CB8AC3E}">
        <p14:creationId xmlns:p14="http://schemas.microsoft.com/office/powerpoint/2010/main" val="19629717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25076"/>
            <a:ext cx="8042276" cy="1336956"/>
          </a:xfrm>
        </p:spPr>
        <p:txBody>
          <a:bodyPr/>
          <a:lstStyle/>
          <a:p>
            <a:r>
              <a:rPr lang="en-US" dirty="0" smtClean="0">
                <a:solidFill>
                  <a:schemeClr val="tx1"/>
                </a:solidFill>
              </a:rPr>
              <a:t>Marine microbes are small and diverse</a:t>
            </a: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114300" y="1892300"/>
            <a:ext cx="8902700" cy="4508500"/>
          </a:xfrm>
          <a:prstGeom prst="rect">
            <a:avLst/>
          </a:prstGeom>
        </p:spPr>
      </p:pic>
    </p:spTree>
    <p:extLst>
      <p:ext uri="{BB962C8B-B14F-4D97-AF65-F5344CB8AC3E}">
        <p14:creationId xmlns:p14="http://schemas.microsoft.com/office/powerpoint/2010/main" val="260427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5" name="Picture 2"/>
            <p:cNvPicPr>
              <a:picLocks noChangeAspect="1" noChangeArrowheads="1"/>
            </p:cNvPicPr>
            <p:nvPr/>
          </p:nvPicPr>
          <p:blipFill>
            <a:blip r:embed="rId3" cstate="screen"/>
            <a:srcRect/>
            <a:stretch>
              <a:fillRect/>
            </a:stretch>
          </p:blipFill>
          <p:spPr bwMode="auto">
            <a:xfrm>
              <a:off x="0" y="3733800"/>
              <a:ext cx="3810000" cy="3124200"/>
            </a:xfrm>
            <a:prstGeom prst="rect">
              <a:avLst/>
            </a:prstGeom>
            <a:noFill/>
            <a:ln w="9525">
              <a:noFill/>
              <a:miter lim="800000"/>
              <a:headEnd/>
              <a:tailEnd/>
            </a:ln>
          </p:spPr>
        </p:pic>
        <p:pic>
          <p:nvPicPr>
            <p:cNvPr id="8195" name="Picture 3"/>
            <p:cNvPicPr>
              <a:picLocks noChangeAspect="1" noChangeArrowheads="1"/>
            </p:cNvPicPr>
            <p:nvPr/>
          </p:nvPicPr>
          <p:blipFill>
            <a:blip r:embed="rId4" cstate="screen"/>
            <a:srcRect/>
            <a:stretch>
              <a:fillRect/>
            </a:stretch>
          </p:blipFill>
          <p:spPr bwMode="auto">
            <a:xfrm>
              <a:off x="4424405" y="0"/>
              <a:ext cx="4719595" cy="3810000"/>
            </a:xfrm>
            <a:prstGeom prst="rect">
              <a:avLst/>
            </a:prstGeom>
            <a:noFill/>
            <a:ln w="9525">
              <a:noFill/>
              <a:miter lim="800000"/>
              <a:headEnd/>
              <a:tailEnd/>
            </a:ln>
          </p:spPr>
        </p:pic>
        <p:pic>
          <p:nvPicPr>
            <p:cNvPr id="4" name="Picture 4"/>
            <p:cNvPicPr>
              <a:picLocks noChangeAspect="1" noChangeArrowheads="1"/>
            </p:cNvPicPr>
            <p:nvPr/>
          </p:nvPicPr>
          <p:blipFill>
            <a:blip r:embed="rId5" cstate="screen"/>
            <a:srcRect/>
            <a:stretch>
              <a:fillRect/>
            </a:stretch>
          </p:blipFill>
          <p:spPr bwMode="auto">
            <a:xfrm>
              <a:off x="0" y="0"/>
              <a:ext cx="4419600" cy="3810000"/>
            </a:xfrm>
            <a:prstGeom prst="rect">
              <a:avLst/>
            </a:prstGeom>
            <a:noFill/>
            <a:ln w="9525">
              <a:noFill/>
              <a:miter lim="800000"/>
              <a:headEnd/>
              <a:tailEnd/>
            </a:ln>
          </p:spPr>
        </p:pic>
      </p:grpSp>
      <p:pic>
        <p:nvPicPr>
          <p:cNvPr id="8" name="Picture 7" descr="diatoms-490_30268_1.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0000" y="3592286"/>
            <a:ext cx="5334000" cy="3265714"/>
          </a:xfrm>
          <a:prstGeom prst="rect">
            <a:avLst/>
          </a:prstGeom>
        </p:spPr>
      </p:pic>
      <p:pic>
        <p:nvPicPr>
          <p:cNvPr id="9" name="Picture 8" descr="the-mighty-copepod.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3216618"/>
            <a:ext cx="3810000" cy="3635496"/>
          </a:xfrm>
          <a:prstGeom prst="rect">
            <a:avLst/>
          </a:prstGeom>
        </p:spPr>
      </p:pic>
      <p:sp>
        <p:nvSpPr>
          <p:cNvPr id="3" name="TextBox 2"/>
          <p:cNvSpPr txBox="1"/>
          <p:nvPr/>
        </p:nvSpPr>
        <p:spPr>
          <a:xfrm>
            <a:off x="0" y="2583240"/>
            <a:ext cx="9119403" cy="1569660"/>
          </a:xfrm>
          <a:prstGeom prst="rect">
            <a:avLst/>
          </a:prstGeom>
          <a:solidFill>
            <a:schemeClr val="tx2">
              <a:alpha val="79000"/>
            </a:schemeClr>
          </a:solidFill>
        </p:spPr>
        <p:txBody>
          <a:bodyPr wrap="none" rtlCol="0">
            <a:spAutoFit/>
          </a:bodyPr>
          <a:lstStyle/>
          <a:p>
            <a:pPr algn="ctr"/>
            <a:r>
              <a:rPr lang="en-US" sz="3200" dirty="0" smtClean="0">
                <a:solidFill>
                  <a:schemeClr val="bg2"/>
                </a:solidFill>
                <a:latin typeface="Arial Black"/>
                <a:cs typeface="Arial Black"/>
              </a:rPr>
              <a:t>What are these marine microbes doing? </a:t>
            </a:r>
          </a:p>
          <a:p>
            <a:pPr algn="ctr"/>
            <a:endParaRPr lang="en-US" sz="3200" dirty="0">
              <a:solidFill>
                <a:schemeClr val="bg2"/>
              </a:solidFill>
              <a:latin typeface="Arial Black"/>
              <a:cs typeface="Arial Black"/>
            </a:endParaRPr>
          </a:p>
          <a:p>
            <a:pPr algn="ctr"/>
            <a:r>
              <a:rPr lang="en-US" sz="3200" dirty="0" smtClean="0">
                <a:solidFill>
                  <a:schemeClr val="bg2"/>
                </a:solidFill>
                <a:latin typeface="Arial Black"/>
                <a:cs typeface="Arial Black"/>
              </a:rPr>
              <a:t>Why should we care about them?</a:t>
            </a:r>
            <a:endParaRPr lang="en-US" sz="3200" dirty="0">
              <a:solidFill>
                <a:schemeClr val="bg2"/>
              </a:solidFill>
              <a:latin typeface="Arial Black"/>
              <a:cs typeface="Arial Black"/>
            </a:endParaRPr>
          </a:p>
        </p:txBody>
      </p:sp>
    </p:spTree>
    <p:extLst>
      <p:ext uri="{BB962C8B-B14F-4D97-AF65-F5344CB8AC3E}">
        <p14:creationId xmlns:p14="http://schemas.microsoft.com/office/powerpoint/2010/main" val="89736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200400"/>
            <a:ext cx="4349469"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685800" y="381000"/>
            <a:ext cx="8229600" cy="2585323"/>
          </a:xfrm>
          <a:prstGeom prst="rect">
            <a:avLst/>
          </a:prstGeom>
        </p:spPr>
        <p:txBody>
          <a:bodyPr wrap="square">
            <a:spAutoFit/>
          </a:bodyPr>
          <a:lstStyle/>
          <a:p>
            <a:pPr algn="ctr" defTabSz="914400"/>
            <a:r>
              <a:rPr lang="en-US" sz="5400" b="1" dirty="0" smtClean="0">
                <a:solidFill>
                  <a:srgbClr val="3FE937"/>
                </a:solidFill>
                <a:effectLst>
                  <a:outerShdw blurRad="38100" dist="38100" dir="2700000" algn="tl">
                    <a:srgbClr val="000000">
                      <a:alpha val="43137"/>
                    </a:srgbClr>
                  </a:outerShdw>
                </a:effectLst>
                <a:latin typeface="Calibri"/>
              </a:rPr>
              <a:t>50% of all oxygen we breathe is produced by microbes in the ocean!!</a:t>
            </a:r>
          </a:p>
        </p:txBody>
      </p:sp>
      <p:pic>
        <p:nvPicPr>
          <p:cNvPr id="5" name="Picture 4" descr="http://cimt.ucsc.edu/images/HAB%20ID/diatom/Chaetoceros-decipiens2.jpg"/>
          <p:cNvPicPr>
            <a:picLocks noChangeAspect="1" noChangeArrowheads="1"/>
          </p:cNvPicPr>
          <p:nvPr/>
        </p:nvPicPr>
        <p:blipFill>
          <a:blip r:embed="rId4" cstate="screen"/>
          <a:srcRect/>
          <a:stretch>
            <a:fillRect/>
          </a:stretch>
        </p:blipFill>
        <p:spPr bwMode="auto">
          <a:xfrm>
            <a:off x="4724400" y="3276600"/>
            <a:ext cx="4267200"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61675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ight Arrow 80"/>
          <p:cNvSpPr/>
          <p:nvPr/>
        </p:nvSpPr>
        <p:spPr>
          <a:xfrm rot="5400000">
            <a:off x="4429122" y="5173920"/>
            <a:ext cx="1466636" cy="587590"/>
          </a:xfrm>
          <a:prstGeom prst="rightArrow">
            <a:avLst/>
          </a:prstGeom>
          <a:solidFill>
            <a:srgbClr val="6600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ight Arrow 81"/>
          <p:cNvSpPr/>
          <p:nvPr/>
        </p:nvSpPr>
        <p:spPr>
          <a:xfrm rot="11874653">
            <a:off x="3480359" y="5912560"/>
            <a:ext cx="1145103" cy="587590"/>
          </a:xfrm>
          <a:prstGeom prst="rightArrow">
            <a:avLst/>
          </a:prstGeom>
          <a:solidFill>
            <a:srgbClr val="6600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4" name="Picture 73" descr="Recalictrant DO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6742" y="6025005"/>
            <a:ext cx="1645855" cy="771140"/>
          </a:xfrm>
          <a:prstGeom prst="rect">
            <a:avLst/>
          </a:prstGeom>
        </p:spPr>
      </p:pic>
      <p:pic>
        <p:nvPicPr>
          <p:cNvPr id="58" name="Picture 57" descr="Small Copepo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812141">
            <a:off x="6105888" y="3689693"/>
            <a:ext cx="3264438" cy="3264438"/>
          </a:xfrm>
          <a:prstGeom prst="rect">
            <a:avLst/>
          </a:prstGeom>
        </p:spPr>
      </p:pic>
      <p:sp>
        <p:nvSpPr>
          <p:cNvPr id="13" name="Rectangle 12"/>
          <p:cNvSpPr/>
          <p:nvPr/>
        </p:nvSpPr>
        <p:spPr>
          <a:xfrm>
            <a:off x="0" y="0"/>
            <a:ext cx="9144000" cy="34699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1129916" y="4172180"/>
            <a:ext cx="2252925" cy="2302534"/>
            <a:chOff x="5708029" y="2628622"/>
            <a:chExt cx="2252925" cy="2302534"/>
          </a:xfrm>
        </p:grpSpPr>
        <p:grpSp>
          <p:nvGrpSpPr>
            <p:cNvPr id="22" name="Group 21"/>
            <p:cNvGrpSpPr/>
            <p:nvPr/>
          </p:nvGrpSpPr>
          <p:grpSpPr>
            <a:xfrm rot="1278171">
              <a:off x="5850253" y="2942994"/>
              <a:ext cx="732346" cy="1579936"/>
              <a:chOff x="5912204" y="2942994"/>
              <a:chExt cx="991261" cy="1879744"/>
            </a:xfrm>
          </p:grpSpPr>
          <p:sp>
            <p:nvSpPr>
              <p:cNvPr id="7" name="Rounded Rectangle 6"/>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9953160">
              <a:off x="6711706" y="2628622"/>
              <a:ext cx="732346" cy="1579936"/>
              <a:chOff x="5912204" y="2942994"/>
              <a:chExt cx="991261" cy="1879744"/>
            </a:xfrm>
          </p:grpSpPr>
          <p:sp>
            <p:nvSpPr>
              <p:cNvPr id="24" name="Rounded Rectangle 23"/>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rot="4711458">
              <a:off x="6131824" y="3756212"/>
              <a:ext cx="732346" cy="1579936"/>
              <a:chOff x="5912204" y="2942994"/>
              <a:chExt cx="991261" cy="1879744"/>
            </a:xfrm>
          </p:grpSpPr>
          <p:sp>
            <p:nvSpPr>
              <p:cNvPr id="30" name="Rounded Rectangle 29"/>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rot="2076528">
              <a:off x="7228608" y="3351220"/>
              <a:ext cx="732346" cy="1579936"/>
              <a:chOff x="5912204" y="2942994"/>
              <a:chExt cx="991261" cy="1879744"/>
            </a:xfrm>
          </p:grpSpPr>
          <p:sp>
            <p:nvSpPr>
              <p:cNvPr id="36" name="Rounded Rectangle 35"/>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5" name="Down Arrow 84"/>
          <p:cNvSpPr/>
          <p:nvPr/>
        </p:nvSpPr>
        <p:spPr>
          <a:xfrm>
            <a:off x="1990973" y="2701508"/>
            <a:ext cx="775938" cy="1406927"/>
          </a:xfrm>
          <a:prstGeom prst="downArrow">
            <a:avLst/>
          </a:prstGeom>
          <a:solidFill>
            <a:schemeClr val="tx1">
              <a:lumMod val="75000"/>
            </a:schemeClr>
          </a:solidFill>
          <a:ln>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6" name="TextBox 85"/>
          <p:cNvSpPr txBox="1"/>
          <p:nvPr/>
        </p:nvSpPr>
        <p:spPr>
          <a:xfrm>
            <a:off x="1927506" y="2155913"/>
            <a:ext cx="922740" cy="523220"/>
          </a:xfrm>
          <a:prstGeom prst="rect">
            <a:avLst/>
          </a:prstGeom>
          <a:noFill/>
        </p:spPr>
        <p:txBody>
          <a:bodyPr wrap="none" rtlCol="0">
            <a:spAutoFit/>
          </a:bodyPr>
          <a:lstStyle/>
          <a:p>
            <a:r>
              <a:rPr lang="en-US" sz="2800" dirty="0" smtClean="0">
                <a:solidFill>
                  <a:schemeClr val="bg1"/>
                </a:solidFill>
                <a:latin typeface="+mj-lt"/>
              </a:rPr>
              <a:t>CO</a:t>
            </a:r>
            <a:r>
              <a:rPr lang="en-US" sz="2800" baseline="-25000" dirty="0" smtClean="0">
                <a:solidFill>
                  <a:schemeClr val="bg1"/>
                </a:solidFill>
                <a:latin typeface="+mj-lt"/>
              </a:rPr>
              <a:t>2</a:t>
            </a:r>
            <a:endParaRPr lang="en-US" sz="2800" dirty="0">
              <a:solidFill>
                <a:schemeClr val="bg1"/>
              </a:solidFill>
              <a:latin typeface="+mj-lt"/>
            </a:endParaRPr>
          </a:p>
        </p:txBody>
      </p:sp>
      <p:sp>
        <p:nvSpPr>
          <p:cNvPr id="67" name="Oval 66"/>
          <p:cNvSpPr/>
          <p:nvPr/>
        </p:nvSpPr>
        <p:spPr>
          <a:xfrm rot="20199438">
            <a:off x="1384046" y="6241322"/>
            <a:ext cx="2562277" cy="122371"/>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rot="12249123">
            <a:off x="1512061" y="5001003"/>
            <a:ext cx="2562277" cy="122371"/>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rot="7514775">
            <a:off x="505436" y="5223887"/>
            <a:ext cx="2562277" cy="45719"/>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51613" y="4652078"/>
            <a:ext cx="4126606" cy="1548955"/>
          </a:xfrm>
          <a:prstGeom prst="ellipse">
            <a:avLst/>
          </a:prstGeom>
          <a:solidFill>
            <a:srgbClr val="5F8804"/>
          </a:solidFill>
          <a:ln>
            <a:solidFill>
              <a:srgbClr val="BFF944"/>
            </a:solidFill>
          </a:ln>
          <a:effectLst>
            <a:glow rad="1016000">
              <a:schemeClr val="accent5">
                <a:lumMod val="50000"/>
                <a:alpha val="40000"/>
              </a:schemeClr>
            </a:glow>
            <a:outerShdw blurRad="63500" dist="25400" dir="5400000" sx="101000" sy="101000" rotWithShape="0">
              <a:srgbClr val="000000">
                <a:alpha val="40000"/>
              </a:srgbClr>
            </a:outerShdw>
            <a:softEdge rad="774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Phytoplankton</a:t>
            </a:r>
            <a:endParaRPr lang="en-US" sz="3200" dirty="0"/>
          </a:p>
        </p:txBody>
      </p:sp>
      <p:sp>
        <p:nvSpPr>
          <p:cNvPr id="12" name="Sun 11"/>
          <p:cNvSpPr/>
          <p:nvPr/>
        </p:nvSpPr>
        <p:spPr>
          <a:xfrm>
            <a:off x="111521" y="139192"/>
            <a:ext cx="2681680" cy="2356926"/>
          </a:xfrm>
          <a:prstGeom prst="sun">
            <a:avLst/>
          </a:prstGeom>
          <a:solidFill>
            <a:schemeClr val="accent4"/>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Down Arrow 76"/>
          <p:cNvSpPr/>
          <p:nvPr/>
        </p:nvSpPr>
        <p:spPr>
          <a:xfrm rot="10800000">
            <a:off x="2733874" y="2649931"/>
            <a:ext cx="775938" cy="1731226"/>
          </a:xfrm>
          <a:prstGeom prst="downArrow">
            <a:avLst/>
          </a:prstGeom>
          <a:solidFill>
            <a:schemeClr val="accent6">
              <a:lumMod val="60000"/>
              <a:lumOff val="40000"/>
            </a:schemeClr>
          </a:solidFill>
          <a:ln>
            <a:solidFill>
              <a:schemeClr val="accent6">
                <a:lumMod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6" name="Down Arrow 75"/>
          <p:cNvSpPr/>
          <p:nvPr/>
        </p:nvSpPr>
        <p:spPr>
          <a:xfrm>
            <a:off x="1058604" y="2584970"/>
            <a:ext cx="775938" cy="2067107"/>
          </a:xfrm>
          <a:prstGeom prst="downArrow">
            <a:avLst/>
          </a:prstGeom>
          <a:solidFill>
            <a:srgbClr val="FFB400"/>
          </a:solidFill>
          <a:ln>
            <a:solidFill>
              <a:srgbClr val="7F5A0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8" name="TextBox 77"/>
          <p:cNvSpPr txBox="1"/>
          <p:nvPr/>
        </p:nvSpPr>
        <p:spPr>
          <a:xfrm>
            <a:off x="2806368" y="2178288"/>
            <a:ext cx="643442" cy="523220"/>
          </a:xfrm>
          <a:prstGeom prst="rect">
            <a:avLst/>
          </a:prstGeom>
          <a:noFill/>
        </p:spPr>
        <p:txBody>
          <a:bodyPr wrap="none" rtlCol="0">
            <a:spAutoFit/>
          </a:bodyPr>
          <a:lstStyle/>
          <a:p>
            <a:r>
              <a:rPr lang="en-US" sz="2800" dirty="0" smtClean="0">
                <a:solidFill>
                  <a:srgbClr val="000000"/>
                </a:solidFill>
                <a:latin typeface="Arial Black"/>
                <a:cs typeface="Arial Black"/>
              </a:rPr>
              <a:t>O</a:t>
            </a:r>
            <a:r>
              <a:rPr lang="en-US" sz="2800" baseline="-25000" dirty="0" smtClean="0">
                <a:solidFill>
                  <a:srgbClr val="000000"/>
                </a:solidFill>
                <a:latin typeface="Arial Black"/>
                <a:cs typeface="Arial Black"/>
              </a:rPr>
              <a:t>2</a:t>
            </a:r>
            <a:endParaRPr lang="en-US" sz="2800" dirty="0">
              <a:solidFill>
                <a:srgbClr val="000000"/>
              </a:solidFill>
              <a:latin typeface="Arial Black"/>
              <a:cs typeface="Arial Black"/>
            </a:endParaRPr>
          </a:p>
        </p:txBody>
      </p:sp>
      <p:sp>
        <p:nvSpPr>
          <p:cNvPr id="14" name="Rectangle 13"/>
          <p:cNvSpPr/>
          <p:nvPr/>
        </p:nvSpPr>
        <p:spPr>
          <a:xfrm>
            <a:off x="3039020" y="41831"/>
            <a:ext cx="6053577" cy="2308324"/>
          </a:xfrm>
          <a:prstGeom prst="rect">
            <a:avLst/>
          </a:prstGeom>
        </p:spPr>
        <p:txBody>
          <a:bodyPr wrap="square">
            <a:spAutoFit/>
          </a:bodyPr>
          <a:lstStyle/>
          <a:p>
            <a:pPr algn="ctr"/>
            <a:r>
              <a:rPr lang="en-US" sz="3600" b="1" dirty="0">
                <a:solidFill>
                  <a:schemeClr val="bg1"/>
                </a:solidFill>
              </a:rPr>
              <a:t>Photosynthesis removes CO</a:t>
            </a:r>
            <a:r>
              <a:rPr lang="en-US" sz="3600" b="1" baseline="-25000" dirty="0">
                <a:solidFill>
                  <a:schemeClr val="bg1"/>
                </a:solidFill>
              </a:rPr>
              <a:t>2</a:t>
            </a:r>
            <a:r>
              <a:rPr lang="en-US" sz="3600" b="1" dirty="0">
                <a:solidFill>
                  <a:schemeClr val="bg1"/>
                </a:solidFill>
              </a:rPr>
              <a:t> from the atmosphere, and forms biomass that is the base of the food chain</a:t>
            </a:r>
          </a:p>
        </p:txBody>
      </p:sp>
      <p:pic>
        <p:nvPicPr>
          <p:cNvPr id="57" name="Picture 56" descr="Small Copepo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2597" y="3735686"/>
            <a:ext cx="3264438" cy="3264438"/>
          </a:xfrm>
          <a:prstGeom prst="rect">
            <a:avLst/>
          </a:prstGeom>
        </p:spPr>
      </p:pic>
      <p:grpSp>
        <p:nvGrpSpPr>
          <p:cNvPr id="3" name="Group 2"/>
          <p:cNvGrpSpPr/>
          <p:nvPr/>
        </p:nvGrpSpPr>
        <p:grpSpPr>
          <a:xfrm>
            <a:off x="4110825" y="3221881"/>
            <a:ext cx="1836691" cy="1798376"/>
            <a:chOff x="1226469" y="5020893"/>
            <a:chExt cx="1836691" cy="1798376"/>
          </a:xfrm>
        </p:grpSpPr>
        <p:pic>
          <p:nvPicPr>
            <p:cNvPr id="59" name="Picture 58"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5884" y="5020893"/>
              <a:ext cx="1080516" cy="1080516"/>
            </a:xfrm>
            <a:prstGeom prst="rect">
              <a:avLst/>
            </a:prstGeom>
          </p:spPr>
        </p:pic>
        <p:pic>
          <p:nvPicPr>
            <p:cNvPr id="61" name="Picture 60"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165110">
              <a:off x="1442418" y="5176448"/>
              <a:ext cx="1080516" cy="1080516"/>
            </a:xfrm>
            <a:prstGeom prst="rect">
              <a:avLst/>
            </a:prstGeom>
          </p:spPr>
        </p:pic>
        <p:pic>
          <p:nvPicPr>
            <p:cNvPr id="63" name="Picture 62"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6728" y="5738753"/>
              <a:ext cx="1080516" cy="1080516"/>
            </a:xfrm>
            <a:prstGeom prst="rect">
              <a:avLst/>
            </a:prstGeom>
          </p:spPr>
        </p:pic>
        <p:pic>
          <p:nvPicPr>
            <p:cNvPr id="64" name="Picture 63"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11259">
              <a:off x="1226469" y="5463738"/>
              <a:ext cx="1080516" cy="1080516"/>
            </a:xfrm>
            <a:prstGeom prst="rect">
              <a:avLst/>
            </a:prstGeom>
          </p:spPr>
        </p:pic>
        <p:pic>
          <p:nvPicPr>
            <p:cNvPr id="65" name="Picture 64"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33036">
              <a:off x="1470227" y="5621335"/>
              <a:ext cx="1080516" cy="1080516"/>
            </a:xfrm>
            <a:prstGeom prst="rect">
              <a:avLst/>
            </a:prstGeom>
          </p:spPr>
        </p:pic>
        <p:pic>
          <p:nvPicPr>
            <p:cNvPr id="66" name="Picture 65"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090036">
              <a:off x="1604557" y="5050528"/>
              <a:ext cx="1080516" cy="1080516"/>
            </a:xfrm>
            <a:prstGeom prst="rect">
              <a:avLst/>
            </a:prstGeom>
          </p:spPr>
        </p:pic>
        <p:pic>
          <p:nvPicPr>
            <p:cNvPr id="72" name="Picture 71"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06347">
              <a:off x="1982644" y="5602794"/>
              <a:ext cx="1080516" cy="1080516"/>
            </a:xfrm>
            <a:prstGeom prst="rect">
              <a:avLst/>
            </a:prstGeom>
          </p:spPr>
        </p:pic>
      </p:grpSp>
      <p:sp>
        <p:nvSpPr>
          <p:cNvPr id="4" name="TextBox 3"/>
          <p:cNvSpPr txBox="1"/>
          <p:nvPr/>
        </p:nvSpPr>
        <p:spPr>
          <a:xfrm>
            <a:off x="4220848" y="6118187"/>
            <a:ext cx="1826742" cy="584776"/>
          </a:xfrm>
          <a:prstGeom prst="rect">
            <a:avLst/>
          </a:prstGeom>
          <a:solidFill>
            <a:srgbClr val="660066">
              <a:alpha val="63000"/>
            </a:srgbClr>
          </a:solidFill>
          <a:effectLst>
            <a:glow rad="393700">
              <a:srgbClr val="660066">
                <a:alpha val="75000"/>
              </a:srgbClr>
            </a:glow>
            <a:softEdge rad="152400"/>
          </a:effectLst>
        </p:spPr>
        <p:txBody>
          <a:bodyPr wrap="none" rtlCol="0">
            <a:spAutoFit/>
          </a:bodyPr>
          <a:lstStyle/>
          <a:p>
            <a:r>
              <a:rPr lang="en-US" sz="3200" dirty="0" smtClean="0"/>
              <a:t>Nutrients</a:t>
            </a:r>
            <a:endParaRPr lang="en-US" sz="3200" dirty="0"/>
          </a:p>
        </p:txBody>
      </p:sp>
      <p:sp>
        <p:nvSpPr>
          <p:cNvPr id="5" name="Right Arrow 4"/>
          <p:cNvSpPr/>
          <p:nvPr/>
        </p:nvSpPr>
        <p:spPr>
          <a:xfrm>
            <a:off x="3987226" y="5054619"/>
            <a:ext cx="2729612" cy="587590"/>
          </a:xfrm>
          <a:prstGeom prst="rightArrow">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ight Arrow 79"/>
          <p:cNvSpPr/>
          <p:nvPr/>
        </p:nvSpPr>
        <p:spPr>
          <a:xfrm rot="19757587">
            <a:off x="3278192" y="4323390"/>
            <a:ext cx="1175031" cy="446723"/>
          </a:xfrm>
          <a:prstGeom prst="rightArrow">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00703" y="5039970"/>
            <a:ext cx="2443297" cy="584776"/>
          </a:xfrm>
          <a:prstGeom prst="rect">
            <a:avLst/>
          </a:prstGeom>
          <a:noFill/>
        </p:spPr>
        <p:txBody>
          <a:bodyPr wrap="none" rtlCol="0">
            <a:spAutoFit/>
          </a:bodyPr>
          <a:lstStyle/>
          <a:p>
            <a:r>
              <a:rPr lang="en-US" sz="3200" dirty="0" smtClean="0"/>
              <a:t>Zooplankton</a:t>
            </a:r>
            <a:endParaRPr lang="en-US" sz="3200" dirty="0"/>
          </a:p>
        </p:txBody>
      </p:sp>
      <p:sp>
        <p:nvSpPr>
          <p:cNvPr id="16" name="Up-Down Arrow 15"/>
          <p:cNvSpPr/>
          <p:nvPr/>
        </p:nvSpPr>
        <p:spPr>
          <a:xfrm rot="18374271">
            <a:off x="5858521" y="3822506"/>
            <a:ext cx="431815" cy="1052566"/>
          </a:xfrm>
          <a:prstGeom prst="upDownArrow">
            <a:avLst/>
          </a:prstGeom>
          <a:solidFill>
            <a:schemeClr val="tx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581866" y="3469919"/>
            <a:ext cx="3241593" cy="584776"/>
          </a:xfrm>
          <a:prstGeom prst="rect">
            <a:avLst/>
          </a:prstGeom>
          <a:noFill/>
        </p:spPr>
        <p:txBody>
          <a:bodyPr wrap="none" rtlCol="0">
            <a:spAutoFit/>
          </a:bodyPr>
          <a:lstStyle/>
          <a:p>
            <a:r>
              <a:rPr lang="en-US" sz="3200" dirty="0" smtClean="0">
                <a:effectLst>
                  <a:outerShdw blurRad="50800" dist="38100" dir="2700000" algn="tl" rotWithShape="0">
                    <a:prstClr val="black">
                      <a:alpha val="40000"/>
                    </a:prstClr>
                  </a:outerShdw>
                </a:effectLst>
              </a:rPr>
              <a:t>Bacterioplankton</a:t>
            </a:r>
            <a:endParaRPr lang="en-US" sz="3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962339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71500"/>
            <a:ext cx="8042276" cy="695232"/>
          </a:xfrm>
        </p:spPr>
        <p:txBody>
          <a:bodyPr anchor="t"/>
          <a:lstStyle/>
          <a:p>
            <a:r>
              <a:rPr lang="en-US" sz="3200" dirty="0" smtClean="0">
                <a:solidFill>
                  <a:srgbClr val="FFFFFF"/>
                </a:solidFill>
              </a:rPr>
              <a:t>Expected Learning Outcomes</a:t>
            </a:r>
            <a:endParaRPr lang="en-US" sz="3200" dirty="0">
              <a:solidFill>
                <a:srgbClr val="FFFFFF"/>
              </a:solidFill>
            </a:endParaRPr>
          </a:p>
        </p:txBody>
      </p:sp>
      <p:sp>
        <p:nvSpPr>
          <p:cNvPr id="3" name="Content Placeholder 2"/>
          <p:cNvSpPr>
            <a:spLocks noGrp="1"/>
          </p:cNvSpPr>
          <p:nvPr>
            <p:ph idx="1"/>
          </p:nvPr>
        </p:nvSpPr>
        <p:spPr/>
        <p:txBody>
          <a:bodyPr/>
          <a:lstStyle/>
          <a:p>
            <a:r>
              <a:rPr lang="en-US" dirty="0" smtClean="0"/>
              <a:t>The ocean is the largest biome on Earth</a:t>
            </a:r>
          </a:p>
          <a:p>
            <a:r>
              <a:rPr lang="en-US" dirty="0" smtClean="0"/>
              <a:t>The ocean is full of life</a:t>
            </a:r>
          </a:p>
          <a:p>
            <a:r>
              <a:rPr lang="en-US" dirty="0" smtClean="0"/>
              <a:t>Microorganisms are the most abundant and important inhabitants of the ocean</a:t>
            </a:r>
          </a:p>
          <a:p>
            <a:r>
              <a:rPr lang="en-US" dirty="0" smtClean="0"/>
              <a:t>Microbes are diverse (size, shape, function)</a:t>
            </a:r>
          </a:p>
          <a:p>
            <a:r>
              <a:rPr lang="en-US" dirty="0" smtClean="0"/>
              <a:t>Microbes form ecosystems where their interactions impact global processes  </a:t>
            </a:r>
            <a:endParaRPr lang="en-US" dirty="0"/>
          </a:p>
        </p:txBody>
      </p:sp>
    </p:spTree>
    <p:extLst>
      <p:ext uri="{BB962C8B-B14F-4D97-AF65-F5344CB8AC3E}">
        <p14:creationId xmlns:p14="http://schemas.microsoft.com/office/powerpoint/2010/main" val="645509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screen"/>
          <a:srcRect/>
          <a:stretch>
            <a:fillRect/>
          </a:stretch>
        </p:blipFill>
        <p:spPr bwMode="auto">
          <a:xfrm>
            <a:off x="762000" y="1014412"/>
            <a:ext cx="7620000" cy="5842001"/>
          </a:xfrm>
          <a:prstGeom prst="rect">
            <a:avLst/>
          </a:prstGeom>
          <a:noFill/>
          <a:ln w="9525">
            <a:noFill/>
            <a:miter lim="800000"/>
            <a:headEnd/>
            <a:tailEnd/>
          </a:ln>
        </p:spPr>
      </p:pic>
      <p:sp>
        <p:nvSpPr>
          <p:cNvPr id="4" name="TextBox 3"/>
          <p:cNvSpPr txBox="1"/>
          <p:nvPr/>
        </p:nvSpPr>
        <p:spPr>
          <a:xfrm>
            <a:off x="0" y="0"/>
            <a:ext cx="9144000" cy="1077218"/>
          </a:xfrm>
          <a:prstGeom prst="rect">
            <a:avLst/>
          </a:prstGeom>
          <a:noFill/>
        </p:spPr>
        <p:txBody>
          <a:bodyPr wrap="square" rtlCol="0">
            <a:spAutoFit/>
          </a:bodyPr>
          <a:lstStyle/>
          <a:p>
            <a:pPr algn="ctr" defTabSz="914400"/>
            <a:r>
              <a:rPr lang="en-US" sz="3200" dirty="0" smtClean="0">
                <a:solidFill>
                  <a:prstClr val="black"/>
                </a:solidFill>
                <a:latin typeface="Arial Black"/>
                <a:cs typeface="Arial Black"/>
              </a:rPr>
              <a:t>Atmospheric CO</a:t>
            </a:r>
            <a:r>
              <a:rPr lang="en-US" sz="3200" baseline="-25000" dirty="0" smtClean="0">
                <a:solidFill>
                  <a:prstClr val="black"/>
                </a:solidFill>
                <a:latin typeface="Arial Black"/>
                <a:cs typeface="Arial Black"/>
              </a:rPr>
              <a:t>2</a:t>
            </a:r>
            <a:r>
              <a:rPr lang="en-US" sz="3200" dirty="0" smtClean="0">
                <a:solidFill>
                  <a:prstClr val="black"/>
                </a:solidFill>
                <a:latin typeface="Arial Black"/>
                <a:cs typeface="Arial Black"/>
              </a:rPr>
              <a:t> Concentration </a:t>
            </a:r>
          </a:p>
          <a:p>
            <a:pPr algn="ctr" defTabSz="914400"/>
            <a:r>
              <a:rPr lang="en-US" sz="3200" dirty="0" smtClean="0">
                <a:solidFill>
                  <a:prstClr val="black"/>
                </a:solidFill>
                <a:latin typeface="Arial Black"/>
                <a:cs typeface="Arial Black"/>
              </a:rPr>
              <a:t>is Increasing</a:t>
            </a:r>
            <a:endParaRPr lang="en-US" sz="3200" dirty="0">
              <a:solidFill>
                <a:prstClr val="black"/>
              </a:solidFill>
              <a:latin typeface="Arial Black"/>
              <a:cs typeface="Arial Black"/>
            </a:endParaRPr>
          </a:p>
        </p:txBody>
      </p:sp>
    </p:spTree>
    <p:extLst>
      <p:ext uri="{BB962C8B-B14F-4D97-AF65-F5344CB8AC3E}">
        <p14:creationId xmlns:p14="http://schemas.microsoft.com/office/powerpoint/2010/main" val="26698219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Recalictrant DO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22" y="4190478"/>
            <a:ext cx="1080516" cy="1080516"/>
          </a:xfrm>
          <a:prstGeom prst="rect">
            <a:avLst/>
          </a:prstGeom>
        </p:spPr>
      </p:pic>
      <p:pic>
        <p:nvPicPr>
          <p:cNvPr id="58" name="Picture 57" descr="Small Copepo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812141">
            <a:off x="5043810" y="3234560"/>
            <a:ext cx="3264438" cy="3264438"/>
          </a:xfrm>
          <a:prstGeom prst="rect">
            <a:avLst/>
          </a:prstGeom>
        </p:spPr>
      </p:pic>
      <p:sp>
        <p:nvSpPr>
          <p:cNvPr id="2" name="Bent Arrow 1"/>
          <p:cNvSpPr/>
          <p:nvPr/>
        </p:nvSpPr>
        <p:spPr>
          <a:xfrm rot="5400000">
            <a:off x="6200621" y="5266672"/>
            <a:ext cx="1498600" cy="1353986"/>
          </a:xfrm>
          <a:prstGeom prst="bentArrow">
            <a:avLst/>
          </a:prstGeom>
          <a:solidFill>
            <a:schemeClr val="tx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0" y="0"/>
            <a:ext cx="9144000" cy="34699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477090" y="4058397"/>
            <a:ext cx="2252925" cy="2302534"/>
            <a:chOff x="5708029" y="2628622"/>
            <a:chExt cx="2252925" cy="2302534"/>
          </a:xfrm>
        </p:grpSpPr>
        <p:grpSp>
          <p:nvGrpSpPr>
            <p:cNvPr id="22" name="Group 21"/>
            <p:cNvGrpSpPr/>
            <p:nvPr/>
          </p:nvGrpSpPr>
          <p:grpSpPr>
            <a:xfrm rot="1278171">
              <a:off x="5850253" y="2942994"/>
              <a:ext cx="732346" cy="1579936"/>
              <a:chOff x="5912204" y="2942994"/>
              <a:chExt cx="991261" cy="1879744"/>
            </a:xfrm>
          </p:grpSpPr>
          <p:sp>
            <p:nvSpPr>
              <p:cNvPr id="7" name="Rounded Rectangle 6"/>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9953160">
              <a:off x="6711706" y="2628622"/>
              <a:ext cx="732346" cy="1579936"/>
              <a:chOff x="5912204" y="2942994"/>
              <a:chExt cx="991261" cy="1879744"/>
            </a:xfrm>
          </p:grpSpPr>
          <p:sp>
            <p:nvSpPr>
              <p:cNvPr id="24" name="Rounded Rectangle 23"/>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rot="4711458">
              <a:off x="6131824" y="3756212"/>
              <a:ext cx="732346" cy="1579936"/>
              <a:chOff x="5912204" y="2942994"/>
              <a:chExt cx="991261" cy="1879744"/>
            </a:xfrm>
          </p:grpSpPr>
          <p:sp>
            <p:nvSpPr>
              <p:cNvPr id="30" name="Rounded Rectangle 29"/>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rot="2076528">
              <a:off x="7228608" y="3351220"/>
              <a:ext cx="732346" cy="1579936"/>
              <a:chOff x="5912204" y="2942994"/>
              <a:chExt cx="991261" cy="1879744"/>
            </a:xfrm>
          </p:grpSpPr>
          <p:sp>
            <p:nvSpPr>
              <p:cNvPr id="36" name="Rounded Rectangle 35"/>
              <p:cNvSpPr/>
              <p:nvPr/>
            </p:nvSpPr>
            <p:spPr>
              <a:xfrm>
                <a:off x="5912204" y="2942994"/>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5912204" y="3330228"/>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5912204" y="3725495"/>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5912204" y="4110713"/>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5912204" y="4497437"/>
                <a:ext cx="991261" cy="325301"/>
              </a:xfrm>
              <a:prstGeom prst="roundRect">
                <a:avLst/>
              </a:prstGeom>
              <a:solidFill>
                <a:schemeClr val="accent5">
                  <a:lumMod val="75000"/>
                </a:schemeClr>
              </a:solidFill>
              <a:ln w="76200" cap="rnd" cmpd="tri">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TextBox 44"/>
          <p:cNvSpPr txBox="1"/>
          <p:nvPr/>
        </p:nvSpPr>
        <p:spPr>
          <a:xfrm>
            <a:off x="7464153" y="5520607"/>
            <a:ext cx="1362347" cy="954107"/>
          </a:xfrm>
          <a:prstGeom prst="rect">
            <a:avLst/>
          </a:prstGeom>
          <a:noFill/>
        </p:spPr>
        <p:txBody>
          <a:bodyPr wrap="none" rtlCol="0">
            <a:spAutoFit/>
          </a:bodyPr>
          <a:lstStyle/>
          <a:p>
            <a:pPr algn="ctr"/>
            <a:r>
              <a:rPr lang="en-US" sz="2800" dirty="0" smtClean="0"/>
              <a:t>Carbon </a:t>
            </a:r>
          </a:p>
          <a:p>
            <a:pPr algn="ctr"/>
            <a:r>
              <a:rPr lang="en-US" sz="2800" dirty="0" smtClean="0"/>
              <a:t>Pump</a:t>
            </a:r>
            <a:endParaRPr lang="en-US" sz="2800" dirty="0"/>
          </a:p>
        </p:txBody>
      </p:sp>
      <p:sp>
        <p:nvSpPr>
          <p:cNvPr id="85" name="Down Arrow 84"/>
          <p:cNvSpPr/>
          <p:nvPr/>
        </p:nvSpPr>
        <p:spPr>
          <a:xfrm>
            <a:off x="3871421" y="2821228"/>
            <a:ext cx="775938" cy="1777277"/>
          </a:xfrm>
          <a:prstGeom prst="downArrow">
            <a:avLst/>
          </a:prstGeom>
          <a:solidFill>
            <a:schemeClr val="tx1">
              <a:lumMod val="75000"/>
            </a:schemeClr>
          </a:solidFill>
          <a:ln>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6" name="TextBox 85"/>
          <p:cNvSpPr txBox="1"/>
          <p:nvPr/>
        </p:nvSpPr>
        <p:spPr>
          <a:xfrm>
            <a:off x="3812160" y="2298008"/>
            <a:ext cx="922740" cy="523220"/>
          </a:xfrm>
          <a:prstGeom prst="rect">
            <a:avLst/>
          </a:prstGeom>
          <a:noFill/>
        </p:spPr>
        <p:txBody>
          <a:bodyPr wrap="none" rtlCol="0">
            <a:spAutoFit/>
          </a:bodyPr>
          <a:lstStyle/>
          <a:p>
            <a:r>
              <a:rPr lang="en-US" sz="2800" dirty="0" smtClean="0">
                <a:solidFill>
                  <a:schemeClr val="bg1"/>
                </a:solidFill>
                <a:latin typeface="+mj-lt"/>
              </a:rPr>
              <a:t>CO</a:t>
            </a:r>
            <a:r>
              <a:rPr lang="en-US" sz="2800" baseline="-25000" dirty="0" smtClean="0">
                <a:solidFill>
                  <a:schemeClr val="bg1"/>
                </a:solidFill>
                <a:latin typeface="+mj-lt"/>
              </a:rPr>
              <a:t>2</a:t>
            </a:r>
            <a:endParaRPr lang="en-US" sz="2800" dirty="0">
              <a:solidFill>
                <a:schemeClr val="bg1"/>
              </a:solidFill>
              <a:latin typeface="+mj-lt"/>
            </a:endParaRPr>
          </a:p>
        </p:txBody>
      </p:sp>
      <p:sp>
        <p:nvSpPr>
          <p:cNvPr id="67" name="Oval 66"/>
          <p:cNvSpPr/>
          <p:nvPr/>
        </p:nvSpPr>
        <p:spPr>
          <a:xfrm rot="20199438">
            <a:off x="3790806" y="6136978"/>
            <a:ext cx="2562277" cy="122371"/>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rot="3204322">
            <a:off x="2753109" y="4634978"/>
            <a:ext cx="2562277" cy="122371"/>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rot="7514775">
            <a:off x="3422823" y="5119543"/>
            <a:ext cx="2562277" cy="45719"/>
          </a:xfrm>
          <a:prstGeom prst="ellipse">
            <a:avLst/>
          </a:prstGeom>
          <a:solidFill>
            <a:schemeClr val="accent5">
              <a:lumMod val="60000"/>
              <a:lumOff val="40000"/>
            </a:schemeClr>
          </a:solidFill>
          <a:ln w="38100" cmpd="dbl">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685073" y="4552454"/>
            <a:ext cx="4126606" cy="1548955"/>
          </a:xfrm>
          <a:prstGeom prst="ellipse">
            <a:avLst/>
          </a:prstGeom>
          <a:solidFill>
            <a:srgbClr val="5F8804"/>
          </a:solidFill>
          <a:ln>
            <a:solidFill>
              <a:srgbClr val="BFF944"/>
            </a:solidFill>
          </a:ln>
          <a:effectLst>
            <a:glow rad="1016000">
              <a:schemeClr val="accent5">
                <a:lumMod val="50000"/>
                <a:alpha val="40000"/>
              </a:schemeClr>
            </a:glow>
            <a:outerShdw blurRad="63500" dist="25400" dir="5400000" sx="101000" sy="101000" rotWithShape="0">
              <a:srgbClr val="000000">
                <a:alpha val="40000"/>
              </a:srgbClr>
            </a:outerShdw>
            <a:softEdge rad="774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Phytoplankton</a:t>
            </a:r>
            <a:endParaRPr lang="en-US" sz="3200" dirty="0"/>
          </a:p>
        </p:txBody>
      </p:sp>
      <p:sp>
        <p:nvSpPr>
          <p:cNvPr id="12" name="Sun 11"/>
          <p:cNvSpPr/>
          <p:nvPr/>
        </p:nvSpPr>
        <p:spPr>
          <a:xfrm>
            <a:off x="111521" y="139192"/>
            <a:ext cx="2681680" cy="2356926"/>
          </a:xfrm>
          <a:prstGeom prst="sun">
            <a:avLst/>
          </a:prstGeom>
          <a:solidFill>
            <a:schemeClr val="accent4"/>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Down Arrow 76"/>
          <p:cNvSpPr/>
          <p:nvPr/>
        </p:nvSpPr>
        <p:spPr>
          <a:xfrm rot="10800000">
            <a:off x="4780512" y="2821228"/>
            <a:ext cx="775938" cy="1731226"/>
          </a:xfrm>
          <a:prstGeom prst="downArrow">
            <a:avLst/>
          </a:prstGeom>
          <a:solidFill>
            <a:schemeClr val="accent6">
              <a:lumMod val="60000"/>
              <a:lumOff val="40000"/>
            </a:schemeClr>
          </a:solidFill>
          <a:ln>
            <a:solidFill>
              <a:schemeClr val="accent6">
                <a:lumMod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6" name="Down Arrow 75"/>
          <p:cNvSpPr/>
          <p:nvPr/>
        </p:nvSpPr>
        <p:spPr>
          <a:xfrm rot="19521661">
            <a:off x="2323046" y="2046621"/>
            <a:ext cx="775938" cy="2852433"/>
          </a:xfrm>
          <a:prstGeom prst="downArrow">
            <a:avLst/>
          </a:prstGeom>
          <a:solidFill>
            <a:srgbClr val="FFB400"/>
          </a:solidFill>
          <a:ln>
            <a:solidFill>
              <a:srgbClr val="7F5A0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8" name="TextBox 77"/>
          <p:cNvSpPr txBox="1"/>
          <p:nvPr/>
        </p:nvSpPr>
        <p:spPr>
          <a:xfrm>
            <a:off x="4861969" y="2335416"/>
            <a:ext cx="643442" cy="523220"/>
          </a:xfrm>
          <a:prstGeom prst="rect">
            <a:avLst/>
          </a:prstGeom>
          <a:noFill/>
        </p:spPr>
        <p:txBody>
          <a:bodyPr wrap="none" rtlCol="0">
            <a:spAutoFit/>
          </a:bodyPr>
          <a:lstStyle/>
          <a:p>
            <a:r>
              <a:rPr lang="en-US" sz="2800" dirty="0" smtClean="0">
                <a:solidFill>
                  <a:srgbClr val="000000"/>
                </a:solidFill>
                <a:latin typeface="Arial Black"/>
                <a:cs typeface="Arial Black"/>
              </a:rPr>
              <a:t>O</a:t>
            </a:r>
            <a:r>
              <a:rPr lang="en-US" sz="2800" baseline="-25000" dirty="0" smtClean="0">
                <a:solidFill>
                  <a:srgbClr val="000000"/>
                </a:solidFill>
                <a:latin typeface="Arial Black"/>
                <a:cs typeface="Arial Black"/>
              </a:rPr>
              <a:t>2</a:t>
            </a:r>
            <a:endParaRPr lang="en-US" sz="2800" dirty="0">
              <a:solidFill>
                <a:srgbClr val="000000"/>
              </a:solidFill>
              <a:latin typeface="Arial Black"/>
              <a:cs typeface="Arial Black"/>
            </a:endParaRPr>
          </a:p>
        </p:txBody>
      </p:sp>
      <p:sp>
        <p:nvSpPr>
          <p:cNvPr id="14" name="Rectangle 13"/>
          <p:cNvSpPr/>
          <p:nvPr/>
        </p:nvSpPr>
        <p:spPr>
          <a:xfrm>
            <a:off x="2946400" y="356088"/>
            <a:ext cx="6053577" cy="1754327"/>
          </a:xfrm>
          <a:prstGeom prst="rect">
            <a:avLst/>
          </a:prstGeom>
        </p:spPr>
        <p:txBody>
          <a:bodyPr wrap="square">
            <a:spAutoFit/>
          </a:bodyPr>
          <a:lstStyle/>
          <a:p>
            <a:pPr algn="ctr"/>
            <a:r>
              <a:rPr lang="en-US" sz="3600" b="1" dirty="0" smtClean="0">
                <a:solidFill>
                  <a:srgbClr val="000000"/>
                </a:solidFill>
                <a:latin typeface="Arial Black"/>
                <a:cs typeface="Arial Black"/>
              </a:rPr>
              <a:t>Microbial interactions will </a:t>
            </a:r>
            <a:r>
              <a:rPr lang="en-US" sz="3600" b="1" dirty="0">
                <a:solidFill>
                  <a:srgbClr val="000000"/>
                </a:solidFill>
                <a:latin typeface="Arial Black"/>
                <a:cs typeface="Arial Black"/>
              </a:rPr>
              <a:t>help regulate climate change</a:t>
            </a:r>
            <a:endParaRPr lang="en-US" sz="3600" dirty="0">
              <a:solidFill>
                <a:srgbClr val="000000"/>
              </a:solidFill>
            </a:endParaRPr>
          </a:p>
        </p:txBody>
      </p:sp>
      <p:pic>
        <p:nvPicPr>
          <p:cNvPr id="57" name="Picture 56" descr="Small Copepo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22" y="3649204"/>
            <a:ext cx="3264438" cy="3264438"/>
          </a:xfrm>
          <a:prstGeom prst="rect">
            <a:avLst/>
          </a:prstGeom>
        </p:spPr>
      </p:pic>
      <p:pic>
        <p:nvPicPr>
          <p:cNvPr id="59" name="Picture 58"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5884" y="5020893"/>
            <a:ext cx="1080516" cy="1080516"/>
          </a:xfrm>
          <a:prstGeom prst="rect">
            <a:avLst/>
          </a:prstGeom>
        </p:spPr>
      </p:pic>
      <p:pic>
        <p:nvPicPr>
          <p:cNvPr id="60" name="Picture 59"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1421" y="4274252"/>
            <a:ext cx="1080516" cy="1080516"/>
          </a:xfrm>
          <a:prstGeom prst="rect">
            <a:avLst/>
          </a:prstGeom>
        </p:spPr>
      </p:pic>
      <p:pic>
        <p:nvPicPr>
          <p:cNvPr id="61" name="Picture 60"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888" y="3839674"/>
            <a:ext cx="1080516" cy="1080516"/>
          </a:xfrm>
          <a:prstGeom prst="rect">
            <a:avLst/>
          </a:prstGeom>
        </p:spPr>
      </p:pic>
      <p:pic>
        <p:nvPicPr>
          <p:cNvPr id="62" name="Picture 61"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6657" y="3650220"/>
            <a:ext cx="1080516" cy="1080516"/>
          </a:xfrm>
          <a:prstGeom prst="rect">
            <a:avLst/>
          </a:prstGeom>
        </p:spPr>
      </p:pic>
      <p:pic>
        <p:nvPicPr>
          <p:cNvPr id="63" name="Picture 62"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237" y="5951716"/>
            <a:ext cx="1080516" cy="1080516"/>
          </a:xfrm>
          <a:prstGeom prst="rect">
            <a:avLst/>
          </a:prstGeom>
        </p:spPr>
      </p:pic>
      <p:pic>
        <p:nvPicPr>
          <p:cNvPr id="64" name="Picture 63" descr="Sar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3641" y="5755340"/>
            <a:ext cx="1080516" cy="1080516"/>
          </a:xfrm>
          <a:prstGeom prst="rect">
            <a:avLst/>
          </a:prstGeom>
        </p:spPr>
      </p:pic>
      <p:pic>
        <p:nvPicPr>
          <p:cNvPr id="65" name="Picture 64"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33036">
            <a:off x="6225100" y="3753457"/>
            <a:ext cx="1080516" cy="1080516"/>
          </a:xfrm>
          <a:prstGeom prst="rect">
            <a:avLst/>
          </a:prstGeom>
        </p:spPr>
      </p:pic>
      <p:pic>
        <p:nvPicPr>
          <p:cNvPr id="66" name="Picture 65"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090036">
            <a:off x="1604557" y="5050528"/>
            <a:ext cx="1080516" cy="1080516"/>
          </a:xfrm>
          <a:prstGeom prst="rect">
            <a:avLst/>
          </a:prstGeom>
        </p:spPr>
      </p:pic>
      <p:pic>
        <p:nvPicPr>
          <p:cNvPr id="70" name="Picture 69"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634935">
            <a:off x="7464153" y="4266836"/>
            <a:ext cx="1080516" cy="1080516"/>
          </a:xfrm>
          <a:prstGeom prst="rect">
            <a:avLst/>
          </a:prstGeom>
        </p:spPr>
      </p:pic>
      <p:pic>
        <p:nvPicPr>
          <p:cNvPr id="71" name="Picture 70"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2386" y="3898785"/>
            <a:ext cx="1080516" cy="1080516"/>
          </a:xfrm>
          <a:prstGeom prst="rect">
            <a:avLst/>
          </a:prstGeom>
        </p:spPr>
      </p:pic>
      <p:pic>
        <p:nvPicPr>
          <p:cNvPr id="72" name="Picture 71"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06347">
            <a:off x="1982644" y="5602794"/>
            <a:ext cx="1080516" cy="1080516"/>
          </a:xfrm>
          <a:prstGeom prst="rect">
            <a:avLst/>
          </a:prstGeom>
        </p:spPr>
      </p:pic>
      <p:pic>
        <p:nvPicPr>
          <p:cNvPr id="73" name="Picture 72" descr="Prochlorococcu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3895" y="4309275"/>
            <a:ext cx="1080516" cy="1080516"/>
          </a:xfrm>
          <a:prstGeom prst="rect">
            <a:avLst/>
          </a:prstGeom>
        </p:spPr>
      </p:pic>
      <p:pic>
        <p:nvPicPr>
          <p:cNvPr id="75" name="Picture 74" descr="Recalictrant DO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784" y="3698515"/>
            <a:ext cx="1080516" cy="1080516"/>
          </a:xfrm>
          <a:prstGeom prst="rect">
            <a:avLst/>
          </a:prstGeom>
        </p:spPr>
      </p:pic>
    </p:spTree>
    <p:extLst>
      <p:ext uri="{BB962C8B-B14F-4D97-AF65-F5344CB8AC3E}">
        <p14:creationId xmlns:p14="http://schemas.microsoft.com/office/powerpoint/2010/main" val="37285885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396876"/>
            <a:ext cx="8042276" cy="1336956"/>
          </a:xfrm>
        </p:spPr>
        <p:txBody>
          <a:bodyPr/>
          <a:lstStyle/>
          <a:p>
            <a:r>
              <a:rPr lang="en-US" dirty="0" smtClean="0">
                <a:solidFill>
                  <a:schemeClr val="tx1"/>
                </a:solidFill>
              </a:rPr>
              <a:t>Can we observe marine microbes in the classroom?</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Activity:</a:t>
            </a:r>
            <a:br>
              <a:rPr lang="en-US" dirty="0" smtClean="0">
                <a:solidFill>
                  <a:schemeClr val="tx1"/>
                </a:solidFill>
              </a:rPr>
            </a:br>
            <a:r>
              <a:rPr lang="en-US" dirty="0" smtClean="0">
                <a:solidFill>
                  <a:schemeClr val="tx1"/>
                </a:solidFill>
              </a:rPr>
              <a:t>BLOOM IN A BOTTLE</a:t>
            </a:r>
            <a:endParaRPr lang="en-US" dirty="0">
              <a:solidFill>
                <a:schemeClr val="tx1"/>
              </a:solidFill>
            </a:endParaRPr>
          </a:p>
        </p:txBody>
      </p:sp>
    </p:spTree>
    <p:extLst>
      <p:ext uri="{BB962C8B-B14F-4D97-AF65-F5344CB8AC3E}">
        <p14:creationId xmlns:p14="http://schemas.microsoft.com/office/powerpoint/2010/main" val="17236610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Bloom in a Bottle</a:t>
            </a:r>
            <a:endParaRPr lang="en-US" dirty="0">
              <a:solidFill>
                <a:srgbClr val="FFFFFF"/>
              </a:solidFill>
            </a:endParaRPr>
          </a:p>
        </p:txBody>
      </p:sp>
      <p:sp>
        <p:nvSpPr>
          <p:cNvPr id="3" name="Content Placeholder 2"/>
          <p:cNvSpPr>
            <a:spLocks noGrp="1"/>
          </p:cNvSpPr>
          <p:nvPr>
            <p:ph idx="1"/>
          </p:nvPr>
        </p:nvSpPr>
        <p:spPr>
          <a:xfrm>
            <a:off x="549275" y="1600200"/>
            <a:ext cx="8042276" cy="4762499"/>
          </a:xfrm>
        </p:spPr>
        <p:txBody>
          <a:bodyPr>
            <a:normAutofit lnSpcReduction="10000"/>
          </a:bodyPr>
          <a:lstStyle/>
          <a:p>
            <a:r>
              <a:rPr lang="en-US" dirty="0" smtClean="0"/>
              <a:t>Observation: Scientists say there are abundant microbes in the ocean, but we can’t see them! How can we see microbes in the class room?</a:t>
            </a:r>
          </a:p>
          <a:p>
            <a:r>
              <a:rPr lang="en-US" dirty="0" smtClean="0"/>
              <a:t>Hypothesis: By adding nutrients and sunlight to seemingly lifeless seawater, microbes will grow.</a:t>
            </a:r>
          </a:p>
          <a:p>
            <a:r>
              <a:rPr lang="en-US" dirty="0" smtClean="0"/>
              <a:t>Setup:</a:t>
            </a:r>
          </a:p>
          <a:p>
            <a:pPr lvl="1"/>
            <a:r>
              <a:rPr lang="en-US" dirty="0" smtClean="0"/>
              <a:t>Collect seawater in a plastic water bottle</a:t>
            </a:r>
          </a:p>
          <a:p>
            <a:pPr lvl="1"/>
            <a:r>
              <a:rPr lang="en-US" dirty="0" smtClean="0"/>
              <a:t>Add nutrients to bottle (</a:t>
            </a:r>
            <a:r>
              <a:rPr lang="en-US" dirty="0" err="1" smtClean="0"/>
              <a:t>Miraclegro</a:t>
            </a:r>
            <a:r>
              <a:rPr lang="en-US" dirty="0" smtClean="0"/>
              <a:t>)</a:t>
            </a:r>
          </a:p>
          <a:p>
            <a:pPr lvl="1"/>
            <a:r>
              <a:rPr lang="en-US" dirty="0" smtClean="0"/>
              <a:t>Loosely cap bottle</a:t>
            </a:r>
          </a:p>
          <a:p>
            <a:pPr lvl="1"/>
            <a:r>
              <a:rPr lang="en-US" dirty="0" smtClean="0"/>
              <a:t>Place bottle near a window where it will receive sunlight</a:t>
            </a:r>
          </a:p>
          <a:p>
            <a:pPr lvl="1"/>
            <a:r>
              <a:rPr lang="en-US" dirty="0" smtClean="0"/>
              <a:t>Wait</a:t>
            </a:r>
            <a:r>
              <a:rPr lang="mr-IN" dirty="0" smtClean="0"/>
              <a:t>…</a:t>
            </a:r>
            <a:r>
              <a:rPr lang="en-US" dirty="0" smtClean="0"/>
              <a:t>. </a:t>
            </a:r>
          </a:p>
          <a:p>
            <a:pPr marL="0" indent="0">
              <a:buNone/>
            </a:pPr>
            <a:endParaRPr lang="en-US" dirty="0"/>
          </a:p>
        </p:txBody>
      </p:sp>
    </p:spTree>
    <p:extLst>
      <p:ext uri="{BB962C8B-B14F-4D97-AF65-F5344CB8AC3E}">
        <p14:creationId xmlns:p14="http://schemas.microsoft.com/office/powerpoint/2010/main" val="135108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981" y="1072268"/>
            <a:ext cx="6624638" cy="1336956"/>
          </a:xfrm>
        </p:spPr>
        <p:txBody>
          <a:bodyPr/>
          <a:lstStyle/>
          <a:p>
            <a:r>
              <a:rPr lang="en-US" dirty="0" smtClean="0">
                <a:solidFill>
                  <a:srgbClr val="FFFFFF"/>
                </a:solidFill>
              </a:rPr>
              <a:t>Phytoplankton </a:t>
            </a:r>
            <a:br>
              <a:rPr lang="en-US" dirty="0" smtClean="0">
                <a:solidFill>
                  <a:srgbClr val="FFFFFF"/>
                </a:solidFill>
              </a:rPr>
            </a:br>
            <a:r>
              <a:rPr lang="en-US" dirty="0" smtClean="0">
                <a:solidFill>
                  <a:srgbClr val="FFFFFF"/>
                </a:solidFill>
              </a:rPr>
              <a:t>Bloom</a:t>
            </a:r>
            <a:endParaRPr lang="en-US" dirty="0">
              <a:solidFill>
                <a:srgbClr val="FFFFFF"/>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60282" t="29201" b="19539"/>
          <a:stretch/>
        </p:blipFill>
        <p:spPr>
          <a:xfrm>
            <a:off x="343130" y="3246200"/>
            <a:ext cx="3581400" cy="3098800"/>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9155" t="28340" b="20648"/>
          <a:stretch/>
        </p:blipFill>
        <p:spPr>
          <a:xfrm>
            <a:off x="4233933" y="3246200"/>
            <a:ext cx="4584700" cy="3200400"/>
          </a:xfrm>
          <a:prstGeom prst="rect">
            <a:avLst/>
          </a:prstGeom>
        </p:spPr>
      </p:pic>
      <p:sp>
        <p:nvSpPr>
          <p:cNvPr id="5" name="Sun 4"/>
          <p:cNvSpPr/>
          <p:nvPr/>
        </p:nvSpPr>
        <p:spPr>
          <a:xfrm>
            <a:off x="124221" y="202692"/>
            <a:ext cx="2681680" cy="2356926"/>
          </a:xfrm>
          <a:prstGeom prst="sun">
            <a:avLst/>
          </a:prstGeom>
          <a:solidFill>
            <a:schemeClr val="accent4"/>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1083221" y="2656774"/>
            <a:ext cx="775938" cy="1612135"/>
          </a:xfrm>
          <a:prstGeom prst="downArrow">
            <a:avLst/>
          </a:prstGeom>
          <a:solidFill>
            <a:srgbClr val="FFB400"/>
          </a:solidFill>
          <a:ln>
            <a:solidFill>
              <a:srgbClr val="7F5A0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Right Arrow 6"/>
          <p:cNvSpPr/>
          <p:nvPr/>
        </p:nvSpPr>
        <p:spPr>
          <a:xfrm>
            <a:off x="2781300" y="4813300"/>
            <a:ext cx="2794000" cy="1104900"/>
          </a:xfrm>
          <a:prstGeom prst="rightArrow">
            <a:avLst/>
          </a:prstGeom>
          <a:solidFill>
            <a:schemeClr val="accent5"/>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1 week - 1 month</a:t>
            </a:r>
            <a:endParaRPr lang="en-US" b="1" dirty="0"/>
          </a:p>
        </p:txBody>
      </p:sp>
    </p:spTree>
    <p:extLst>
      <p:ext uri="{BB962C8B-B14F-4D97-AF65-F5344CB8AC3E}">
        <p14:creationId xmlns:p14="http://schemas.microsoft.com/office/powerpoint/2010/main" val="191833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80.jpeg"/>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idx="4294967295"/>
          </p:nvPr>
        </p:nvSpPr>
        <p:spPr>
          <a:xfrm>
            <a:off x="0" y="609600"/>
            <a:ext cx="9144793" cy="1462979"/>
          </a:xfrm>
        </p:spPr>
        <p:txBody>
          <a:bodyPr>
            <a:normAutofit/>
          </a:bodyPr>
          <a:lstStyle/>
          <a:p>
            <a:r>
              <a:rPr lang="en-US" sz="4400" dirty="0" smtClean="0">
                <a:solidFill>
                  <a:prstClr val="white"/>
                </a:solidFill>
                <a:cs typeface="Arial Black"/>
              </a:rPr>
              <a:t>Thank You</a:t>
            </a:r>
            <a:endParaRPr lang="en-US" sz="4800" b="1" dirty="0">
              <a:solidFill>
                <a:schemeClr val="tx1"/>
              </a:solidFill>
              <a:cs typeface="Helvetica"/>
            </a:endParaRPr>
          </a:p>
        </p:txBody>
      </p:sp>
      <p:sp>
        <p:nvSpPr>
          <p:cNvPr id="3" name="Subtitle 2"/>
          <p:cNvSpPr>
            <a:spLocks noGrp="1"/>
          </p:cNvSpPr>
          <p:nvPr>
            <p:ph type="subTitle" idx="4294967295"/>
          </p:nvPr>
        </p:nvSpPr>
        <p:spPr>
          <a:xfrm>
            <a:off x="0" y="2895600"/>
            <a:ext cx="9144000" cy="1981200"/>
          </a:xfrm>
        </p:spPr>
        <p:txBody>
          <a:bodyPr>
            <a:noAutofit/>
          </a:bodyPr>
          <a:lstStyle/>
          <a:p>
            <a:pPr marL="0" indent="0" algn="ctr">
              <a:lnSpc>
                <a:spcPts val="1000"/>
              </a:lnSpc>
              <a:buNone/>
            </a:pPr>
            <a:r>
              <a:rPr lang="en-US" sz="3600" b="1" dirty="0" smtClean="0">
                <a:latin typeface="+mj-lt"/>
                <a:cs typeface="Helvetica"/>
              </a:rPr>
              <a:t>Questions?</a:t>
            </a:r>
          </a:p>
          <a:p>
            <a:pPr marL="0" indent="0" algn="ctr">
              <a:lnSpc>
                <a:spcPts val="1000"/>
              </a:lnSpc>
              <a:buNone/>
            </a:pPr>
            <a:r>
              <a:rPr lang="en-US" b="1" dirty="0" smtClean="0">
                <a:latin typeface="+mj-lt"/>
                <a:cs typeface="Helvetica"/>
              </a:rPr>
              <a:t>Feel free to email your questions to </a:t>
            </a:r>
          </a:p>
          <a:p>
            <a:pPr marL="0" indent="0" algn="ctr">
              <a:lnSpc>
                <a:spcPts val="1000"/>
              </a:lnSpc>
              <a:buNone/>
            </a:pPr>
            <a:r>
              <a:rPr lang="en-US" b="1" dirty="0" smtClean="0">
                <a:latin typeface="+mj-lt"/>
                <a:cs typeface="Helvetica"/>
              </a:rPr>
              <a:t>Chris Suffridge </a:t>
            </a:r>
            <a:r>
              <a:rPr lang="en-US" b="1" dirty="0" err="1" smtClean="0">
                <a:latin typeface="+mj-lt"/>
                <a:cs typeface="Helvetica"/>
              </a:rPr>
              <a:t>suffridc@oregonstate.edu</a:t>
            </a:r>
            <a:endParaRPr lang="en-US" b="1" dirty="0" smtClean="0">
              <a:latin typeface="+mj-lt"/>
              <a:cs typeface="Helvetica"/>
            </a:endParaRPr>
          </a:p>
          <a:p>
            <a:pPr marL="0" indent="0" algn="ctr">
              <a:lnSpc>
                <a:spcPts val="1000"/>
              </a:lnSpc>
              <a:buNone/>
            </a:pPr>
            <a:endParaRPr lang="en-US" b="1" dirty="0" smtClean="0">
              <a:latin typeface="+mj-lt"/>
              <a:cs typeface="Helvetica"/>
            </a:endParaRPr>
          </a:p>
        </p:txBody>
      </p:sp>
      <p:pic>
        <p:nvPicPr>
          <p:cNvPr id="9" name="Picture 8" descr="OSU_horizontal_2C_O_over_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7003" y="5334000"/>
            <a:ext cx="4288597" cy="1371600"/>
          </a:xfrm>
          <a:prstGeom prst="rect">
            <a:avLst/>
          </a:prstGeom>
        </p:spPr>
      </p:pic>
    </p:spTree>
    <p:extLst>
      <p:ext uri="{BB962C8B-B14F-4D97-AF65-F5344CB8AC3E}">
        <p14:creationId xmlns:p14="http://schemas.microsoft.com/office/powerpoint/2010/main" val="3708766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4082676"/>
            <a:ext cx="8042276" cy="1336956"/>
          </a:xfrm>
        </p:spPr>
        <p:txBody>
          <a:bodyPr/>
          <a:lstStyle/>
          <a:p>
            <a:r>
              <a:rPr lang="en-US" dirty="0" smtClean="0">
                <a:solidFill>
                  <a:srgbClr val="FFFFFF"/>
                </a:solidFill>
              </a:rPr>
              <a:t>How are the diverse marine microbes interacting in the environment?</a:t>
            </a:r>
            <a:br>
              <a:rPr lang="en-US" dirty="0" smtClean="0">
                <a:solidFill>
                  <a:srgbClr val="FFFFFF"/>
                </a:solidFill>
              </a:rPr>
            </a:br>
            <a:r>
              <a:rPr lang="en-US" dirty="0">
                <a:solidFill>
                  <a:srgbClr val="FFFFFF"/>
                </a:solidFill>
              </a:rPr>
              <a:t/>
            </a:r>
            <a:br>
              <a:rPr lang="en-US" dirty="0">
                <a:solidFill>
                  <a:srgbClr val="FFFFFF"/>
                </a:solidFill>
              </a:rPr>
            </a:br>
            <a:r>
              <a:rPr lang="en-US" i="1" dirty="0" smtClean="0">
                <a:solidFill>
                  <a:srgbClr val="FFFFFF"/>
                </a:solidFill>
              </a:rPr>
              <a:t>Oligotrophic</a:t>
            </a:r>
            <a:r>
              <a:rPr lang="en-US" dirty="0" smtClean="0">
                <a:solidFill>
                  <a:srgbClr val="FFFFFF"/>
                </a:solidFill>
              </a:rPr>
              <a:t> Game</a:t>
            </a:r>
            <a:endParaRPr lang="en-US" dirty="0">
              <a:solidFill>
                <a:srgbClr val="FFFFFF"/>
              </a:solidFill>
            </a:endParaRPr>
          </a:p>
        </p:txBody>
      </p:sp>
    </p:spTree>
    <p:extLst>
      <p:ext uri="{BB962C8B-B14F-4D97-AF65-F5344CB8AC3E}">
        <p14:creationId xmlns:p14="http://schemas.microsoft.com/office/powerpoint/2010/main" val="6052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849A0C8-8AB2-4B81-A94F-B3C74095D0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66E37220-C244-45CF-B3A3-1DBC806F7113}"/>
              </a:ext>
            </a:extLst>
          </p:cNvPr>
          <p:cNvSpPr/>
          <p:nvPr/>
        </p:nvSpPr>
        <p:spPr>
          <a:xfrm>
            <a:off x="0" y="0"/>
            <a:ext cx="9144000" cy="1862048"/>
          </a:xfrm>
          <a:prstGeom prst="rect">
            <a:avLst/>
          </a:prstGeom>
          <a:noFill/>
        </p:spPr>
        <p:txBody>
          <a:bodyPr wrap="square" lIns="91440" tIns="45720" rIns="91440" bIns="45720">
            <a:spAutoFit/>
          </a:bodyPr>
          <a:lstStyle/>
          <a:p>
            <a:pPr algn="ctr"/>
            <a:r>
              <a:rPr lang="en-US" sz="11500" b="1" dirty="0">
                <a:ln w="57150">
                  <a:solidFill>
                    <a:sysClr val="windowText" lastClr="000000"/>
                  </a:solidFill>
                </a:ln>
                <a:solidFill>
                  <a:prstClr val="white"/>
                </a:solidFill>
                <a:effectLst>
                  <a:glow rad="101600">
                    <a:prstClr val="white">
                      <a:alpha val="60000"/>
                    </a:prstClr>
                  </a:glow>
                  <a:outerShdw blurRad="38100" dist="19050" dir="2700000" algn="tl" rotWithShape="0">
                    <a:prstClr val="black">
                      <a:alpha val="40000"/>
                    </a:prstClr>
                  </a:outerShdw>
                </a:effectLst>
                <a:latin typeface="Calibri"/>
              </a:rPr>
              <a:t>How to play:</a:t>
            </a:r>
          </a:p>
        </p:txBody>
      </p:sp>
    </p:spTree>
    <p:extLst>
      <p:ext uri="{BB962C8B-B14F-4D97-AF65-F5344CB8AC3E}">
        <p14:creationId xmlns:p14="http://schemas.microsoft.com/office/powerpoint/2010/main" val="403752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4294CCA-CCF7-41A6-99F6-C634AD8F9262}"/>
              </a:ext>
            </a:extLst>
          </p:cNvPr>
          <p:cNvSpPr/>
          <p:nvPr/>
        </p:nvSpPr>
        <p:spPr>
          <a:xfrm>
            <a:off x="2286000" y="1051953"/>
            <a:ext cx="4572000" cy="1938992"/>
          </a:xfrm>
          <a:prstGeom prst="rect">
            <a:avLst/>
          </a:prstGeom>
        </p:spPr>
        <p:txBody>
          <a:bodyPr>
            <a:spAutoFit/>
          </a:bodyPr>
          <a:lstStyle/>
          <a:p>
            <a:pPr algn="ctr"/>
            <a:r>
              <a:rPr lang="en-US" sz="4000" dirty="0">
                <a:solidFill>
                  <a:prstClr val="white"/>
                </a:solidFill>
                <a:latin typeface="Calibri"/>
              </a:rPr>
              <a:t>To win, start your turn with 5 or less biomass (cubes).</a:t>
            </a:r>
          </a:p>
        </p:txBody>
      </p:sp>
      <p:sp>
        <p:nvSpPr>
          <p:cNvPr id="7" name="Cube 6">
            <a:extLst>
              <a:ext uri="{FF2B5EF4-FFF2-40B4-BE49-F238E27FC236}">
                <a16:creationId xmlns:a16="http://schemas.microsoft.com/office/drawing/2014/main" xmlns="" id="{2015F48A-0EAD-455D-8F99-E733120E78CC}"/>
              </a:ext>
            </a:extLst>
          </p:cNvPr>
          <p:cNvSpPr/>
          <p:nvPr/>
        </p:nvSpPr>
        <p:spPr>
          <a:xfrm>
            <a:off x="2893791" y="3262670"/>
            <a:ext cx="812283" cy="10830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Cube 7">
            <a:extLst>
              <a:ext uri="{FF2B5EF4-FFF2-40B4-BE49-F238E27FC236}">
                <a16:creationId xmlns:a16="http://schemas.microsoft.com/office/drawing/2014/main" xmlns="" id="{5928E637-8D18-4B01-B051-AE13CFB9E397}"/>
              </a:ext>
            </a:extLst>
          </p:cNvPr>
          <p:cNvSpPr/>
          <p:nvPr/>
        </p:nvSpPr>
        <p:spPr>
          <a:xfrm>
            <a:off x="3347418" y="4641789"/>
            <a:ext cx="812283" cy="10830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Cube 8">
            <a:extLst>
              <a:ext uri="{FF2B5EF4-FFF2-40B4-BE49-F238E27FC236}">
                <a16:creationId xmlns:a16="http://schemas.microsoft.com/office/drawing/2014/main" xmlns="" id="{6B4BDB1E-B676-4A27-A7A7-A630BB391E1A}"/>
              </a:ext>
            </a:extLst>
          </p:cNvPr>
          <p:cNvSpPr/>
          <p:nvPr/>
        </p:nvSpPr>
        <p:spPr>
          <a:xfrm>
            <a:off x="3981812" y="3237829"/>
            <a:ext cx="812283" cy="10830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Cube 9">
            <a:extLst>
              <a:ext uri="{FF2B5EF4-FFF2-40B4-BE49-F238E27FC236}">
                <a16:creationId xmlns:a16="http://schemas.microsoft.com/office/drawing/2014/main" xmlns="" id="{E58F6536-4CB0-4476-AD03-F359E820C413}"/>
              </a:ext>
            </a:extLst>
          </p:cNvPr>
          <p:cNvSpPr/>
          <p:nvPr/>
        </p:nvSpPr>
        <p:spPr>
          <a:xfrm>
            <a:off x="4572000" y="4482610"/>
            <a:ext cx="812283" cy="10830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Cube 10">
            <a:extLst>
              <a:ext uri="{FF2B5EF4-FFF2-40B4-BE49-F238E27FC236}">
                <a16:creationId xmlns:a16="http://schemas.microsoft.com/office/drawing/2014/main" xmlns="" id="{8F86C51D-7964-45B7-8347-8BD9CDFC1487}"/>
              </a:ext>
            </a:extLst>
          </p:cNvPr>
          <p:cNvSpPr/>
          <p:nvPr/>
        </p:nvSpPr>
        <p:spPr>
          <a:xfrm>
            <a:off x="5069834" y="3229676"/>
            <a:ext cx="812283" cy="10830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492952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xmlns="" id="{04A121A4-28D5-4059-A65D-C625F69544F9}"/>
              </a:ext>
            </a:extLst>
          </p:cNvPr>
          <p:cNvSpPr/>
          <p:nvPr/>
        </p:nvSpPr>
        <p:spPr>
          <a:xfrm>
            <a:off x="7098989" y="4483074"/>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Hexagon 2">
            <a:extLst>
              <a:ext uri="{FF2B5EF4-FFF2-40B4-BE49-F238E27FC236}">
                <a16:creationId xmlns:a16="http://schemas.microsoft.com/office/drawing/2014/main" xmlns="" id="{D35D74CF-A003-4B38-995E-E63F9CCD81FF}"/>
              </a:ext>
            </a:extLst>
          </p:cNvPr>
          <p:cNvSpPr/>
          <p:nvPr/>
        </p:nvSpPr>
        <p:spPr>
          <a:xfrm>
            <a:off x="7213289" y="4635474"/>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Hexagon 4">
            <a:extLst>
              <a:ext uri="{FF2B5EF4-FFF2-40B4-BE49-F238E27FC236}">
                <a16:creationId xmlns:a16="http://schemas.microsoft.com/office/drawing/2014/main" xmlns="" id="{6451A211-EE24-41BA-BB54-384DE37D3EB4}"/>
              </a:ext>
            </a:extLst>
          </p:cNvPr>
          <p:cNvSpPr/>
          <p:nvPr/>
        </p:nvSpPr>
        <p:spPr>
          <a:xfrm>
            <a:off x="7327589" y="4787874"/>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Hexagon 9">
            <a:extLst>
              <a:ext uri="{FF2B5EF4-FFF2-40B4-BE49-F238E27FC236}">
                <a16:creationId xmlns:a16="http://schemas.microsoft.com/office/drawing/2014/main" xmlns="" id="{BAEEB0DE-2004-477A-B8A4-E2E167D38EA4}"/>
              </a:ext>
            </a:extLst>
          </p:cNvPr>
          <p:cNvSpPr/>
          <p:nvPr/>
        </p:nvSpPr>
        <p:spPr>
          <a:xfrm>
            <a:off x="7441889" y="4940274"/>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xmlns="" id="{EC85CAC9-6B7D-4ECD-B726-01883EFA2C89}"/>
              </a:ext>
            </a:extLst>
          </p:cNvPr>
          <p:cNvSpPr/>
          <p:nvPr/>
        </p:nvSpPr>
        <p:spPr>
          <a:xfrm>
            <a:off x="2286000" y="0"/>
            <a:ext cx="4572000" cy="707886"/>
          </a:xfrm>
          <a:prstGeom prst="rect">
            <a:avLst/>
          </a:prstGeom>
        </p:spPr>
        <p:txBody>
          <a:bodyPr>
            <a:spAutoFit/>
          </a:bodyPr>
          <a:lstStyle/>
          <a:p>
            <a:pPr algn="ctr"/>
            <a:r>
              <a:rPr lang="en-US" sz="4000" dirty="0">
                <a:solidFill>
                  <a:prstClr val="white"/>
                </a:solidFill>
                <a:latin typeface="Calibri"/>
              </a:rPr>
              <a:t>Set up</a:t>
            </a:r>
          </a:p>
        </p:txBody>
      </p:sp>
      <p:sp>
        <p:nvSpPr>
          <p:cNvPr id="13" name="Rectangle 12">
            <a:extLst>
              <a:ext uri="{FF2B5EF4-FFF2-40B4-BE49-F238E27FC236}">
                <a16:creationId xmlns:a16="http://schemas.microsoft.com/office/drawing/2014/main" xmlns="" id="{12AD1E6D-4175-4CAF-BFA0-CF984E48345D}"/>
              </a:ext>
            </a:extLst>
          </p:cNvPr>
          <p:cNvSpPr/>
          <p:nvPr/>
        </p:nvSpPr>
        <p:spPr>
          <a:xfrm>
            <a:off x="744907" y="756103"/>
            <a:ext cx="2743199" cy="1569660"/>
          </a:xfrm>
          <a:prstGeom prst="rect">
            <a:avLst/>
          </a:prstGeom>
        </p:spPr>
        <p:txBody>
          <a:bodyPr wrap="square">
            <a:spAutoFit/>
          </a:bodyPr>
          <a:lstStyle/>
          <a:p>
            <a:pPr algn="ctr"/>
            <a:r>
              <a:rPr lang="en-US" sz="2800" dirty="0">
                <a:solidFill>
                  <a:prstClr val="white"/>
                </a:solidFill>
                <a:latin typeface="Calibri"/>
              </a:rPr>
              <a:t>Give 20 cubes to each player of a single color</a:t>
            </a:r>
            <a:r>
              <a:rPr lang="en-US" sz="4000" dirty="0">
                <a:solidFill>
                  <a:prstClr val="white"/>
                </a:solidFill>
                <a:latin typeface="Calibri"/>
              </a:rPr>
              <a:t> </a:t>
            </a:r>
          </a:p>
        </p:txBody>
      </p:sp>
      <p:grpSp>
        <p:nvGrpSpPr>
          <p:cNvPr id="32" name="Group 31">
            <a:extLst>
              <a:ext uri="{FF2B5EF4-FFF2-40B4-BE49-F238E27FC236}">
                <a16:creationId xmlns:a16="http://schemas.microsoft.com/office/drawing/2014/main" xmlns="" id="{10344D2F-FE37-45AA-93B9-AF23D1769716}"/>
              </a:ext>
            </a:extLst>
          </p:cNvPr>
          <p:cNvGrpSpPr/>
          <p:nvPr/>
        </p:nvGrpSpPr>
        <p:grpSpPr>
          <a:xfrm>
            <a:off x="2279681" y="4656710"/>
            <a:ext cx="929201" cy="1053449"/>
            <a:chOff x="2981373" y="3934941"/>
            <a:chExt cx="398381" cy="338738"/>
          </a:xfrm>
        </p:grpSpPr>
        <p:sp>
          <p:nvSpPr>
            <p:cNvPr id="14" name="Cube 13">
              <a:extLst>
                <a:ext uri="{FF2B5EF4-FFF2-40B4-BE49-F238E27FC236}">
                  <a16:creationId xmlns:a16="http://schemas.microsoft.com/office/drawing/2014/main" xmlns="" id="{FD428D0F-732E-4320-B95E-7FAF3025DEBE}"/>
                </a:ext>
              </a:extLst>
            </p:cNvPr>
            <p:cNvSpPr/>
            <p:nvPr/>
          </p:nvSpPr>
          <p:spPr>
            <a:xfrm>
              <a:off x="3000093" y="3934941"/>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be 14">
              <a:extLst>
                <a:ext uri="{FF2B5EF4-FFF2-40B4-BE49-F238E27FC236}">
                  <a16:creationId xmlns:a16="http://schemas.microsoft.com/office/drawing/2014/main" xmlns="" id="{507E40C7-01FA-4306-9D42-777B9A2EB2B9}"/>
                </a:ext>
              </a:extLst>
            </p:cNvPr>
            <p:cNvSpPr/>
            <p:nvPr/>
          </p:nvSpPr>
          <p:spPr>
            <a:xfrm>
              <a:off x="3152493" y="4087341"/>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ube 15">
              <a:extLst>
                <a:ext uri="{FF2B5EF4-FFF2-40B4-BE49-F238E27FC236}">
                  <a16:creationId xmlns:a16="http://schemas.microsoft.com/office/drawing/2014/main" xmlns="" id="{5CBA69E4-1023-467E-BD75-BC865763BA36}"/>
                </a:ext>
              </a:extLst>
            </p:cNvPr>
            <p:cNvSpPr/>
            <p:nvPr/>
          </p:nvSpPr>
          <p:spPr>
            <a:xfrm>
              <a:off x="2981373" y="4064353"/>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Cube 16">
              <a:extLst>
                <a:ext uri="{FF2B5EF4-FFF2-40B4-BE49-F238E27FC236}">
                  <a16:creationId xmlns:a16="http://schemas.microsoft.com/office/drawing/2014/main" xmlns="" id="{72739DB9-7A40-451C-9BE9-E5F57450FDEA}"/>
                </a:ext>
              </a:extLst>
            </p:cNvPr>
            <p:cNvSpPr/>
            <p:nvPr/>
          </p:nvSpPr>
          <p:spPr>
            <a:xfrm>
              <a:off x="3000093" y="4111942"/>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Cube 17">
              <a:extLst>
                <a:ext uri="{FF2B5EF4-FFF2-40B4-BE49-F238E27FC236}">
                  <a16:creationId xmlns:a16="http://schemas.microsoft.com/office/drawing/2014/main" xmlns="" id="{C31B0C83-085D-4CE7-83A4-063567285099}"/>
                </a:ext>
              </a:extLst>
            </p:cNvPr>
            <p:cNvSpPr/>
            <p:nvPr/>
          </p:nvSpPr>
          <p:spPr>
            <a:xfrm>
              <a:off x="3136989" y="3934941"/>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Cube 18">
              <a:extLst>
                <a:ext uri="{FF2B5EF4-FFF2-40B4-BE49-F238E27FC236}">
                  <a16:creationId xmlns:a16="http://schemas.microsoft.com/office/drawing/2014/main" xmlns="" id="{E8D43791-13DA-48C5-8F00-264ACAC43289}"/>
                </a:ext>
              </a:extLst>
            </p:cNvPr>
            <p:cNvSpPr/>
            <p:nvPr/>
          </p:nvSpPr>
          <p:spPr>
            <a:xfrm>
              <a:off x="3105581" y="3986453"/>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Cube 19">
              <a:extLst>
                <a:ext uri="{FF2B5EF4-FFF2-40B4-BE49-F238E27FC236}">
                  <a16:creationId xmlns:a16="http://schemas.microsoft.com/office/drawing/2014/main" xmlns="" id="{C740630A-FE25-48A1-A7A2-7051B6169C83}"/>
                </a:ext>
              </a:extLst>
            </p:cNvPr>
            <p:cNvSpPr/>
            <p:nvPr/>
          </p:nvSpPr>
          <p:spPr>
            <a:xfrm>
              <a:off x="3110517" y="4136783"/>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ube 20">
              <a:extLst>
                <a:ext uri="{FF2B5EF4-FFF2-40B4-BE49-F238E27FC236}">
                  <a16:creationId xmlns:a16="http://schemas.microsoft.com/office/drawing/2014/main" xmlns="" id="{5DAC79DA-E6F6-4DFF-9767-0E0B65121EEC}"/>
                </a:ext>
              </a:extLst>
            </p:cNvPr>
            <p:cNvSpPr/>
            <p:nvPr/>
          </p:nvSpPr>
          <p:spPr>
            <a:xfrm>
              <a:off x="3229788" y="3974450"/>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ube 21">
              <a:extLst>
                <a:ext uri="{FF2B5EF4-FFF2-40B4-BE49-F238E27FC236}">
                  <a16:creationId xmlns:a16="http://schemas.microsoft.com/office/drawing/2014/main" xmlns="" id="{D6707AC7-20D0-456C-BB96-714E102E2107}"/>
                </a:ext>
              </a:extLst>
            </p:cNvPr>
            <p:cNvSpPr/>
            <p:nvPr/>
          </p:nvSpPr>
          <p:spPr>
            <a:xfrm>
              <a:off x="3242858" y="4082407"/>
              <a:ext cx="136896" cy="13689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3" name="Group 32">
            <a:extLst>
              <a:ext uri="{FF2B5EF4-FFF2-40B4-BE49-F238E27FC236}">
                <a16:creationId xmlns:a16="http://schemas.microsoft.com/office/drawing/2014/main" xmlns="" id="{F24962D6-625F-421B-8338-43167BB79BED}"/>
              </a:ext>
            </a:extLst>
          </p:cNvPr>
          <p:cNvGrpSpPr/>
          <p:nvPr/>
        </p:nvGrpSpPr>
        <p:grpSpPr>
          <a:xfrm>
            <a:off x="1234605" y="4542849"/>
            <a:ext cx="1040479" cy="1138772"/>
            <a:chOff x="1878597" y="5340839"/>
            <a:chExt cx="398381" cy="338738"/>
          </a:xfrm>
        </p:grpSpPr>
        <p:sp>
          <p:nvSpPr>
            <p:cNvPr id="23" name="Cube 22">
              <a:extLst>
                <a:ext uri="{FF2B5EF4-FFF2-40B4-BE49-F238E27FC236}">
                  <a16:creationId xmlns:a16="http://schemas.microsoft.com/office/drawing/2014/main" xmlns="" id="{04C064BF-35D5-48B9-905D-AEE923FB88D7}"/>
                </a:ext>
              </a:extLst>
            </p:cNvPr>
            <p:cNvSpPr/>
            <p:nvPr/>
          </p:nvSpPr>
          <p:spPr>
            <a:xfrm>
              <a:off x="1897317" y="5340839"/>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Cube 23">
              <a:extLst>
                <a:ext uri="{FF2B5EF4-FFF2-40B4-BE49-F238E27FC236}">
                  <a16:creationId xmlns:a16="http://schemas.microsoft.com/office/drawing/2014/main" xmlns="" id="{8514692A-27F1-4ECF-B4F6-DFA84C128DE1}"/>
                </a:ext>
              </a:extLst>
            </p:cNvPr>
            <p:cNvSpPr/>
            <p:nvPr/>
          </p:nvSpPr>
          <p:spPr>
            <a:xfrm>
              <a:off x="2049717" y="5493239"/>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Cube 24">
              <a:extLst>
                <a:ext uri="{FF2B5EF4-FFF2-40B4-BE49-F238E27FC236}">
                  <a16:creationId xmlns:a16="http://schemas.microsoft.com/office/drawing/2014/main" xmlns="" id="{0FB49A2A-2D4F-464D-8FC0-5312C9E1264C}"/>
                </a:ext>
              </a:extLst>
            </p:cNvPr>
            <p:cNvSpPr/>
            <p:nvPr/>
          </p:nvSpPr>
          <p:spPr>
            <a:xfrm>
              <a:off x="1878597" y="5470251"/>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Cube 25">
              <a:extLst>
                <a:ext uri="{FF2B5EF4-FFF2-40B4-BE49-F238E27FC236}">
                  <a16:creationId xmlns:a16="http://schemas.microsoft.com/office/drawing/2014/main" xmlns="" id="{C27B8BD9-133A-4B22-BC51-9B6A70C7E5D0}"/>
                </a:ext>
              </a:extLst>
            </p:cNvPr>
            <p:cNvSpPr/>
            <p:nvPr/>
          </p:nvSpPr>
          <p:spPr>
            <a:xfrm>
              <a:off x="1897317" y="5517840"/>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Cube 26">
              <a:extLst>
                <a:ext uri="{FF2B5EF4-FFF2-40B4-BE49-F238E27FC236}">
                  <a16:creationId xmlns:a16="http://schemas.microsoft.com/office/drawing/2014/main" xmlns="" id="{5B43B462-DA15-4F56-B691-C4BFAC5B295F}"/>
                </a:ext>
              </a:extLst>
            </p:cNvPr>
            <p:cNvSpPr/>
            <p:nvPr/>
          </p:nvSpPr>
          <p:spPr>
            <a:xfrm>
              <a:off x="2034213" y="5340839"/>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Cube 27">
              <a:extLst>
                <a:ext uri="{FF2B5EF4-FFF2-40B4-BE49-F238E27FC236}">
                  <a16:creationId xmlns:a16="http://schemas.microsoft.com/office/drawing/2014/main" xmlns="" id="{94502235-3494-41DD-9781-E558C817F029}"/>
                </a:ext>
              </a:extLst>
            </p:cNvPr>
            <p:cNvSpPr/>
            <p:nvPr/>
          </p:nvSpPr>
          <p:spPr>
            <a:xfrm>
              <a:off x="2002805" y="5392351"/>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Cube 28">
              <a:extLst>
                <a:ext uri="{FF2B5EF4-FFF2-40B4-BE49-F238E27FC236}">
                  <a16:creationId xmlns:a16="http://schemas.microsoft.com/office/drawing/2014/main" xmlns="" id="{51458705-2974-4F5C-9A73-47E74D786A70}"/>
                </a:ext>
              </a:extLst>
            </p:cNvPr>
            <p:cNvSpPr/>
            <p:nvPr/>
          </p:nvSpPr>
          <p:spPr>
            <a:xfrm>
              <a:off x="2007741" y="5542681"/>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Cube 29">
              <a:extLst>
                <a:ext uri="{FF2B5EF4-FFF2-40B4-BE49-F238E27FC236}">
                  <a16:creationId xmlns:a16="http://schemas.microsoft.com/office/drawing/2014/main" xmlns="" id="{73ACBB86-EAB2-49F0-AD78-096160B97304}"/>
                </a:ext>
              </a:extLst>
            </p:cNvPr>
            <p:cNvSpPr/>
            <p:nvPr/>
          </p:nvSpPr>
          <p:spPr>
            <a:xfrm>
              <a:off x="2127012" y="5380348"/>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Cube 30">
              <a:extLst>
                <a:ext uri="{FF2B5EF4-FFF2-40B4-BE49-F238E27FC236}">
                  <a16:creationId xmlns:a16="http://schemas.microsoft.com/office/drawing/2014/main" xmlns="" id="{3A2569BD-9936-4542-A0CC-71A9C76F8D7E}"/>
                </a:ext>
              </a:extLst>
            </p:cNvPr>
            <p:cNvSpPr/>
            <p:nvPr/>
          </p:nvSpPr>
          <p:spPr>
            <a:xfrm>
              <a:off x="2140082" y="5488305"/>
              <a:ext cx="136896" cy="136896"/>
            </a:xfrm>
            <a:prstGeom prst="cub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4" name="Graphic 33" descr="User">
            <a:extLst>
              <a:ext uri="{FF2B5EF4-FFF2-40B4-BE49-F238E27FC236}">
                <a16:creationId xmlns:a16="http://schemas.microsoft.com/office/drawing/2014/main" xmlns="" id="{1E95B633-002D-4CC0-B696-282D290799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225407" y="2579581"/>
            <a:ext cx="1298357" cy="1731143"/>
          </a:xfrm>
          <a:prstGeom prst="rect">
            <a:avLst/>
          </a:prstGeom>
        </p:spPr>
      </p:pic>
      <p:pic>
        <p:nvPicPr>
          <p:cNvPr id="35" name="Graphic 34" descr="User">
            <a:extLst>
              <a:ext uri="{FF2B5EF4-FFF2-40B4-BE49-F238E27FC236}">
                <a16:creationId xmlns:a16="http://schemas.microsoft.com/office/drawing/2014/main" xmlns="" id="{89A0301C-972E-4CB9-B6CB-09A59167AA5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11845" y="2578455"/>
            <a:ext cx="1298357" cy="1731143"/>
          </a:xfrm>
          <a:prstGeom prst="rect">
            <a:avLst/>
          </a:prstGeom>
        </p:spPr>
      </p:pic>
      <p:grpSp>
        <p:nvGrpSpPr>
          <p:cNvPr id="45" name="Group 44">
            <a:extLst>
              <a:ext uri="{FF2B5EF4-FFF2-40B4-BE49-F238E27FC236}">
                <a16:creationId xmlns:a16="http://schemas.microsoft.com/office/drawing/2014/main" xmlns="" id="{AED47392-E74F-4A71-B073-FBD1B40B13F6}"/>
              </a:ext>
            </a:extLst>
          </p:cNvPr>
          <p:cNvGrpSpPr/>
          <p:nvPr/>
        </p:nvGrpSpPr>
        <p:grpSpPr>
          <a:xfrm>
            <a:off x="1891697" y="5414052"/>
            <a:ext cx="1027437" cy="1164821"/>
            <a:chOff x="259187" y="2264179"/>
            <a:chExt cx="398381" cy="338738"/>
          </a:xfrm>
        </p:grpSpPr>
        <p:sp>
          <p:nvSpPr>
            <p:cNvPr id="36" name="Cube 35">
              <a:extLst>
                <a:ext uri="{FF2B5EF4-FFF2-40B4-BE49-F238E27FC236}">
                  <a16:creationId xmlns:a16="http://schemas.microsoft.com/office/drawing/2014/main" xmlns="" id="{821C199B-21C0-4FD7-8E5F-55A8B6C3F326}"/>
                </a:ext>
              </a:extLst>
            </p:cNvPr>
            <p:cNvSpPr/>
            <p:nvPr/>
          </p:nvSpPr>
          <p:spPr>
            <a:xfrm>
              <a:off x="277907" y="2264179"/>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Cube 36">
              <a:extLst>
                <a:ext uri="{FF2B5EF4-FFF2-40B4-BE49-F238E27FC236}">
                  <a16:creationId xmlns:a16="http://schemas.microsoft.com/office/drawing/2014/main" xmlns="" id="{B0045E81-F2D9-410C-8004-3B18CE607CD9}"/>
                </a:ext>
              </a:extLst>
            </p:cNvPr>
            <p:cNvSpPr/>
            <p:nvPr/>
          </p:nvSpPr>
          <p:spPr>
            <a:xfrm>
              <a:off x="430307" y="2416579"/>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Cube 37">
              <a:extLst>
                <a:ext uri="{FF2B5EF4-FFF2-40B4-BE49-F238E27FC236}">
                  <a16:creationId xmlns:a16="http://schemas.microsoft.com/office/drawing/2014/main" xmlns="" id="{841481FC-4733-4B05-AAE0-33DE19CCC553}"/>
                </a:ext>
              </a:extLst>
            </p:cNvPr>
            <p:cNvSpPr/>
            <p:nvPr/>
          </p:nvSpPr>
          <p:spPr>
            <a:xfrm>
              <a:off x="259187" y="2393591"/>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Cube 38">
              <a:extLst>
                <a:ext uri="{FF2B5EF4-FFF2-40B4-BE49-F238E27FC236}">
                  <a16:creationId xmlns:a16="http://schemas.microsoft.com/office/drawing/2014/main" xmlns="" id="{2900010B-31DD-433D-A72B-A2EA7AB1B42A}"/>
                </a:ext>
              </a:extLst>
            </p:cNvPr>
            <p:cNvSpPr/>
            <p:nvPr/>
          </p:nvSpPr>
          <p:spPr>
            <a:xfrm>
              <a:off x="277907" y="2441180"/>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Cube 39">
              <a:extLst>
                <a:ext uri="{FF2B5EF4-FFF2-40B4-BE49-F238E27FC236}">
                  <a16:creationId xmlns:a16="http://schemas.microsoft.com/office/drawing/2014/main" xmlns="" id="{0D269401-9174-4D03-9930-3C4996A0A605}"/>
                </a:ext>
              </a:extLst>
            </p:cNvPr>
            <p:cNvSpPr/>
            <p:nvPr/>
          </p:nvSpPr>
          <p:spPr>
            <a:xfrm>
              <a:off x="414803" y="2264179"/>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Cube 40">
              <a:extLst>
                <a:ext uri="{FF2B5EF4-FFF2-40B4-BE49-F238E27FC236}">
                  <a16:creationId xmlns:a16="http://schemas.microsoft.com/office/drawing/2014/main" xmlns="" id="{01F92FB6-570B-4292-987F-86D19CC9DC03}"/>
                </a:ext>
              </a:extLst>
            </p:cNvPr>
            <p:cNvSpPr/>
            <p:nvPr/>
          </p:nvSpPr>
          <p:spPr>
            <a:xfrm>
              <a:off x="383395" y="2315691"/>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Cube 41">
              <a:extLst>
                <a:ext uri="{FF2B5EF4-FFF2-40B4-BE49-F238E27FC236}">
                  <a16:creationId xmlns:a16="http://schemas.microsoft.com/office/drawing/2014/main" xmlns="" id="{2D5A8F93-2D93-4510-A74D-3712EEF7D14A}"/>
                </a:ext>
              </a:extLst>
            </p:cNvPr>
            <p:cNvSpPr/>
            <p:nvPr/>
          </p:nvSpPr>
          <p:spPr>
            <a:xfrm>
              <a:off x="388331" y="2466021"/>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Cube 42">
              <a:extLst>
                <a:ext uri="{FF2B5EF4-FFF2-40B4-BE49-F238E27FC236}">
                  <a16:creationId xmlns:a16="http://schemas.microsoft.com/office/drawing/2014/main" xmlns="" id="{2877D4A8-C383-48BE-A275-460A9469D431}"/>
                </a:ext>
              </a:extLst>
            </p:cNvPr>
            <p:cNvSpPr/>
            <p:nvPr/>
          </p:nvSpPr>
          <p:spPr>
            <a:xfrm>
              <a:off x="507602" y="2303688"/>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Cube 43">
              <a:extLst>
                <a:ext uri="{FF2B5EF4-FFF2-40B4-BE49-F238E27FC236}">
                  <a16:creationId xmlns:a16="http://schemas.microsoft.com/office/drawing/2014/main" xmlns="" id="{9A762414-75B5-47BD-B061-230D8AD2F000}"/>
                </a:ext>
              </a:extLst>
            </p:cNvPr>
            <p:cNvSpPr/>
            <p:nvPr/>
          </p:nvSpPr>
          <p:spPr>
            <a:xfrm>
              <a:off x="520672" y="2411645"/>
              <a:ext cx="136896" cy="136896"/>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6" name="Arrow: Down 45">
            <a:extLst>
              <a:ext uri="{FF2B5EF4-FFF2-40B4-BE49-F238E27FC236}">
                <a16:creationId xmlns:a16="http://schemas.microsoft.com/office/drawing/2014/main" xmlns="" id="{DF293F96-6BD5-4638-AE8E-85E0325971C9}"/>
              </a:ext>
            </a:extLst>
          </p:cNvPr>
          <p:cNvSpPr/>
          <p:nvPr/>
        </p:nvSpPr>
        <p:spPr>
          <a:xfrm rot="13713881">
            <a:off x="2642331" y="3954833"/>
            <a:ext cx="689317" cy="46480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Arrow: Down 46">
            <a:extLst>
              <a:ext uri="{FF2B5EF4-FFF2-40B4-BE49-F238E27FC236}">
                <a16:creationId xmlns:a16="http://schemas.microsoft.com/office/drawing/2014/main" xmlns="" id="{6F650C91-248F-42F5-A7AD-824FFFC9FA6D}"/>
              </a:ext>
            </a:extLst>
          </p:cNvPr>
          <p:cNvSpPr/>
          <p:nvPr/>
        </p:nvSpPr>
        <p:spPr>
          <a:xfrm rot="8643500">
            <a:off x="1287512" y="3786758"/>
            <a:ext cx="516988" cy="619742"/>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Rectangle 47">
            <a:extLst>
              <a:ext uri="{FF2B5EF4-FFF2-40B4-BE49-F238E27FC236}">
                <a16:creationId xmlns:a16="http://schemas.microsoft.com/office/drawing/2014/main" xmlns="" id="{B5FE60FC-C5EF-4238-ACFC-FC583A14D251}"/>
              </a:ext>
            </a:extLst>
          </p:cNvPr>
          <p:cNvSpPr/>
          <p:nvPr/>
        </p:nvSpPr>
        <p:spPr>
          <a:xfrm>
            <a:off x="5419524" y="658924"/>
            <a:ext cx="3484991" cy="954107"/>
          </a:xfrm>
          <a:prstGeom prst="rect">
            <a:avLst/>
          </a:prstGeom>
        </p:spPr>
        <p:txBody>
          <a:bodyPr wrap="square">
            <a:spAutoFit/>
          </a:bodyPr>
          <a:lstStyle/>
          <a:p>
            <a:pPr algn="ctr"/>
            <a:r>
              <a:rPr lang="en-US" sz="2800" dirty="0">
                <a:solidFill>
                  <a:prstClr val="white"/>
                </a:solidFill>
                <a:latin typeface="Calibri"/>
              </a:rPr>
              <a:t>Pull out the sunlight card</a:t>
            </a:r>
            <a:endParaRPr lang="en-US" sz="4000" dirty="0">
              <a:solidFill>
                <a:prstClr val="white"/>
              </a:solidFill>
              <a:latin typeface="Calibri"/>
            </a:endParaRPr>
          </a:p>
        </p:txBody>
      </p:sp>
      <p:sp>
        <p:nvSpPr>
          <p:cNvPr id="50" name="Rectangle 49">
            <a:extLst>
              <a:ext uri="{FF2B5EF4-FFF2-40B4-BE49-F238E27FC236}">
                <a16:creationId xmlns:a16="http://schemas.microsoft.com/office/drawing/2014/main" xmlns="" id="{6A562573-2BCC-4A04-B63E-06D419CEC75A}"/>
              </a:ext>
            </a:extLst>
          </p:cNvPr>
          <p:cNvSpPr/>
          <p:nvPr/>
        </p:nvSpPr>
        <p:spPr>
          <a:xfrm>
            <a:off x="4246865" y="4822908"/>
            <a:ext cx="2743199" cy="1384995"/>
          </a:xfrm>
          <a:prstGeom prst="rect">
            <a:avLst/>
          </a:prstGeom>
        </p:spPr>
        <p:txBody>
          <a:bodyPr wrap="square">
            <a:spAutoFit/>
          </a:bodyPr>
          <a:lstStyle/>
          <a:p>
            <a:pPr algn="ctr"/>
            <a:r>
              <a:rPr lang="en-US" sz="2800" dirty="0">
                <a:solidFill>
                  <a:prstClr val="white"/>
                </a:solidFill>
                <a:latin typeface="Calibri"/>
              </a:rPr>
              <a:t>Shuffle all of the other cards together</a:t>
            </a:r>
            <a:endParaRPr lang="en-US" sz="4000" dirty="0">
              <a:solidFill>
                <a:prstClr val="white"/>
              </a:solidFill>
              <a:latin typeface="Calibri"/>
            </a:endParaRPr>
          </a:p>
        </p:txBody>
      </p:sp>
      <p:pic>
        <p:nvPicPr>
          <p:cNvPr id="52" name="Picture 51">
            <a:extLst>
              <a:ext uri="{FF2B5EF4-FFF2-40B4-BE49-F238E27FC236}">
                <a16:creationId xmlns:a16="http://schemas.microsoft.com/office/drawing/2014/main" xmlns="" id="{807F44B7-9118-45B1-A982-A4D015216B4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917">
                        <a14:foregroundMark x1="24750" y1="38667" x2="35750" y2="28190"/>
                        <a14:foregroundMark x1="35750" y1="28190" x2="63583" y2="19333"/>
                        <a14:foregroundMark x1="63583" y1="19333" x2="72917" y2="31429"/>
                        <a14:foregroundMark x1="72917" y1="31429" x2="79583" y2="62476"/>
                        <a14:foregroundMark x1="79583" y1="62476" x2="71917" y2="76095"/>
                        <a14:foregroundMark x1="71917" y1="76095" x2="59000" y2="85905"/>
                        <a14:foregroundMark x1="59000" y1="85905" x2="44667" y2="88286"/>
                        <a14:foregroundMark x1="44667" y1="88286" x2="31667" y2="82095"/>
                        <a14:foregroundMark x1="31667" y1="82095" x2="24167" y2="67143"/>
                        <a14:foregroundMark x1="24167" y1="67143" x2="19333" y2="34190"/>
                        <a14:foregroundMark x1="19333" y1="34190" x2="29167" y2="20476"/>
                        <a14:foregroundMark x1="29167" y1="20476" x2="45250" y2="12952"/>
                        <a14:foregroundMark x1="45250" y1="12952" x2="73250" y2="21238"/>
                        <a14:foregroundMark x1="73250" y1="21238" x2="82833" y2="31619"/>
                        <a14:foregroundMark x1="82833" y1="31619" x2="85917" y2="50286"/>
                        <a14:foregroundMark x1="85917" y1="50286" x2="83583" y2="65048"/>
                        <a14:foregroundMark x1="83583" y1="65048" x2="74333" y2="80190"/>
                        <a14:foregroundMark x1="74333" y1="80190" x2="63583" y2="89619"/>
                        <a14:foregroundMark x1="63583" y1="89619" x2="34750" y2="88667"/>
                        <a14:foregroundMark x1="34750" y1="88667" x2="25000" y2="78667"/>
                        <a14:foregroundMark x1="25000" y1="78667" x2="12167" y2="49048"/>
                        <a14:foregroundMark x1="12167" y1="49048" x2="22667" y2="19619"/>
                        <a14:foregroundMark x1="22667" y1="19619" x2="32417" y2="8762"/>
                        <a14:foregroundMark x1="32417" y1="8762" x2="48167" y2="8286"/>
                        <a14:foregroundMark x1="48167" y1="8286" x2="62833" y2="8571"/>
                        <a14:foregroundMark x1="62833" y1="8571" x2="74750" y2="17333"/>
                        <a14:foregroundMark x1="74750" y1="17333" x2="89667" y2="43524"/>
                        <a14:foregroundMark x1="89667" y1="43524" x2="90917" y2="47905"/>
                        <a14:foregroundMark x1="38583" y1="23238" x2="59583" y2="23619"/>
                        <a14:foregroundMark x1="37167" y1="21238" x2="60000" y2="20857"/>
                        <a14:foregroundMark x1="60000" y1="20857" x2="69250" y2="20857"/>
                        <a14:foregroundMark x1="66500" y1="70857" x2="41917" y2="85524"/>
                        <a14:foregroundMark x1="41917" y1="85524" x2="56667" y2="81619"/>
                        <a14:foregroundMark x1="56667" y1="81619" x2="61083" y2="81619"/>
                        <a14:foregroundMark x1="63750" y1="77048" x2="54667" y2="76381"/>
                        <a14:foregroundMark x1="49000" y1="81333" x2="35917" y2="80571"/>
                        <a14:foregroundMark x1="41333" y1="78381" x2="42000" y2="77429"/>
                        <a14:foregroundMark x1="41667" y1="81143" x2="55583" y2="84762"/>
                        <a14:foregroundMark x1="55583" y1="84762" x2="60583" y2="78190"/>
                        <a14:foregroundMark x1="43417" y1="80952" x2="34417" y2="82952"/>
                        <a14:foregroundMark x1="43083" y1="78571" x2="55250" y2="75619"/>
                        <a14:foregroundMark x1="49000" y1="76857" x2="60417" y2="68095"/>
                        <a14:foregroundMark x1="60417" y1="68095" x2="44750" y2="75524"/>
                        <a14:foregroundMark x1="44750" y1="75524" x2="27167" y2="77810"/>
                        <a14:foregroundMark x1="27167" y1="77810" x2="39333" y2="70190"/>
                        <a14:foregroundMark x1="39333" y1="70190" x2="56167" y2="67333"/>
                        <a14:foregroundMark x1="56167" y1="67333" x2="60417" y2="68286"/>
                      </a14:backgroundRemoval>
                    </a14:imgEffect>
                  </a14:imgLayer>
                </a14:imgProps>
              </a:ext>
              <a:ext uri="{28A0092B-C50C-407E-A947-70E740481C1C}">
                <a14:useLocalDpi xmlns:a14="http://schemas.microsoft.com/office/drawing/2010/main"/>
              </a:ext>
            </a:extLst>
          </a:blip>
          <a:stretch>
            <a:fillRect/>
          </a:stretch>
        </p:blipFill>
        <p:spPr>
          <a:xfrm>
            <a:off x="6017835" y="1040056"/>
            <a:ext cx="2288368" cy="2669763"/>
          </a:xfrm>
          <a:prstGeom prst="rect">
            <a:avLst/>
          </a:prstGeom>
        </p:spPr>
      </p:pic>
    </p:spTree>
    <p:extLst>
      <p:ext uri="{BB962C8B-B14F-4D97-AF65-F5344CB8AC3E}">
        <p14:creationId xmlns:p14="http://schemas.microsoft.com/office/powerpoint/2010/main" val="304143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physical-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200"/>
            <a:ext cx="9144000" cy="5928360"/>
          </a:xfrm>
          <a:prstGeom prst="rect">
            <a:avLst/>
          </a:prstGeom>
        </p:spPr>
      </p:pic>
      <p:sp>
        <p:nvSpPr>
          <p:cNvPr id="3" name="Down Arrow 2"/>
          <p:cNvSpPr/>
          <p:nvPr/>
        </p:nvSpPr>
        <p:spPr>
          <a:xfrm rot="2911473">
            <a:off x="1310182" y="2770132"/>
            <a:ext cx="381000" cy="685800"/>
          </a:xfrm>
          <a:prstGeom prst="downArrow">
            <a:avLst/>
          </a:prstGeom>
          <a:solidFill>
            <a:srgbClr val="DC44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DC441B"/>
              </a:solidFill>
              <a:latin typeface="Calibri"/>
            </a:endParaRPr>
          </a:p>
        </p:txBody>
      </p:sp>
    </p:spTree>
    <p:extLst>
      <p:ext uri="{BB962C8B-B14F-4D97-AF65-F5344CB8AC3E}">
        <p14:creationId xmlns:p14="http://schemas.microsoft.com/office/powerpoint/2010/main" val="22203192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16ABCE5-AF62-4B8C-B37C-375B0F2D5940}"/>
              </a:ext>
            </a:extLst>
          </p:cNvPr>
          <p:cNvSpPr/>
          <p:nvPr/>
        </p:nvSpPr>
        <p:spPr>
          <a:xfrm>
            <a:off x="2286000" y="0"/>
            <a:ext cx="4572000" cy="707886"/>
          </a:xfrm>
          <a:prstGeom prst="rect">
            <a:avLst/>
          </a:prstGeom>
        </p:spPr>
        <p:txBody>
          <a:bodyPr>
            <a:spAutoFit/>
          </a:bodyPr>
          <a:lstStyle/>
          <a:p>
            <a:pPr algn="ctr"/>
            <a:r>
              <a:rPr lang="en-US" sz="4000" dirty="0">
                <a:solidFill>
                  <a:prstClr val="white"/>
                </a:solidFill>
                <a:latin typeface="Calibri"/>
              </a:rPr>
              <a:t>Set up</a:t>
            </a:r>
          </a:p>
        </p:txBody>
      </p:sp>
      <p:pic>
        <p:nvPicPr>
          <p:cNvPr id="3" name="Graphic 2" descr="User">
            <a:extLst>
              <a:ext uri="{FF2B5EF4-FFF2-40B4-BE49-F238E27FC236}">
                <a16:creationId xmlns:a16="http://schemas.microsoft.com/office/drawing/2014/main" xmlns="" id="{96FEB026-47FA-4AB3-AF89-D9C39F3F22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10807" y="2695694"/>
            <a:ext cx="1298357" cy="1731143"/>
          </a:xfrm>
          <a:prstGeom prst="rect">
            <a:avLst/>
          </a:prstGeom>
        </p:spPr>
      </p:pic>
      <p:pic>
        <p:nvPicPr>
          <p:cNvPr id="4" name="Graphic 3" descr="User">
            <a:extLst>
              <a:ext uri="{FF2B5EF4-FFF2-40B4-BE49-F238E27FC236}">
                <a16:creationId xmlns:a16="http://schemas.microsoft.com/office/drawing/2014/main" xmlns="" id="{1A82A6D4-4F5C-498C-9F44-66FA0E14D2B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78098" y="1143877"/>
            <a:ext cx="1298357" cy="1731143"/>
          </a:xfrm>
          <a:prstGeom prst="rect">
            <a:avLst/>
          </a:prstGeom>
        </p:spPr>
      </p:pic>
      <p:sp>
        <p:nvSpPr>
          <p:cNvPr id="5" name="Hexagon 4">
            <a:extLst>
              <a:ext uri="{FF2B5EF4-FFF2-40B4-BE49-F238E27FC236}">
                <a16:creationId xmlns:a16="http://schemas.microsoft.com/office/drawing/2014/main" xmlns="" id="{398EEF6D-9A42-43CF-87B0-DC1426DEBA8F}"/>
              </a:ext>
            </a:extLst>
          </p:cNvPr>
          <p:cNvSpPr/>
          <p:nvPr/>
        </p:nvSpPr>
        <p:spPr>
          <a:xfrm>
            <a:off x="6258481" y="35437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Hexagon 5">
            <a:extLst>
              <a:ext uri="{FF2B5EF4-FFF2-40B4-BE49-F238E27FC236}">
                <a16:creationId xmlns:a16="http://schemas.microsoft.com/office/drawing/2014/main" xmlns="" id="{B6B861F2-9BF6-48A4-9D25-33B7786A53F4}"/>
              </a:ext>
            </a:extLst>
          </p:cNvPr>
          <p:cNvSpPr/>
          <p:nvPr/>
        </p:nvSpPr>
        <p:spPr>
          <a:xfrm>
            <a:off x="6372781" y="36961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Hexagon 6">
            <a:extLst>
              <a:ext uri="{FF2B5EF4-FFF2-40B4-BE49-F238E27FC236}">
                <a16:creationId xmlns:a16="http://schemas.microsoft.com/office/drawing/2014/main" xmlns="" id="{12043A8E-A587-4741-914A-8B2FBD4B488C}"/>
              </a:ext>
            </a:extLst>
          </p:cNvPr>
          <p:cNvSpPr/>
          <p:nvPr/>
        </p:nvSpPr>
        <p:spPr>
          <a:xfrm>
            <a:off x="6487081" y="38485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Arrow: Down 8">
            <a:extLst>
              <a:ext uri="{FF2B5EF4-FFF2-40B4-BE49-F238E27FC236}">
                <a16:creationId xmlns:a16="http://schemas.microsoft.com/office/drawing/2014/main" xmlns="" id="{291A35DB-12DC-4B8D-BD51-E4452BB99210}"/>
              </a:ext>
            </a:extLst>
          </p:cNvPr>
          <p:cNvSpPr/>
          <p:nvPr/>
        </p:nvSpPr>
        <p:spPr>
          <a:xfrm rot="8663419">
            <a:off x="2917961" y="2781245"/>
            <a:ext cx="516988" cy="619742"/>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Arrow: Down 9">
            <a:extLst>
              <a:ext uri="{FF2B5EF4-FFF2-40B4-BE49-F238E27FC236}">
                <a16:creationId xmlns:a16="http://schemas.microsoft.com/office/drawing/2014/main" xmlns="" id="{B4EDDC74-F8A3-4942-9BA9-038691CD90B7}"/>
              </a:ext>
            </a:extLst>
          </p:cNvPr>
          <p:cNvSpPr/>
          <p:nvPr/>
        </p:nvSpPr>
        <p:spPr>
          <a:xfrm rot="6860251">
            <a:off x="2034603" y="4026125"/>
            <a:ext cx="689317" cy="46480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Arrow: Down 10">
            <a:extLst>
              <a:ext uri="{FF2B5EF4-FFF2-40B4-BE49-F238E27FC236}">
                <a16:creationId xmlns:a16="http://schemas.microsoft.com/office/drawing/2014/main" xmlns="" id="{C70C47BF-2DF7-4628-9C60-F353CFB58D9B}"/>
              </a:ext>
            </a:extLst>
          </p:cNvPr>
          <p:cNvSpPr/>
          <p:nvPr/>
        </p:nvSpPr>
        <p:spPr>
          <a:xfrm rot="5062495">
            <a:off x="1800658" y="5726827"/>
            <a:ext cx="689317" cy="46480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Graphic 11" descr="User">
            <a:extLst>
              <a:ext uri="{FF2B5EF4-FFF2-40B4-BE49-F238E27FC236}">
                <a16:creationId xmlns:a16="http://schemas.microsoft.com/office/drawing/2014/main" xmlns="" id="{0025789C-C3B6-4CF6-82B9-08F77BA177D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31021" y="4848552"/>
            <a:ext cx="1298357" cy="1731143"/>
          </a:xfrm>
          <a:prstGeom prst="rect">
            <a:avLst/>
          </a:prstGeom>
        </p:spPr>
      </p:pic>
      <p:sp>
        <p:nvSpPr>
          <p:cNvPr id="13" name="Hexagon 12">
            <a:extLst>
              <a:ext uri="{FF2B5EF4-FFF2-40B4-BE49-F238E27FC236}">
                <a16:creationId xmlns:a16="http://schemas.microsoft.com/office/drawing/2014/main" xmlns="" id="{61BA9D10-9955-4F2D-A061-CEE388557F4E}"/>
              </a:ext>
            </a:extLst>
          </p:cNvPr>
          <p:cNvSpPr/>
          <p:nvPr/>
        </p:nvSpPr>
        <p:spPr>
          <a:xfrm>
            <a:off x="6372781" y="36961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Hexagon 13">
            <a:extLst>
              <a:ext uri="{FF2B5EF4-FFF2-40B4-BE49-F238E27FC236}">
                <a16:creationId xmlns:a16="http://schemas.microsoft.com/office/drawing/2014/main" xmlns="" id="{DE27CF57-44C8-4242-AC2B-A9871F6A6544}"/>
              </a:ext>
            </a:extLst>
          </p:cNvPr>
          <p:cNvSpPr/>
          <p:nvPr/>
        </p:nvSpPr>
        <p:spPr>
          <a:xfrm>
            <a:off x="6487081" y="38485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Hexagon 15">
            <a:extLst>
              <a:ext uri="{FF2B5EF4-FFF2-40B4-BE49-F238E27FC236}">
                <a16:creationId xmlns:a16="http://schemas.microsoft.com/office/drawing/2014/main" xmlns="" id="{0B89D895-E2B3-4E7E-BF2C-9549C3873EC6}"/>
              </a:ext>
            </a:extLst>
          </p:cNvPr>
          <p:cNvSpPr/>
          <p:nvPr/>
        </p:nvSpPr>
        <p:spPr>
          <a:xfrm>
            <a:off x="3318913" y="3238923"/>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Hexagon 16">
            <a:extLst>
              <a:ext uri="{FF2B5EF4-FFF2-40B4-BE49-F238E27FC236}">
                <a16:creationId xmlns:a16="http://schemas.microsoft.com/office/drawing/2014/main" xmlns="" id="{ADC46FCF-5C5E-4BFA-89F3-3AD845E50AF2}"/>
              </a:ext>
            </a:extLst>
          </p:cNvPr>
          <p:cNvSpPr/>
          <p:nvPr/>
        </p:nvSpPr>
        <p:spPr>
          <a:xfrm>
            <a:off x="6601381" y="4000923"/>
            <a:ext cx="1529861" cy="166743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Hexagon 17">
            <a:extLst>
              <a:ext uri="{FF2B5EF4-FFF2-40B4-BE49-F238E27FC236}">
                <a16:creationId xmlns:a16="http://schemas.microsoft.com/office/drawing/2014/main" xmlns="" id="{4959D795-F7CD-4A36-8F0C-0C6EDBD8777E}"/>
              </a:ext>
            </a:extLst>
          </p:cNvPr>
          <p:cNvSpPr/>
          <p:nvPr/>
        </p:nvSpPr>
        <p:spPr>
          <a:xfrm>
            <a:off x="3433213" y="3391323"/>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Hexagon 18">
            <a:extLst>
              <a:ext uri="{FF2B5EF4-FFF2-40B4-BE49-F238E27FC236}">
                <a16:creationId xmlns:a16="http://schemas.microsoft.com/office/drawing/2014/main" xmlns="" id="{CF3181EB-739A-489D-AE1B-78303743B71C}"/>
              </a:ext>
            </a:extLst>
          </p:cNvPr>
          <p:cNvSpPr/>
          <p:nvPr/>
        </p:nvSpPr>
        <p:spPr>
          <a:xfrm>
            <a:off x="3547513" y="3543723"/>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Hexagon 19">
            <a:extLst>
              <a:ext uri="{FF2B5EF4-FFF2-40B4-BE49-F238E27FC236}">
                <a16:creationId xmlns:a16="http://schemas.microsoft.com/office/drawing/2014/main" xmlns="" id="{7836CF5E-3E32-4FB4-9AD4-7BD78F28A5E0}"/>
              </a:ext>
            </a:extLst>
          </p:cNvPr>
          <p:cNvSpPr/>
          <p:nvPr/>
        </p:nvSpPr>
        <p:spPr>
          <a:xfrm>
            <a:off x="2516238" y="4133850"/>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Hexagon 20">
            <a:extLst>
              <a:ext uri="{FF2B5EF4-FFF2-40B4-BE49-F238E27FC236}">
                <a16:creationId xmlns:a16="http://schemas.microsoft.com/office/drawing/2014/main" xmlns="" id="{C4FBF826-6635-4D96-A285-929655F12986}"/>
              </a:ext>
            </a:extLst>
          </p:cNvPr>
          <p:cNvSpPr/>
          <p:nvPr/>
        </p:nvSpPr>
        <p:spPr>
          <a:xfrm>
            <a:off x="2630538" y="4286250"/>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Hexagon 21">
            <a:extLst>
              <a:ext uri="{FF2B5EF4-FFF2-40B4-BE49-F238E27FC236}">
                <a16:creationId xmlns:a16="http://schemas.microsoft.com/office/drawing/2014/main" xmlns="" id="{76AD5D9C-8D36-4C0D-B1ED-4A03EC88B6E9}"/>
              </a:ext>
            </a:extLst>
          </p:cNvPr>
          <p:cNvSpPr/>
          <p:nvPr/>
        </p:nvSpPr>
        <p:spPr>
          <a:xfrm>
            <a:off x="2744838" y="4438650"/>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Hexagon 22">
            <a:extLst>
              <a:ext uri="{FF2B5EF4-FFF2-40B4-BE49-F238E27FC236}">
                <a16:creationId xmlns:a16="http://schemas.microsoft.com/office/drawing/2014/main" xmlns="" id="{624BF808-A0BA-43F6-AAF6-0B46C327E536}"/>
              </a:ext>
            </a:extLst>
          </p:cNvPr>
          <p:cNvSpPr/>
          <p:nvPr/>
        </p:nvSpPr>
        <p:spPr>
          <a:xfrm>
            <a:off x="2401938" y="5520234"/>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Hexagon 23">
            <a:extLst>
              <a:ext uri="{FF2B5EF4-FFF2-40B4-BE49-F238E27FC236}">
                <a16:creationId xmlns:a16="http://schemas.microsoft.com/office/drawing/2014/main" xmlns="" id="{EFB92ECD-9A1A-492A-B8F9-15D380DEA09C}"/>
              </a:ext>
            </a:extLst>
          </p:cNvPr>
          <p:cNvSpPr/>
          <p:nvPr/>
        </p:nvSpPr>
        <p:spPr>
          <a:xfrm>
            <a:off x="2516238" y="5672634"/>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Hexagon 24">
            <a:extLst>
              <a:ext uri="{FF2B5EF4-FFF2-40B4-BE49-F238E27FC236}">
                <a16:creationId xmlns:a16="http://schemas.microsoft.com/office/drawing/2014/main" xmlns="" id="{7F5C0C6C-DB3B-4FE6-B95D-3552A9FC71F0}"/>
              </a:ext>
            </a:extLst>
          </p:cNvPr>
          <p:cNvSpPr/>
          <p:nvPr/>
        </p:nvSpPr>
        <p:spPr>
          <a:xfrm>
            <a:off x="2630538" y="5825034"/>
            <a:ext cx="752165" cy="81980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a:extLst>
              <a:ext uri="{FF2B5EF4-FFF2-40B4-BE49-F238E27FC236}">
                <a16:creationId xmlns:a16="http://schemas.microsoft.com/office/drawing/2014/main" xmlns="" id="{263D362C-5A31-466E-95A4-EEAB4394F91A}"/>
              </a:ext>
            </a:extLst>
          </p:cNvPr>
          <p:cNvSpPr/>
          <p:nvPr/>
        </p:nvSpPr>
        <p:spPr>
          <a:xfrm>
            <a:off x="4343746" y="1258905"/>
            <a:ext cx="2743199" cy="954107"/>
          </a:xfrm>
          <a:prstGeom prst="rect">
            <a:avLst/>
          </a:prstGeom>
        </p:spPr>
        <p:txBody>
          <a:bodyPr wrap="square">
            <a:spAutoFit/>
          </a:bodyPr>
          <a:lstStyle/>
          <a:p>
            <a:pPr algn="ctr"/>
            <a:r>
              <a:rPr lang="en-US" sz="2800" dirty="0">
                <a:solidFill>
                  <a:prstClr val="white"/>
                </a:solidFill>
                <a:latin typeface="Calibri"/>
              </a:rPr>
              <a:t>Give each player 3 cards</a:t>
            </a:r>
            <a:endParaRPr lang="en-US" sz="4000" dirty="0">
              <a:solidFill>
                <a:prstClr val="white"/>
              </a:solidFill>
              <a:latin typeface="Calibri"/>
            </a:endParaRPr>
          </a:p>
        </p:txBody>
      </p:sp>
    </p:spTree>
    <p:extLst>
      <p:ext uri="{BB962C8B-B14F-4D97-AF65-F5344CB8AC3E}">
        <p14:creationId xmlns:p14="http://schemas.microsoft.com/office/powerpoint/2010/main" val="190409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16ABCE5-AF62-4B8C-B37C-375B0F2D5940}"/>
              </a:ext>
            </a:extLst>
          </p:cNvPr>
          <p:cNvSpPr/>
          <p:nvPr/>
        </p:nvSpPr>
        <p:spPr>
          <a:xfrm>
            <a:off x="2286000" y="0"/>
            <a:ext cx="4572000" cy="707886"/>
          </a:xfrm>
          <a:prstGeom prst="rect">
            <a:avLst/>
          </a:prstGeom>
        </p:spPr>
        <p:txBody>
          <a:bodyPr>
            <a:spAutoFit/>
          </a:bodyPr>
          <a:lstStyle/>
          <a:p>
            <a:pPr algn="ctr"/>
            <a:r>
              <a:rPr lang="en-US" sz="4000" dirty="0">
                <a:solidFill>
                  <a:prstClr val="white"/>
                </a:solidFill>
                <a:latin typeface="Calibri"/>
              </a:rPr>
              <a:t>Set up</a:t>
            </a:r>
          </a:p>
        </p:txBody>
      </p:sp>
      <p:pic>
        <p:nvPicPr>
          <p:cNvPr id="4" name="Graphic 3" descr="User">
            <a:extLst>
              <a:ext uri="{FF2B5EF4-FFF2-40B4-BE49-F238E27FC236}">
                <a16:creationId xmlns:a16="http://schemas.microsoft.com/office/drawing/2014/main" xmlns="" id="{1A82A6D4-4F5C-498C-9F44-66FA0E14D2B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78098" y="1143877"/>
            <a:ext cx="1298357" cy="1731143"/>
          </a:xfrm>
          <a:prstGeom prst="rect">
            <a:avLst/>
          </a:prstGeom>
        </p:spPr>
      </p:pic>
      <p:sp>
        <p:nvSpPr>
          <p:cNvPr id="5" name="Hexagon 4">
            <a:extLst>
              <a:ext uri="{FF2B5EF4-FFF2-40B4-BE49-F238E27FC236}">
                <a16:creationId xmlns:a16="http://schemas.microsoft.com/office/drawing/2014/main" xmlns="" id="{398EEF6D-9A42-43CF-87B0-DC1426DEBA8F}"/>
              </a:ext>
            </a:extLst>
          </p:cNvPr>
          <p:cNvSpPr/>
          <p:nvPr/>
        </p:nvSpPr>
        <p:spPr>
          <a:xfrm>
            <a:off x="4229100" y="46340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Hexagon 5">
            <a:extLst>
              <a:ext uri="{FF2B5EF4-FFF2-40B4-BE49-F238E27FC236}">
                <a16:creationId xmlns:a16="http://schemas.microsoft.com/office/drawing/2014/main" xmlns="" id="{B6B861F2-9BF6-48A4-9D25-33B7786A53F4}"/>
              </a:ext>
            </a:extLst>
          </p:cNvPr>
          <p:cNvSpPr/>
          <p:nvPr/>
        </p:nvSpPr>
        <p:spPr>
          <a:xfrm>
            <a:off x="4343400" y="47864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Hexagon 6">
            <a:extLst>
              <a:ext uri="{FF2B5EF4-FFF2-40B4-BE49-F238E27FC236}">
                <a16:creationId xmlns:a16="http://schemas.microsoft.com/office/drawing/2014/main" xmlns="" id="{12043A8E-A587-4741-914A-8B2FBD4B488C}"/>
              </a:ext>
            </a:extLst>
          </p:cNvPr>
          <p:cNvSpPr/>
          <p:nvPr/>
        </p:nvSpPr>
        <p:spPr>
          <a:xfrm>
            <a:off x="4457700" y="49388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Hexagon 12">
            <a:extLst>
              <a:ext uri="{FF2B5EF4-FFF2-40B4-BE49-F238E27FC236}">
                <a16:creationId xmlns:a16="http://schemas.microsoft.com/office/drawing/2014/main" xmlns="" id="{61BA9D10-9955-4F2D-A061-CEE388557F4E}"/>
              </a:ext>
            </a:extLst>
          </p:cNvPr>
          <p:cNvSpPr/>
          <p:nvPr/>
        </p:nvSpPr>
        <p:spPr>
          <a:xfrm>
            <a:off x="4343400" y="47864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Hexagon 13">
            <a:extLst>
              <a:ext uri="{FF2B5EF4-FFF2-40B4-BE49-F238E27FC236}">
                <a16:creationId xmlns:a16="http://schemas.microsoft.com/office/drawing/2014/main" xmlns="" id="{DE27CF57-44C8-4242-AC2B-A9871F6A6544}"/>
              </a:ext>
            </a:extLst>
          </p:cNvPr>
          <p:cNvSpPr/>
          <p:nvPr/>
        </p:nvSpPr>
        <p:spPr>
          <a:xfrm>
            <a:off x="4457700" y="49388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Hexagon 15">
            <a:extLst>
              <a:ext uri="{FF2B5EF4-FFF2-40B4-BE49-F238E27FC236}">
                <a16:creationId xmlns:a16="http://schemas.microsoft.com/office/drawing/2014/main" xmlns="" id="{0B89D895-E2B3-4E7E-BF2C-9549C3873EC6}"/>
              </a:ext>
            </a:extLst>
          </p:cNvPr>
          <p:cNvSpPr/>
          <p:nvPr/>
        </p:nvSpPr>
        <p:spPr>
          <a:xfrm>
            <a:off x="2175219" y="2207618"/>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Hexagon 16">
            <a:extLst>
              <a:ext uri="{FF2B5EF4-FFF2-40B4-BE49-F238E27FC236}">
                <a16:creationId xmlns:a16="http://schemas.microsoft.com/office/drawing/2014/main" xmlns="" id="{ADC46FCF-5C5E-4BFA-89F3-3AD845E50AF2}"/>
              </a:ext>
            </a:extLst>
          </p:cNvPr>
          <p:cNvSpPr/>
          <p:nvPr/>
        </p:nvSpPr>
        <p:spPr>
          <a:xfrm>
            <a:off x="4572000" y="5091258"/>
            <a:ext cx="790020" cy="861060"/>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Hexagon 17">
            <a:extLst>
              <a:ext uri="{FF2B5EF4-FFF2-40B4-BE49-F238E27FC236}">
                <a16:creationId xmlns:a16="http://schemas.microsoft.com/office/drawing/2014/main" xmlns="" id="{4959D795-F7CD-4A36-8F0C-0C6EDBD8777E}"/>
              </a:ext>
            </a:extLst>
          </p:cNvPr>
          <p:cNvSpPr/>
          <p:nvPr/>
        </p:nvSpPr>
        <p:spPr>
          <a:xfrm>
            <a:off x="2351692" y="2288084"/>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Hexagon 18">
            <a:extLst>
              <a:ext uri="{FF2B5EF4-FFF2-40B4-BE49-F238E27FC236}">
                <a16:creationId xmlns:a16="http://schemas.microsoft.com/office/drawing/2014/main" xmlns="" id="{CF3181EB-739A-489D-AE1B-78303743B71C}"/>
              </a:ext>
            </a:extLst>
          </p:cNvPr>
          <p:cNvSpPr/>
          <p:nvPr/>
        </p:nvSpPr>
        <p:spPr>
          <a:xfrm>
            <a:off x="2516237" y="2446522"/>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a:extLst>
              <a:ext uri="{FF2B5EF4-FFF2-40B4-BE49-F238E27FC236}">
                <a16:creationId xmlns:a16="http://schemas.microsoft.com/office/drawing/2014/main" xmlns="" id="{263D362C-5A31-466E-95A4-EEAB4394F91A}"/>
              </a:ext>
            </a:extLst>
          </p:cNvPr>
          <p:cNvSpPr/>
          <p:nvPr/>
        </p:nvSpPr>
        <p:spPr>
          <a:xfrm>
            <a:off x="5133420" y="1270092"/>
            <a:ext cx="2743199" cy="1384995"/>
          </a:xfrm>
          <a:prstGeom prst="rect">
            <a:avLst/>
          </a:prstGeom>
        </p:spPr>
        <p:txBody>
          <a:bodyPr wrap="square">
            <a:spAutoFit/>
          </a:bodyPr>
          <a:lstStyle/>
          <a:p>
            <a:pPr algn="ctr"/>
            <a:r>
              <a:rPr lang="en-US" sz="2800" dirty="0">
                <a:solidFill>
                  <a:prstClr val="white"/>
                </a:solidFill>
                <a:latin typeface="Calibri"/>
              </a:rPr>
              <a:t>Put the sunlight card in the center of the play area</a:t>
            </a:r>
            <a:endParaRPr lang="en-US" sz="4000" dirty="0">
              <a:solidFill>
                <a:prstClr val="white"/>
              </a:solidFill>
              <a:latin typeface="Calibri"/>
            </a:endParaRPr>
          </a:p>
        </p:txBody>
      </p:sp>
      <p:pic>
        <p:nvPicPr>
          <p:cNvPr id="26" name="Graphic 25" descr="User">
            <a:extLst>
              <a:ext uri="{FF2B5EF4-FFF2-40B4-BE49-F238E27FC236}">
                <a16:creationId xmlns:a16="http://schemas.microsoft.com/office/drawing/2014/main" xmlns="" id="{87372833-5DBF-4351-BBC5-318B0A20686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39447" y="2630359"/>
            <a:ext cx="1298357" cy="1731143"/>
          </a:xfrm>
          <a:prstGeom prst="rect">
            <a:avLst/>
          </a:prstGeom>
        </p:spPr>
      </p:pic>
      <p:sp>
        <p:nvSpPr>
          <p:cNvPr id="27" name="Hexagon 26">
            <a:extLst>
              <a:ext uri="{FF2B5EF4-FFF2-40B4-BE49-F238E27FC236}">
                <a16:creationId xmlns:a16="http://schemas.microsoft.com/office/drawing/2014/main" xmlns="" id="{846879A7-9029-4F02-A001-459C52965B1B}"/>
              </a:ext>
            </a:extLst>
          </p:cNvPr>
          <p:cNvSpPr/>
          <p:nvPr/>
        </p:nvSpPr>
        <p:spPr>
          <a:xfrm>
            <a:off x="436568" y="3694100"/>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Hexagon 27">
            <a:extLst>
              <a:ext uri="{FF2B5EF4-FFF2-40B4-BE49-F238E27FC236}">
                <a16:creationId xmlns:a16="http://schemas.microsoft.com/office/drawing/2014/main" xmlns="" id="{C7D1E7A8-0991-4F2B-9EAA-1EA5969AB504}"/>
              </a:ext>
            </a:extLst>
          </p:cNvPr>
          <p:cNvSpPr/>
          <p:nvPr/>
        </p:nvSpPr>
        <p:spPr>
          <a:xfrm>
            <a:off x="613041" y="3774566"/>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Hexagon 29">
            <a:extLst>
              <a:ext uri="{FF2B5EF4-FFF2-40B4-BE49-F238E27FC236}">
                <a16:creationId xmlns:a16="http://schemas.microsoft.com/office/drawing/2014/main" xmlns="" id="{E86BA9E7-B6D6-4045-A38B-9DA602D119F5}"/>
              </a:ext>
            </a:extLst>
          </p:cNvPr>
          <p:cNvSpPr/>
          <p:nvPr/>
        </p:nvSpPr>
        <p:spPr>
          <a:xfrm>
            <a:off x="777586" y="3933004"/>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1" name="Graphic 30" descr="User">
            <a:extLst>
              <a:ext uri="{FF2B5EF4-FFF2-40B4-BE49-F238E27FC236}">
                <a16:creationId xmlns:a16="http://schemas.microsoft.com/office/drawing/2014/main" xmlns="" id="{4D11DDC0-5F26-495E-8EDF-E4C46AC578F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7880" y="4640138"/>
            <a:ext cx="1298357" cy="1731143"/>
          </a:xfrm>
          <a:prstGeom prst="rect">
            <a:avLst/>
          </a:prstGeom>
        </p:spPr>
      </p:pic>
      <p:sp>
        <p:nvSpPr>
          <p:cNvPr id="32" name="Hexagon 31">
            <a:extLst>
              <a:ext uri="{FF2B5EF4-FFF2-40B4-BE49-F238E27FC236}">
                <a16:creationId xmlns:a16="http://schemas.microsoft.com/office/drawing/2014/main" xmlns="" id="{592747A2-99E6-4FC4-9E63-83A9446A3902}"/>
              </a:ext>
            </a:extLst>
          </p:cNvPr>
          <p:cNvSpPr/>
          <p:nvPr/>
        </p:nvSpPr>
        <p:spPr>
          <a:xfrm>
            <a:off x="775001" y="5703878"/>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Hexagon 32">
            <a:extLst>
              <a:ext uri="{FF2B5EF4-FFF2-40B4-BE49-F238E27FC236}">
                <a16:creationId xmlns:a16="http://schemas.microsoft.com/office/drawing/2014/main" xmlns="" id="{02FDB466-F2A3-4B15-AD02-2E73DCE7FE74}"/>
              </a:ext>
            </a:extLst>
          </p:cNvPr>
          <p:cNvSpPr/>
          <p:nvPr/>
        </p:nvSpPr>
        <p:spPr>
          <a:xfrm>
            <a:off x="951474" y="5784344"/>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Hexagon 33">
            <a:extLst>
              <a:ext uri="{FF2B5EF4-FFF2-40B4-BE49-F238E27FC236}">
                <a16:creationId xmlns:a16="http://schemas.microsoft.com/office/drawing/2014/main" xmlns="" id="{B1A6E503-FAB7-4AB9-ACF8-16EBEB17697C}"/>
              </a:ext>
            </a:extLst>
          </p:cNvPr>
          <p:cNvSpPr/>
          <p:nvPr/>
        </p:nvSpPr>
        <p:spPr>
          <a:xfrm>
            <a:off x="1116019" y="5942782"/>
            <a:ext cx="393146" cy="428498"/>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5" name="Picture 34">
            <a:extLst>
              <a:ext uri="{FF2B5EF4-FFF2-40B4-BE49-F238E27FC236}">
                <a16:creationId xmlns:a16="http://schemas.microsoft.com/office/drawing/2014/main" xmlns="" id="{8FE90361-9953-4CCC-B42A-98026A934A29}"/>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917">
                        <a14:foregroundMark x1="24750" y1="38667" x2="35750" y2="28190"/>
                        <a14:foregroundMark x1="35750" y1="28190" x2="63583" y2="19333"/>
                        <a14:foregroundMark x1="63583" y1="19333" x2="72917" y2="31429"/>
                        <a14:foregroundMark x1="72917" y1="31429" x2="79583" y2="62476"/>
                        <a14:foregroundMark x1="79583" y1="62476" x2="71917" y2="76095"/>
                        <a14:foregroundMark x1="71917" y1="76095" x2="59000" y2="85905"/>
                        <a14:foregroundMark x1="59000" y1="85905" x2="44667" y2="88286"/>
                        <a14:foregroundMark x1="44667" y1="88286" x2="31667" y2="82095"/>
                        <a14:foregroundMark x1="31667" y1="82095" x2="24167" y2="67143"/>
                        <a14:foregroundMark x1="24167" y1="67143" x2="19333" y2="34190"/>
                        <a14:foregroundMark x1="19333" y1="34190" x2="29167" y2="20476"/>
                        <a14:foregroundMark x1="29167" y1="20476" x2="45250" y2="12952"/>
                        <a14:foregroundMark x1="45250" y1="12952" x2="73250" y2="21238"/>
                        <a14:foregroundMark x1="73250" y1="21238" x2="82833" y2="31619"/>
                        <a14:foregroundMark x1="82833" y1="31619" x2="85917" y2="50286"/>
                        <a14:foregroundMark x1="85917" y1="50286" x2="83583" y2="65048"/>
                        <a14:foregroundMark x1="83583" y1="65048" x2="74333" y2="80190"/>
                        <a14:foregroundMark x1="74333" y1="80190" x2="63583" y2="89619"/>
                        <a14:foregroundMark x1="63583" y1="89619" x2="34750" y2="88667"/>
                        <a14:foregroundMark x1="34750" y1="88667" x2="25000" y2="78667"/>
                        <a14:foregroundMark x1="25000" y1="78667" x2="12167" y2="49048"/>
                        <a14:foregroundMark x1="12167" y1="49048" x2="22667" y2="19619"/>
                        <a14:foregroundMark x1="22667" y1="19619" x2="32417" y2="8762"/>
                        <a14:foregroundMark x1="32417" y1="8762" x2="48167" y2="8286"/>
                        <a14:foregroundMark x1="48167" y1="8286" x2="62833" y2="8571"/>
                        <a14:foregroundMark x1="62833" y1="8571" x2="74750" y2="17333"/>
                        <a14:foregroundMark x1="74750" y1="17333" x2="89667" y2="43524"/>
                        <a14:foregroundMark x1="89667" y1="43524" x2="90917" y2="47905"/>
                        <a14:foregroundMark x1="38583" y1="23238" x2="59583" y2="23619"/>
                        <a14:foregroundMark x1="37167" y1="21238" x2="60000" y2="20857"/>
                        <a14:foregroundMark x1="60000" y1="20857" x2="69250" y2="20857"/>
                        <a14:foregroundMark x1="66500" y1="70857" x2="41917" y2="85524"/>
                        <a14:foregroundMark x1="41917" y1="85524" x2="56667" y2="81619"/>
                        <a14:foregroundMark x1="56667" y1="81619" x2="61083" y2="81619"/>
                        <a14:foregroundMark x1="63750" y1="77048" x2="54667" y2="76381"/>
                        <a14:foregroundMark x1="49000" y1="81333" x2="35917" y2="80571"/>
                        <a14:foregroundMark x1="41333" y1="78381" x2="42000" y2="77429"/>
                        <a14:foregroundMark x1="41667" y1="81143" x2="55583" y2="84762"/>
                        <a14:foregroundMark x1="55583" y1="84762" x2="60583" y2="78190"/>
                        <a14:foregroundMark x1="43417" y1="80952" x2="34417" y2="82952"/>
                        <a14:foregroundMark x1="43083" y1="78571" x2="55250" y2="75619"/>
                        <a14:foregroundMark x1="49000" y1="76857" x2="60417" y2="68095"/>
                        <a14:foregroundMark x1="60417" y1="68095" x2="44750" y2="75524"/>
                        <a14:foregroundMark x1="44750" y1="75524" x2="27167" y2="77810"/>
                        <a14:foregroundMark x1="27167" y1="77810" x2="39333" y2="70190"/>
                        <a14:foregroundMark x1="39333" y1="70190" x2="56167" y2="67333"/>
                        <a14:foregroundMark x1="56167" y1="67333" x2="60417" y2="68286"/>
                      </a14:backgroundRemoval>
                    </a14:imgEffect>
                  </a14:imgLayer>
                </a14:imgProps>
              </a:ext>
              <a:ext uri="{28A0092B-C50C-407E-A947-70E740481C1C}">
                <a14:useLocalDpi xmlns:a14="http://schemas.microsoft.com/office/drawing/2010/main"/>
              </a:ext>
            </a:extLst>
          </a:blip>
          <a:stretch>
            <a:fillRect/>
          </a:stretch>
        </p:blipFill>
        <p:spPr>
          <a:xfrm>
            <a:off x="1965232" y="3752551"/>
            <a:ext cx="1345748" cy="1570039"/>
          </a:xfrm>
          <a:prstGeom prst="rect">
            <a:avLst/>
          </a:prstGeom>
        </p:spPr>
      </p:pic>
      <p:sp>
        <p:nvSpPr>
          <p:cNvPr id="36" name="Rectangle 35">
            <a:extLst>
              <a:ext uri="{FF2B5EF4-FFF2-40B4-BE49-F238E27FC236}">
                <a16:creationId xmlns:a16="http://schemas.microsoft.com/office/drawing/2014/main" xmlns="" id="{C25C4A02-FD24-4A85-AA54-7A0606D0EFDD}"/>
              </a:ext>
            </a:extLst>
          </p:cNvPr>
          <p:cNvSpPr/>
          <p:nvPr/>
        </p:nvSpPr>
        <p:spPr>
          <a:xfrm>
            <a:off x="5495849" y="5322590"/>
            <a:ext cx="3365837" cy="1323439"/>
          </a:xfrm>
          <a:prstGeom prst="rect">
            <a:avLst/>
          </a:prstGeom>
        </p:spPr>
        <p:txBody>
          <a:bodyPr wrap="square">
            <a:spAutoFit/>
          </a:bodyPr>
          <a:lstStyle/>
          <a:p>
            <a:pPr algn="ctr"/>
            <a:r>
              <a:rPr lang="en-US" sz="4000" dirty="0">
                <a:solidFill>
                  <a:prstClr val="white"/>
                </a:solidFill>
                <a:latin typeface="Calibri"/>
              </a:rPr>
              <a:t>You are now ready to play!</a:t>
            </a:r>
          </a:p>
        </p:txBody>
      </p:sp>
      <p:pic>
        <p:nvPicPr>
          <p:cNvPr id="37" name="Picture 36">
            <a:extLst>
              <a:ext uri="{FF2B5EF4-FFF2-40B4-BE49-F238E27FC236}">
                <a16:creationId xmlns:a16="http://schemas.microsoft.com/office/drawing/2014/main" xmlns="" id="{D9462BC8-5682-4102-9FD6-053341304001}"/>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917">
                        <a14:foregroundMark x1="24750" y1="38667" x2="35750" y2="28190"/>
                        <a14:foregroundMark x1="35750" y1="28190" x2="63583" y2="19333"/>
                        <a14:foregroundMark x1="63583" y1="19333" x2="72917" y2="31429"/>
                        <a14:foregroundMark x1="72917" y1="31429" x2="79583" y2="62476"/>
                        <a14:foregroundMark x1="79583" y1="62476" x2="71917" y2="76095"/>
                        <a14:foregroundMark x1="71917" y1="76095" x2="59000" y2="85905"/>
                        <a14:foregroundMark x1="59000" y1="85905" x2="44667" y2="88286"/>
                        <a14:foregroundMark x1="44667" y1="88286" x2="31667" y2="82095"/>
                        <a14:foregroundMark x1="31667" y1="82095" x2="24167" y2="67143"/>
                        <a14:foregroundMark x1="24167" y1="67143" x2="19333" y2="34190"/>
                        <a14:foregroundMark x1="19333" y1="34190" x2="29167" y2="20476"/>
                        <a14:foregroundMark x1="29167" y1="20476" x2="45250" y2="12952"/>
                        <a14:foregroundMark x1="45250" y1="12952" x2="73250" y2="21238"/>
                        <a14:foregroundMark x1="73250" y1="21238" x2="82833" y2="31619"/>
                        <a14:foregroundMark x1="82833" y1="31619" x2="85917" y2="50286"/>
                        <a14:foregroundMark x1="85917" y1="50286" x2="83583" y2="65048"/>
                        <a14:foregroundMark x1="83583" y1="65048" x2="74333" y2="80190"/>
                        <a14:foregroundMark x1="74333" y1="80190" x2="63583" y2="89619"/>
                        <a14:foregroundMark x1="63583" y1="89619" x2="34750" y2="88667"/>
                        <a14:foregroundMark x1="34750" y1="88667" x2="25000" y2="78667"/>
                        <a14:foregroundMark x1="25000" y1="78667" x2="12167" y2="49048"/>
                        <a14:foregroundMark x1="12167" y1="49048" x2="22667" y2="19619"/>
                        <a14:foregroundMark x1="22667" y1="19619" x2="32417" y2="8762"/>
                        <a14:foregroundMark x1="32417" y1="8762" x2="48167" y2="8286"/>
                        <a14:foregroundMark x1="48167" y1="8286" x2="62833" y2="8571"/>
                        <a14:foregroundMark x1="62833" y1="8571" x2="74750" y2="17333"/>
                        <a14:foregroundMark x1="74750" y1="17333" x2="89667" y2="43524"/>
                        <a14:foregroundMark x1="89667" y1="43524" x2="90917" y2="47905"/>
                        <a14:foregroundMark x1="38583" y1="23238" x2="59583" y2="23619"/>
                        <a14:foregroundMark x1="37167" y1="21238" x2="60000" y2="20857"/>
                        <a14:foregroundMark x1="60000" y1="20857" x2="69250" y2="20857"/>
                        <a14:foregroundMark x1="66500" y1="70857" x2="41917" y2="85524"/>
                        <a14:foregroundMark x1="41917" y1="85524" x2="56667" y2="81619"/>
                        <a14:foregroundMark x1="56667" y1="81619" x2="61083" y2="81619"/>
                        <a14:foregroundMark x1="63750" y1="77048" x2="54667" y2="76381"/>
                        <a14:foregroundMark x1="49000" y1="81333" x2="35917" y2="80571"/>
                        <a14:foregroundMark x1="41333" y1="78381" x2="42000" y2="77429"/>
                        <a14:foregroundMark x1="41667" y1="81143" x2="55583" y2="84762"/>
                        <a14:foregroundMark x1="55583" y1="84762" x2="60583" y2="78190"/>
                        <a14:foregroundMark x1="43417" y1="80952" x2="34417" y2="82952"/>
                        <a14:foregroundMark x1="43083" y1="78571" x2="55250" y2="75619"/>
                        <a14:foregroundMark x1="49000" y1="76857" x2="60417" y2="68095"/>
                        <a14:foregroundMark x1="60417" y1="68095" x2="44750" y2="75524"/>
                        <a14:foregroundMark x1="44750" y1="75524" x2="27167" y2="77810"/>
                        <a14:foregroundMark x1="27167" y1="77810" x2="39333" y2="70190"/>
                        <a14:foregroundMark x1="39333" y1="70190" x2="56167" y2="67333"/>
                        <a14:foregroundMark x1="56167" y1="67333" x2="60417" y2="68286"/>
                      </a14:backgroundRemoval>
                    </a14:imgEffect>
                  </a14:imgLayer>
                </a14:imgProps>
              </a:ext>
              <a:ext uri="{28A0092B-C50C-407E-A947-70E740481C1C}">
                <a14:useLocalDpi xmlns:a14="http://schemas.microsoft.com/office/drawing/2010/main"/>
              </a:ext>
            </a:extLst>
          </a:blip>
          <a:stretch>
            <a:fillRect/>
          </a:stretch>
        </p:blipFill>
        <p:spPr>
          <a:xfrm>
            <a:off x="5597961" y="2487210"/>
            <a:ext cx="2331222" cy="2719759"/>
          </a:xfrm>
          <a:prstGeom prst="rect">
            <a:avLst/>
          </a:prstGeom>
        </p:spPr>
      </p:pic>
    </p:spTree>
    <p:extLst>
      <p:ext uri="{BB962C8B-B14F-4D97-AF65-F5344CB8AC3E}">
        <p14:creationId xmlns:p14="http://schemas.microsoft.com/office/powerpoint/2010/main" val="3940042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A55183A-96D3-4ECC-AC47-E7AE071F448F}"/>
              </a:ext>
            </a:extLst>
          </p:cNvPr>
          <p:cNvSpPr/>
          <p:nvPr/>
        </p:nvSpPr>
        <p:spPr>
          <a:xfrm>
            <a:off x="2286000" y="0"/>
            <a:ext cx="4572000" cy="707886"/>
          </a:xfrm>
          <a:prstGeom prst="rect">
            <a:avLst/>
          </a:prstGeom>
        </p:spPr>
        <p:txBody>
          <a:bodyPr>
            <a:spAutoFit/>
          </a:bodyPr>
          <a:lstStyle/>
          <a:p>
            <a:pPr algn="ctr"/>
            <a:r>
              <a:rPr lang="en-US" sz="4000" dirty="0">
                <a:solidFill>
                  <a:prstClr val="white"/>
                </a:solidFill>
                <a:latin typeface="Calibri"/>
              </a:rPr>
              <a:t>How to play:</a:t>
            </a:r>
          </a:p>
        </p:txBody>
      </p:sp>
      <p:sp>
        <p:nvSpPr>
          <p:cNvPr id="3" name="Rectangle 2">
            <a:extLst>
              <a:ext uri="{FF2B5EF4-FFF2-40B4-BE49-F238E27FC236}">
                <a16:creationId xmlns:a16="http://schemas.microsoft.com/office/drawing/2014/main" xmlns="" id="{C2AB8F31-0624-4D34-BBCC-26F60755D7DF}"/>
              </a:ext>
            </a:extLst>
          </p:cNvPr>
          <p:cNvSpPr/>
          <p:nvPr/>
        </p:nvSpPr>
        <p:spPr>
          <a:xfrm>
            <a:off x="309688" y="920855"/>
            <a:ext cx="2743199" cy="2677656"/>
          </a:xfrm>
          <a:prstGeom prst="rect">
            <a:avLst/>
          </a:prstGeom>
        </p:spPr>
        <p:txBody>
          <a:bodyPr wrap="square">
            <a:spAutoFit/>
          </a:bodyPr>
          <a:lstStyle/>
          <a:p>
            <a:pPr algn="ctr"/>
            <a:r>
              <a:rPr lang="en-US" sz="2800" dirty="0">
                <a:solidFill>
                  <a:prstClr val="white"/>
                </a:solidFill>
                <a:latin typeface="Calibri"/>
              </a:rPr>
              <a:t>Each turn, play 1 card from you hand so it connects to at least one other card.</a:t>
            </a:r>
            <a:endParaRPr lang="en-US" sz="4000" dirty="0">
              <a:solidFill>
                <a:prstClr val="white"/>
              </a:solidFill>
              <a:latin typeface="Calibri"/>
            </a:endParaRPr>
          </a:p>
        </p:txBody>
      </p:sp>
      <p:pic>
        <p:nvPicPr>
          <p:cNvPr id="5" name="Picture 4">
            <a:extLst>
              <a:ext uri="{FF2B5EF4-FFF2-40B4-BE49-F238E27FC236}">
                <a16:creationId xmlns:a16="http://schemas.microsoft.com/office/drawing/2014/main" xmlns="" id="{94E1B732-AA9D-44E3-A3FB-EBDD2C83C55E}"/>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90" b="90000" l="10000" r="90000">
                        <a14:foregroundMark x1="9167" y1="51238" x2="31167" y2="18286"/>
                        <a14:foregroundMark x1="31167" y1="18286" x2="26917" y2="55810"/>
                        <a14:foregroundMark x1="26917" y1="55810" x2="53432" y2="6641"/>
                        <a14:foregroundMark x1="54808" y1="6454" x2="36250" y2="83619"/>
                        <a14:foregroundMark x1="36250" y1="83619" x2="45917" y2="72952"/>
                        <a14:foregroundMark x1="45917" y1="72952" x2="64500" y2="20571"/>
                        <a14:foregroundMark x1="64500" y1="20571" x2="63000" y2="60476"/>
                        <a14:foregroundMark x1="63000" y1="60476" x2="74917" y2="47238"/>
                        <a14:foregroundMark x1="74917" y1="47238" x2="75500" y2="30190"/>
                        <a14:foregroundMark x1="75500" y1="30190" x2="80000" y2="49905"/>
                        <a14:foregroundMark x1="80000" y1="49905" x2="78667" y2="66000"/>
                        <a14:foregroundMark x1="78667" y1="66000" x2="59500" y2="88571"/>
                        <a14:foregroundMark x1="59500" y1="88571" x2="44500" y2="88190"/>
                        <a14:foregroundMark x1="44500" y1="88190" x2="39250" y2="86190"/>
                        <a14:foregroundMark x1="30583" y1="11810" x2="61833" y2="15524"/>
                        <a14:foregroundMark x1="61833" y1="15524" x2="73250" y2="24857"/>
                        <a14:foregroundMark x1="73250" y1="24857" x2="86917" y2="52095"/>
                        <a14:foregroundMark x1="86917" y1="52095" x2="83250" y2="68000"/>
                        <a14:foregroundMark x1="83250" y1="68000" x2="74833" y2="82381"/>
                        <a14:foregroundMark x1="74833" y1="82381" x2="63000" y2="89810"/>
                        <a14:foregroundMark x1="63000" y1="89810" x2="32500" y2="88381"/>
                        <a14:foregroundMark x1="32500" y1="88381" x2="13500" y2="54381"/>
                        <a14:foregroundMark x1="41667" y1="20381" x2="56667" y2="18952"/>
                        <a14:foregroundMark x1="56667" y1="18952" x2="69417" y2="22000"/>
                        <a14:foregroundMark x1="69417" y1="22000" x2="61250" y2="34952"/>
                        <a14:foregroundMark x1="61250" y1="34952" x2="34167" y2="48095"/>
                        <a14:foregroundMark x1="34167" y1="48095" x2="45917" y2="40381"/>
                        <a14:foregroundMark x1="45917" y1="40381" x2="59500" y2="71524"/>
                        <a14:foregroundMark x1="59500" y1="71524" x2="59500" y2="72571"/>
                        <a14:foregroundMark x1="70667" y1="43048" x2="67083" y2="21810"/>
                        <a14:foregroundMark x1="48833" y1="47619" x2="29750" y2="60762"/>
                        <a14:backgroundMark x1="49167" y1="2286" x2="56333" y2="4095"/>
                        <a14:backgroundMark x1="60833" y1="4190" x2="46833" y2="6095"/>
                        <a14:backgroundMark x1="46833" y1="6095" x2="56167" y2="3905"/>
                        <a14:backgroundMark x1="52500" y1="4190" x2="57250" y2="95"/>
                        <a14:backgroundMark x1="56667" y1="1810" x2="54083" y2="95"/>
                      </a14:backgroundRemoval>
                    </a14:imgEffect>
                  </a14:imgLayer>
                </a14:imgProps>
              </a:ext>
              <a:ext uri="{28A0092B-C50C-407E-A947-70E740481C1C}">
                <a14:useLocalDpi xmlns:a14="http://schemas.microsoft.com/office/drawing/2010/main"/>
              </a:ext>
            </a:extLst>
          </a:blip>
          <a:stretch>
            <a:fillRect/>
          </a:stretch>
        </p:blipFill>
        <p:spPr>
          <a:xfrm>
            <a:off x="3794220" y="2581127"/>
            <a:ext cx="2498531" cy="2914953"/>
          </a:xfrm>
          <a:prstGeom prst="rect">
            <a:avLst/>
          </a:prstGeom>
        </p:spPr>
      </p:pic>
      <p:pic>
        <p:nvPicPr>
          <p:cNvPr id="8" name="Picture 7">
            <a:extLst>
              <a:ext uri="{FF2B5EF4-FFF2-40B4-BE49-F238E27FC236}">
                <a16:creationId xmlns:a16="http://schemas.microsoft.com/office/drawing/2014/main" xmlns="" id="{6097AC5B-5803-4A67-8267-E8A7D297838F}"/>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917">
                        <a14:foregroundMark x1="24750" y1="38667" x2="35750" y2="28190"/>
                        <a14:foregroundMark x1="35750" y1="28190" x2="63583" y2="19333"/>
                        <a14:foregroundMark x1="63583" y1="19333" x2="72917" y2="31429"/>
                        <a14:foregroundMark x1="72917" y1="31429" x2="79583" y2="62476"/>
                        <a14:foregroundMark x1="79583" y1="62476" x2="71917" y2="76095"/>
                        <a14:foregroundMark x1="71917" y1="76095" x2="59000" y2="85905"/>
                        <a14:foregroundMark x1="59000" y1="85905" x2="44667" y2="88286"/>
                        <a14:foregroundMark x1="44667" y1="88286" x2="31667" y2="82095"/>
                        <a14:foregroundMark x1="31667" y1="82095" x2="24167" y2="67143"/>
                        <a14:foregroundMark x1="24167" y1="67143" x2="19333" y2="34190"/>
                        <a14:foregroundMark x1="19333" y1="34190" x2="29167" y2="20476"/>
                        <a14:foregroundMark x1="29167" y1="20476" x2="45250" y2="12952"/>
                        <a14:foregroundMark x1="45250" y1="12952" x2="73250" y2="21238"/>
                        <a14:foregroundMark x1="73250" y1="21238" x2="82833" y2="31619"/>
                        <a14:foregroundMark x1="82833" y1="31619" x2="85917" y2="50286"/>
                        <a14:foregroundMark x1="85917" y1="50286" x2="83583" y2="65048"/>
                        <a14:foregroundMark x1="83583" y1="65048" x2="74333" y2="80190"/>
                        <a14:foregroundMark x1="74333" y1="80190" x2="63583" y2="89619"/>
                        <a14:foregroundMark x1="63583" y1="89619" x2="34750" y2="88667"/>
                        <a14:foregroundMark x1="34750" y1="88667" x2="25000" y2="78667"/>
                        <a14:foregroundMark x1="25000" y1="78667" x2="12167" y2="49048"/>
                        <a14:foregroundMark x1="12167" y1="49048" x2="22667" y2="19619"/>
                        <a14:foregroundMark x1="22667" y1="19619" x2="32417" y2="8762"/>
                        <a14:foregroundMark x1="32417" y1="8762" x2="48167" y2="8286"/>
                        <a14:foregroundMark x1="48167" y1="8286" x2="62833" y2="8571"/>
                        <a14:foregroundMark x1="62833" y1="8571" x2="74750" y2="17333"/>
                        <a14:foregroundMark x1="74750" y1="17333" x2="89667" y2="43524"/>
                        <a14:foregroundMark x1="89667" y1="43524" x2="90917" y2="47905"/>
                        <a14:foregroundMark x1="38583" y1="23238" x2="59583" y2="23619"/>
                        <a14:foregroundMark x1="37167" y1="21238" x2="60000" y2="20857"/>
                        <a14:foregroundMark x1="60000" y1="20857" x2="69250" y2="20857"/>
                        <a14:foregroundMark x1="66500" y1="70857" x2="41917" y2="85524"/>
                        <a14:foregroundMark x1="41917" y1="85524" x2="56667" y2="81619"/>
                        <a14:foregroundMark x1="56667" y1="81619" x2="61083" y2="81619"/>
                        <a14:foregroundMark x1="63750" y1="77048" x2="54667" y2="76381"/>
                        <a14:foregroundMark x1="49000" y1="81333" x2="35917" y2="80571"/>
                        <a14:foregroundMark x1="41333" y1="78381" x2="42000" y2="77429"/>
                        <a14:foregroundMark x1="41667" y1="81143" x2="55583" y2="84762"/>
                        <a14:foregroundMark x1="55583" y1="84762" x2="60583" y2="78190"/>
                        <a14:foregroundMark x1="43417" y1="80952" x2="34417" y2="82952"/>
                        <a14:foregroundMark x1="43083" y1="78571" x2="55250" y2="75619"/>
                        <a14:foregroundMark x1="49000" y1="76857" x2="60417" y2="68095"/>
                        <a14:foregroundMark x1="60417" y1="68095" x2="44750" y2="75524"/>
                        <a14:foregroundMark x1="44750" y1="75524" x2="27167" y2="77810"/>
                        <a14:foregroundMark x1="27167" y1="77810" x2="39333" y2="70190"/>
                        <a14:foregroundMark x1="39333" y1="70190" x2="56167" y2="67333"/>
                        <a14:foregroundMark x1="56167" y1="67333" x2="60417" y2="68286"/>
                      </a14:backgroundRemoval>
                    </a14:imgEffect>
                  </a14:imgLayer>
                </a14:imgProps>
              </a:ext>
              <a:ext uri="{28A0092B-C50C-407E-A947-70E740481C1C}">
                <a14:useLocalDpi xmlns:a14="http://schemas.microsoft.com/office/drawing/2010/main"/>
              </a:ext>
            </a:extLst>
          </a:blip>
          <a:stretch>
            <a:fillRect/>
          </a:stretch>
        </p:blipFill>
        <p:spPr>
          <a:xfrm>
            <a:off x="5608735" y="1123651"/>
            <a:ext cx="2498531" cy="2914953"/>
          </a:xfrm>
          <a:prstGeom prst="rect">
            <a:avLst/>
          </a:prstGeom>
        </p:spPr>
      </p:pic>
      <p:sp>
        <p:nvSpPr>
          <p:cNvPr id="9" name="Arrow: Right 8">
            <a:extLst>
              <a:ext uri="{FF2B5EF4-FFF2-40B4-BE49-F238E27FC236}">
                <a16:creationId xmlns:a16="http://schemas.microsoft.com/office/drawing/2014/main" xmlns="" id="{1895E20A-F258-48A0-8CA5-C730AF7AB42D}"/>
              </a:ext>
            </a:extLst>
          </p:cNvPr>
          <p:cNvSpPr/>
          <p:nvPr/>
        </p:nvSpPr>
        <p:spPr>
          <a:xfrm rot="19768181">
            <a:off x="5762653" y="3094600"/>
            <a:ext cx="414338" cy="66879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Cube 10">
            <a:extLst>
              <a:ext uri="{FF2B5EF4-FFF2-40B4-BE49-F238E27FC236}">
                <a16:creationId xmlns:a16="http://schemas.microsoft.com/office/drawing/2014/main" xmlns="" id="{701FC579-4760-416C-B9D7-8D30CEADC637}"/>
              </a:ext>
            </a:extLst>
          </p:cNvPr>
          <p:cNvSpPr/>
          <p:nvPr/>
        </p:nvSpPr>
        <p:spPr>
          <a:xfrm>
            <a:off x="2988167" y="4712918"/>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Cube 12">
            <a:extLst>
              <a:ext uri="{FF2B5EF4-FFF2-40B4-BE49-F238E27FC236}">
                <a16:creationId xmlns:a16="http://schemas.microsoft.com/office/drawing/2014/main" xmlns="" id="{F25D7C17-E2DD-4068-A4D9-2C2F107E16E5}"/>
              </a:ext>
            </a:extLst>
          </p:cNvPr>
          <p:cNvSpPr/>
          <p:nvPr/>
        </p:nvSpPr>
        <p:spPr>
          <a:xfrm>
            <a:off x="2898637" y="5097063"/>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be 14">
            <a:extLst>
              <a:ext uri="{FF2B5EF4-FFF2-40B4-BE49-F238E27FC236}">
                <a16:creationId xmlns:a16="http://schemas.microsoft.com/office/drawing/2014/main" xmlns="" id="{D2D73665-6AE5-4EFC-AEA5-83D19B51BBBC}"/>
              </a:ext>
            </a:extLst>
          </p:cNvPr>
          <p:cNvSpPr/>
          <p:nvPr/>
        </p:nvSpPr>
        <p:spPr>
          <a:xfrm>
            <a:off x="3299976" y="4652053"/>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ube 15">
            <a:extLst>
              <a:ext uri="{FF2B5EF4-FFF2-40B4-BE49-F238E27FC236}">
                <a16:creationId xmlns:a16="http://schemas.microsoft.com/office/drawing/2014/main" xmlns="" id="{51EDF61D-62D8-4FED-AE39-EA6F5CD402EE}"/>
              </a:ext>
            </a:extLst>
          </p:cNvPr>
          <p:cNvSpPr/>
          <p:nvPr/>
        </p:nvSpPr>
        <p:spPr>
          <a:xfrm>
            <a:off x="3232336" y="5068642"/>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xmlns="" id="{41E30846-0BD3-48AD-83D4-82C95D04B71E}"/>
              </a:ext>
            </a:extLst>
          </p:cNvPr>
          <p:cNvSpPr/>
          <p:nvPr/>
        </p:nvSpPr>
        <p:spPr>
          <a:xfrm>
            <a:off x="216782" y="3429000"/>
            <a:ext cx="2743199" cy="1815882"/>
          </a:xfrm>
          <a:prstGeom prst="rect">
            <a:avLst/>
          </a:prstGeom>
        </p:spPr>
        <p:txBody>
          <a:bodyPr wrap="square">
            <a:spAutoFit/>
          </a:bodyPr>
          <a:lstStyle/>
          <a:p>
            <a:pPr algn="ctr"/>
            <a:r>
              <a:rPr lang="en-US" sz="2800" dirty="0">
                <a:solidFill>
                  <a:prstClr val="white"/>
                </a:solidFill>
                <a:latin typeface="Calibri"/>
              </a:rPr>
              <a:t>Put cubes of your color equal to the number on the card</a:t>
            </a:r>
            <a:endParaRPr lang="en-US" sz="4000" dirty="0">
              <a:solidFill>
                <a:prstClr val="white"/>
              </a:solidFill>
              <a:latin typeface="Calibri"/>
            </a:endParaRPr>
          </a:p>
        </p:txBody>
      </p:sp>
      <p:sp>
        <p:nvSpPr>
          <p:cNvPr id="22" name="Arrow: Right 21">
            <a:extLst>
              <a:ext uri="{FF2B5EF4-FFF2-40B4-BE49-F238E27FC236}">
                <a16:creationId xmlns:a16="http://schemas.microsoft.com/office/drawing/2014/main" xmlns="" id="{7C9E6156-4E0E-49CF-99EB-42060330B6E9}"/>
              </a:ext>
            </a:extLst>
          </p:cNvPr>
          <p:cNvSpPr/>
          <p:nvPr/>
        </p:nvSpPr>
        <p:spPr>
          <a:xfrm rot="19768181">
            <a:off x="3773607" y="4541255"/>
            <a:ext cx="414338" cy="66879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FF2B5EF4-FFF2-40B4-BE49-F238E27FC236}">
                <a16:creationId xmlns:a16="http://schemas.microsoft.com/office/drawing/2014/main" xmlns="" id="{4DC39E59-3C76-49D9-AF83-8BCC5780A0A1}"/>
              </a:ext>
            </a:extLst>
          </p:cNvPr>
          <p:cNvSpPr/>
          <p:nvPr/>
        </p:nvSpPr>
        <p:spPr>
          <a:xfrm>
            <a:off x="7020622" y="3822278"/>
            <a:ext cx="2173287" cy="2246769"/>
          </a:xfrm>
          <a:prstGeom prst="rect">
            <a:avLst/>
          </a:prstGeom>
        </p:spPr>
        <p:txBody>
          <a:bodyPr wrap="square">
            <a:spAutoFit/>
          </a:bodyPr>
          <a:lstStyle/>
          <a:p>
            <a:pPr algn="ctr"/>
            <a:r>
              <a:rPr lang="en-US" sz="2800" dirty="0">
                <a:solidFill>
                  <a:prstClr val="white"/>
                </a:solidFill>
                <a:latin typeface="Calibri"/>
              </a:rPr>
              <a:t>If you play a Phototroph by the sun, add 2 more cubes</a:t>
            </a:r>
            <a:endParaRPr lang="en-US" sz="4000" dirty="0">
              <a:solidFill>
                <a:prstClr val="white"/>
              </a:solidFill>
              <a:latin typeface="Calibri"/>
            </a:endParaRPr>
          </a:p>
        </p:txBody>
      </p:sp>
      <p:sp>
        <p:nvSpPr>
          <p:cNvPr id="24" name="Cube 23">
            <a:extLst>
              <a:ext uri="{FF2B5EF4-FFF2-40B4-BE49-F238E27FC236}">
                <a16:creationId xmlns:a16="http://schemas.microsoft.com/office/drawing/2014/main" xmlns="" id="{0EB0290E-B983-4F48-8D85-2973C3B4AB41}"/>
              </a:ext>
            </a:extLst>
          </p:cNvPr>
          <p:cNvSpPr/>
          <p:nvPr/>
        </p:nvSpPr>
        <p:spPr>
          <a:xfrm>
            <a:off x="7773567" y="6097415"/>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Cube 24">
            <a:extLst>
              <a:ext uri="{FF2B5EF4-FFF2-40B4-BE49-F238E27FC236}">
                <a16:creationId xmlns:a16="http://schemas.microsoft.com/office/drawing/2014/main" xmlns="" id="{270D4119-7B6A-4BB0-8F9A-34A6A741F9DA}"/>
              </a:ext>
            </a:extLst>
          </p:cNvPr>
          <p:cNvSpPr/>
          <p:nvPr/>
        </p:nvSpPr>
        <p:spPr>
          <a:xfrm>
            <a:off x="8235853" y="6097415"/>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Arrow: Right 25">
            <a:extLst>
              <a:ext uri="{FF2B5EF4-FFF2-40B4-BE49-F238E27FC236}">
                <a16:creationId xmlns:a16="http://schemas.microsoft.com/office/drawing/2014/main" xmlns="" id="{E57AA7B6-6DA1-4E1A-A42B-653C1E4B6C92}"/>
              </a:ext>
            </a:extLst>
          </p:cNvPr>
          <p:cNvSpPr/>
          <p:nvPr/>
        </p:nvSpPr>
        <p:spPr>
          <a:xfrm rot="12820982">
            <a:off x="5885359" y="4479595"/>
            <a:ext cx="414338" cy="66879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8" name="Picture 27">
            <a:extLst>
              <a:ext uri="{FF2B5EF4-FFF2-40B4-BE49-F238E27FC236}">
                <a16:creationId xmlns:a16="http://schemas.microsoft.com/office/drawing/2014/main" xmlns="" id="{5412DDF3-CDF8-4780-A561-EB0340F781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2048" y="4543389"/>
            <a:ext cx="768314" cy="1024419"/>
          </a:xfrm>
          <a:prstGeom prst="rect">
            <a:avLst/>
          </a:prstGeom>
        </p:spPr>
      </p:pic>
    </p:spTree>
    <p:extLst>
      <p:ext uri="{BB962C8B-B14F-4D97-AF65-F5344CB8AC3E}">
        <p14:creationId xmlns:p14="http://schemas.microsoft.com/office/powerpoint/2010/main" val="3382142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1BA79A-1A4F-41AA-B3B1-8E346DF2976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857" b="90000" l="10000" r="90583">
                        <a14:foregroundMark x1="30417" y1="8381" x2="71667" y2="11810"/>
                        <a14:foregroundMark x1="71667" y1="11810" x2="87083" y2="39143"/>
                        <a14:foregroundMark x1="87083" y1="39143" x2="86750" y2="55333"/>
                        <a14:foregroundMark x1="86750" y1="55333" x2="72167" y2="82381"/>
                        <a14:foregroundMark x1="72167" y1="82381" x2="61417" y2="91143"/>
                        <a14:foregroundMark x1="61417" y1="91143" x2="33500" y2="90571"/>
                        <a14:foregroundMark x1="33500" y1="90571" x2="21833" y2="80476"/>
                        <a14:foregroundMark x1="21833" y1="80476" x2="9583" y2="52857"/>
                        <a14:foregroundMark x1="9583" y1="52857" x2="28833" y2="8952"/>
                        <a14:foregroundMark x1="28833" y1="8952" x2="14917" y2="54952"/>
                        <a14:foregroundMark x1="14917" y1="54952" x2="33250" y2="18381"/>
                        <a14:foregroundMark x1="33250" y1="18381" x2="26667" y2="82000"/>
                        <a14:foregroundMark x1="26667" y1="82000" x2="43417" y2="24857"/>
                        <a14:foregroundMark x1="43417" y1="24857" x2="38333" y2="82762"/>
                        <a14:foregroundMark x1="38333" y1="82762" x2="45083" y2="63619"/>
                        <a14:foregroundMark x1="45083" y1="63619" x2="48250" y2="31333"/>
                        <a14:foregroundMark x1="48250" y1="31333" x2="53083" y2="75048"/>
                        <a14:foregroundMark x1="53083" y1="75048" x2="60000" y2="88095"/>
                        <a14:foregroundMark x1="60000" y1="88095" x2="73333" y2="88000"/>
                        <a14:foregroundMark x1="73333" y1="88000" x2="85583" y2="60095"/>
                        <a14:foregroundMark x1="85583" y1="60095" x2="53250" y2="75714"/>
                        <a14:foregroundMark x1="53250" y1="75714" x2="69333" y2="50190"/>
                        <a14:foregroundMark x1="69333" y1="50190" x2="52833" y2="65048"/>
                        <a14:foregroundMark x1="52833" y1="65048" x2="66167" y2="51905"/>
                        <a14:foregroundMark x1="66167" y1="51905" x2="51083" y2="43905"/>
                        <a14:foregroundMark x1="51083" y1="43905" x2="55083" y2="25810"/>
                        <a14:foregroundMark x1="55083" y1="25810" x2="62417" y2="47429"/>
                        <a14:foregroundMark x1="62417" y1="47429" x2="49667" y2="42286"/>
                        <a14:foregroundMark x1="49667" y1="42286" x2="43333" y2="26000"/>
                        <a14:foregroundMark x1="43333" y1="26000" x2="60583" y2="16857"/>
                        <a14:foregroundMark x1="60583" y1="16857" x2="70167" y2="31524"/>
                        <a14:foregroundMark x1="70167" y1="31524" x2="74917" y2="45619"/>
                        <a14:foregroundMark x1="74917" y1="45619" x2="71333" y2="23905"/>
                        <a14:foregroundMark x1="71333" y1="23905" x2="69583" y2="20762"/>
                        <a14:foregroundMark x1="35417" y1="30000" x2="31417" y2="14667"/>
                        <a14:foregroundMark x1="31417" y1="14667" x2="44917" y2="14952"/>
                        <a14:foregroundMark x1="44917" y1="14952" x2="58667" y2="20762"/>
                        <a14:foregroundMark x1="58667" y1="20762" x2="61917" y2="36381"/>
                        <a14:foregroundMark x1="61917" y1="36381" x2="70083" y2="49810"/>
                        <a14:foregroundMark x1="70083" y1="49810" x2="82500" y2="44476"/>
                        <a14:foregroundMark x1="82500" y1="44476" x2="79833" y2="29238"/>
                        <a14:foregroundMark x1="79833" y1="29238" x2="68000" y2="18952"/>
                        <a14:foregroundMark x1="68000" y1="18952" x2="51000" y2="18857"/>
                        <a14:foregroundMark x1="51000" y1="18857" x2="39250" y2="25619"/>
                        <a14:foregroundMark x1="39250" y1="25619" x2="16750" y2="66286"/>
                        <a14:foregroundMark x1="16750" y1="66286" x2="25583" y2="48095"/>
                        <a14:foregroundMark x1="25583" y1="48095" x2="25583" y2="65810"/>
                        <a14:foregroundMark x1="25583" y1="65810" x2="33083" y2="81238"/>
                        <a14:foregroundMark x1="33083" y1="81238" x2="46667" y2="87143"/>
                        <a14:foregroundMark x1="46667" y1="87143" x2="58000" y2="75714"/>
                        <a14:foregroundMark x1="58000" y1="75714" x2="44750" y2="77524"/>
                        <a14:foregroundMark x1="44750" y1="77524" x2="58750" y2="80190"/>
                        <a14:foregroundMark x1="58750" y1="80190" x2="68417" y2="68762"/>
                        <a14:foregroundMark x1="68417" y1="68762" x2="60417" y2="81905"/>
                        <a14:foregroundMark x1="60417" y1="81905" x2="73333" y2="73905"/>
                        <a14:foregroundMark x1="73333" y1="73905" x2="73917" y2="58571"/>
                        <a14:foregroundMark x1="73917" y1="58571" x2="61667" y2="66381"/>
                        <a14:foregroundMark x1="61667" y1="66381" x2="74583" y2="60857"/>
                        <a14:foregroundMark x1="74583" y1="60857" x2="84250" y2="50095"/>
                        <a14:foregroundMark x1="84250" y1="50095" x2="67917" y2="16952"/>
                        <a14:foregroundMark x1="67917" y1="16952" x2="53750" y2="9048"/>
                        <a14:foregroundMark x1="53750" y1="9048" x2="39333" y2="9905"/>
                        <a14:foregroundMark x1="39333" y1="9905" x2="31083" y2="22571"/>
                        <a14:foregroundMark x1="31083" y1="22571" x2="36083" y2="36667"/>
                        <a14:foregroundMark x1="36083" y1="36667" x2="42833" y2="15429"/>
                        <a14:foregroundMark x1="42833" y1="15429" x2="56917" y2="22095"/>
                        <a14:foregroundMark x1="56917" y1="22095" x2="69583" y2="60667"/>
                        <a14:foregroundMark x1="69583" y1="60667" x2="69833" y2="39810"/>
                        <a14:foregroundMark x1="69833" y1="39810" x2="62917" y2="23619"/>
                        <a14:foregroundMark x1="62917" y1="23619" x2="69917" y2="60952"/>
                        <a14:foregroundMark x1="69917" y1="60952" x2="63583" y2="77619"/>
                        <a14:foregroundMark x1="63583" y1="77619" x2="51250" y2="86571"/>
                        <a14:foregroundMark x1="51250" y1="86571" x2="34667" y2="86667"/>
                        <a14:foregroundMark x1="34667" y1="86667" x2="67750" y2="80571"/>
                        <a14:foregroundMark x1="67750" y1="80571" x2="76917" y2="63429"/>
                        <a14:foregroundMark x1="76917" y1="63429" x2="50583" y2="53905"/>
                        <a14:foregroundMark x1="50583" y1="53905" x2="36833" y2="54476"/>
                        <a14:foregroundMark x1="36833" y1="54476" x2="21583" y2="48762"/>
                        <a14:foregroundMark x1="21583" y1="48762" x2="27333" y2="33905"/>
                        <a14:foregroundMark x1="27333" y1="33905" x2="28417" y2="70857"/>
                        <a14:foregroundMark x1="28417" y1="70857" x2="15750" y2="57524"/>
                        <a14:foregroundMark x1="15750" y1="57524" x2="23417" y2="79619"/>
                        <a14:foregroundMark x1="23417" y1="79619" x2="24250" y2="60095"/>
                        <a14:foregroundMark x1="24250" y1="60095" x2="18417" y2="46190"/>
                        <a14:foregroundMark x1="18417" y1="46190" x2="34083" y2="73238"/>
                        <a14:foregroundMark x1="34083" y1="73238" x2="28583" y2="54571"/>
                        <a14:foregroundMark x1="28583" y1="54571" x2="31667" y2="38857"/>
                        <a14:foregroundMark x1="31667" y1="38857" x2="54667" y2="50762"/>
                        <a14:foregroundMark x1="54667" y1="50762" x2="65333" y2="64857"/>
                        <a14:foregroundMark x1="65333" y1="64857" x2="78000" y2="47619"/>
                        <a14:foregroundMark x1="78000" y1="47619" x2="64250" y2="54762"/>
                        <a14:foregroundMark x1="64250" y1="54762" x2="76417" y2="43905"/>
                        <a14:foregroundMark x1="76417" y1="43905" x2="63500" y2="48381"/>
                        <a14:foregroundMark x1="63500" y1="48381" x2="63333" y2="48571"/>
                        <a14:foregroundMark x1="51667" y1="27143" x2="47083" y2="20476"/>
                        <a14:foregroundMark x1="64167" y1="27619" x2="53167" y2="19333"/>
                        <a14:foregroundMark x1="53167" y1="19333" x2="39667" y2="23238"/>
                        <a14:foregroundMark x1="39667" y1="23238" x2="44583" y2="19810"/>
                        <a14:foregroundMark x1="74333" y1="40286" x2="87417" y2="41524"/>
                        <a14:foregroundMark x1="87417" y1="41524" x2="87333" y2="58190"/>
                        <a14:foregroundMark x1="87333" y1="58190" x2="83917" y2="64000"/>
                        <a14:foregroundMark x1="88917" y1="52190" x2="90484" y2="40993"/>
                        <a14:foregroundMark x1="49417" y1="20286" x2="43750" y2="17619"/>
                        <a14:backgroundMark x1="92083" y1="42190" x2="89750" y2="40762"/>
                        <a14:backgroundMark x1="94750" y1="42381" x2="90167" y2="40286"/>
                        <a14:backgroundMark x1="90167" y1="40952" x2="91250" y2="42857"/>
                        <a14:backgroundMark x1="90000" y1="65905" x2="89167" y2="66667"/>
                        <a14:backgroundMark x1="90583" y1="42190" x2="90417" y2="40952"/>
                      </a14:backgroundRemoval>
                    </a14:imgEffect>
                  </a14:imgLayer>
                </a14:imgProps>
              </a:ext>
              <a:ext uri="{28A0092B-C50C-407E-A947-70E740481C1C}">
                <a14:useLocalDpi xmlns:a14="http://schemas.microsoft.com/office/drawing/2010/main"/>
              </a:ext>
            </a:extLst>
          </a:blip>
          <a:stretch>
            <a:fillRect/>
          </a:stretch>
        </p:blipFill>
        <p:spPr>
          <a:xfrm rot="3587546">
            <a:off x="-302415" y="3732248"/>
            <a:ext cx="3348534" cy="2197476"/>
          </a:xfrm>
          <a:prstGeom prst="rect">
            <a:avLst/>
          </a:prstGeom>
        </p:spPr>
      </p:pic>
      <p:sp>
        <p:nvSpPr>
          <p:cNvPr id="4" name="Rectangle 3">
            <a:extLst>
              <a:ext uri="{FF2B5EF4-FFF2-40B4-BE49-F238E27FC236}">
                <a16:creationId xmlns:a16="http://schemas.microsoft.com/office/drawing/2014/main" xmlns="" id="{4866363D-D80C-4F8D-ADEC-860B915957FC}"/>
              </a:ext>
            </a:extLst>
          </p:cNvPr>
          <p:cNvSpPr/>
          <p:nvPr/>
        </p:nvSpPr>
        <p:spPr>
          <a:xfrm>
            <a:off x="4790586" y="1141329"/>
            <a:ext cx="4353414" cy="5262980"/>
          </a:xfrm>
          <a:prstGeom prst="rect">
            <a:avLst/>
          </a:prstGeom>
        </p:spPr>
        <p:txBody>
          <a:bodyPr wrap="square">
            <a:spAutoFit/>
          </a:bodyPr>
          <a:lstStyle/>
          <a:p>
            <a:pPr algn="ctr"/>
            <a:r>
              <a:rPr lang="en-US" sz="2800" dirty="0" smtClean="0">
                <a:solidFill>
                  <a:prstClr val="white"/>
                </a:solidFill>
                <a:latin typeface="Calibri"/>
              </a:rPr>
              <a:t>The </a:t>
            </a:r>
            <a:r>
              <a:rPr lang="en-US" sz="2800" dirty="0">
                <a:solidFill>
                  <a:prstClr val="white"/>
                </a:solidFill>
                <a:latin typeface="Calibri"/>
              </a:rPr>
              <a:t>arrow points to the cards that it effects.</a:t>
            </a:r>
          </a:p>
          <a:p>
            <a:pPr algn="ctr"/>
            <a:endParaRPr lang="en-US" sz="2800" dirty="0">
              <a:solidFill>
                <a:prstClr val="white"/>
              </a:solidFill>
              <a:latin typeface="Calibri"/>
            </a:endParaRPr>
          </a:p>
          <a:p>
            <a:pPr algn="ctr"/>
            <a:r>
              <a:rPr lang="en-US" sz="2800" b="1" dirty="0">
                <a:solidFill>
                  <a:prstClr val="white"/>
                </a:solidFill>
                <a:latin typeface="Calibri"/>
              </a:rPr>
              <a:t>Take: </a:t>
            </a:r>
            <a:r>
              <a:rPr lang="en-US" sz="2800" dirty="0">
                <a:solidFill>
                  <a:prstClr val="white"/>
                </a:solidFill>
                <a:latin typeface="Calibri"/>
              </a:rPr>
              <a:t>Switch the cubes to you color and move it to you card.</a:t>
            </a:r>
          </a:p>
          <a:p>
            <a:pPr algn="ctr"/>
            <a:r>
              <a:rPr lang="en-US" sz="2800" dirty="0">
                <a:solidFill>
                  <a:prstClr val="white"/>
                </a:solidFill>
                <a:latin typeface="Calibri"/>
              </a:rPr>
              <a:t>(Remember some can only take from certain others!)</a:t>
            </a:r>
          </a:p>
          <a:p>
            <a:pPr algn="ctr"/>
            <a:endParaRPr lang="en-US" sz="2800" dirty="0">
              <a:solidFill>
                <a:prstClr val="white"/>
              </a:solidFill>
              <a:latin typeface="Calibri"/>
            </a:endParaRPr>
          </a:p>
          <a:p>
            <a:pPr algn="ctr"/>
            <a:r>
              <a:rPr lang="en-US" sz="2800" b="1" dirty="0">
                <a:solidFill>
                  <a:prstClr val="white"/>
                </a:solidFill>
                <a:latin typeface="Calibri"/>
              </a:rPr>
              <a:t>Return: </a:t>
            </a:r>
            <a:r>
              <a:rPr lang="en-US" sz="2800" dirty="0">
                <a:solidFill>
                  <a:prstClr val="white"/>
                </a:solidFill>
                <a:latin typeface="Calibri"/>
              </a:rPr>
              <a:t>Give the cubes on the indicated card back to their player.</a:t>
            </a:r>
            <a:endParaRPr lang="en-US" sz="4000" dirty="0">
              <a:solidFill>
                <a:prstClr val="white"/>
              </a:solidFill>
              <a:latin typeface="Calibri"/>
            </a:endParaRPr>
          </a:p>
        </p:txBody>
      </p:sp>
      <p:pic>
        <p:nvPicPr>
          <p:cNvPr id="5" name="Picture 4">
            <a:extLst>
              <a:ext uri="{FF2B5EF4-FFF2-40B4-BE49-F238E27FC236}">
                <a16:creationId xmlns:a16="http://schemas.microsoft.com/office/drawing/2014/main" xmlns="" id="{AA7B8A85-4E1A-416E-86E8-0E8C8029111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190" b="90000" l="10000" r="90000">
                        <a14:foregroundMark x1="9167" y1="51238" x2="31167" y2="18286"/>
                        <a14:foregroundMark x1="31167" y1="18286" x2="26917" y2="55810"/>
                        <a14:foregroundMark x1="26917" y1="55810" x2="53432" y2="6641"/>
                        <a14:foregroundMark x1="54808" y1="6454" x2="36250" y2="83619"/>
                        <a14:foregroundMark x1="36250" y1="83619" x2="45917" y2="72952"/>
                        <a14:foregroundMark x1="45917" y1="72952" x2="64500" y2="20571"/>
                        <a14:foregroundMark x1="64500" y1="20571" x2="63000" y2="60476"/>
                        <a14:foregroundMark x1="63000" y1="60476" x2="74917" y2="47238"/>
                        <a14:foregroundMark x1="74917" y1="47238" x2="75500" y2="30190"/>
                        <a14:foregroundMark x1="75500" y1="30190" x2="80000" y2="49905"/>
                        <a14:foregroundMark x1="80000" y1="49905" x2="78667" y2="66000"/>
                        <a14:foregroundMark x1="78667" y1="66000" x2="59500" y2="88571"/>
                        <a14:foregroundMark x1="59500" y1="88571" x2="44500" y2="88190"/>
                        <a14:foregroundMark x1="44500" y1="88190" x2="39250" y2="86190"/>
                        <a14:foregroundMark x1="30583" y1="11810" x2="61833" y2="15524"/>
                        <a14:foregroundMark x1="61833" y1="15524" x2="73250" y2="24857"/>
                        <a14:foregroundMark x1="73250" y1="24857" x2="86917" y2="52095"/>
                        <a14:foregroundMark x1="86917" y1="52095" x2="83250" y2="68000"/>
                        <a14:foregroundMark x1="83250" y1="68000" x2="74833" y2="82381"/>
                        <a14:foregroundMark x1="74833" y1="82381" x2="63000" y2="89810"/>
                        <a14:foregroundMark x1="63000" y1="89810" x2="32500" y2="88381"/>
                        <a14:foregroundMark x1="32500" y1="88381" x2="13500" y2="54381"/>
                        <a14:foregroundMark x1="41667" y1="20381" x2="56667" y2="18952"/>
                        <a14:foregroundMark x1="56667" y1="18952" x2="69417" y2="22000"/>
                        <a14:foregroundMark x1="69417" y1="22000" x2="61250" y2="34952"/>
                        <a14:foregroundMark x1="61250" y1="34952" x2="34167" y2="48095"/>
                        <a14:foregroundMark x1="34167" y1="48095" x2="45917" y2="40381"/>
                        <a14:foregroundMark x1="45917" y1="40381" x2="59500" y2="71524"/>
                        <a14:foregroundMark x1="59500" y1="71524" x2="59500" y2="72571"/>
                        <a14:foregroundMark x1="70667" y1="43048" x2="67083" y2="21810"/>
                        <a14:foregroundMark x1="48833" y1="47619" x2="29750" y2="60762"/>
                        <a14:backgroundMark x1="49167" y1="2286" x2="56333" y2="4095"/>
                        <a14:backgroundMark x1="60833" y1="4190" x2="46833" y2="6095"/>
                        <a14:backgroundMark x1="46833" y1="6095" x2="56167" y2="3905"/>
                        <a14:backgroundMark x1="52500" y1="4190" x2="57250" y2="95"/>
                        <a14:backgroundMark x1="56667" y1="1810" x2="54083" y2="95"/>
                      </a14:backgroundRemoval>
                    </a14:imgEffect>
                  </a14:imgLayer>
                </a14:imgProps>
              </a:ext>
              <a:ext uri="{28A0092B-C50C-407E-A947-70E740481C1C}">
                <a14:useLocalDpi xmlns:a14="http://schemas.microsoft.com/office/drawing/2010/main"/>
              </a:ext>
            </a:extLst>
          </a:blip>
          <a:stretch>
            <a:fillRect/>
          </a:stretch>
        </p:blipFill>
        <p:spPr>
          <a:xfrm>
            <a:off x="1766011" y="2087678"/>
            <a:ext cx="2498531" cy="2914953"/>
          </a:xfrm>
          <a:prstGeom prst="rect">
            <a:avLst/>
          </a:prstGeom>
        </p:spPr>
      </p:pic>
      <p:sp>
        <p:nvSpPr>
          <p:cNvPr id="6" name="Cube 5">
            <a:extLst>
              <a:ext uri="{FF2B5EF4-FFF2-40B4-BE49-F238E27FC236}">
                <a16:creationId xmlns:a16="http://schemas.microsoft.com/office/drawing/2014/main" xmlns="" id="{8D7439D0-3D93-425A-9018-BBFDE2A3F0DE}"/>
              </a:ext>
            </a:extLst>
          </p:cNvPr>
          <p:cNvSpPr/>
          <p:nvPr/>
        </p:nvSpPr>
        <p:spPr>
          <a:xfrm>
            <a:off x="2641368" y="3045453"/>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Cube 7">
            <a:extLst>
              <a:ext uri="{FF2B5EF4-FFF2-40B4-BE49-F238E27FC236}">
                <a16:creationId xmlns:a16="http://schemas.microsoft.com/office/drawing/2014/main" xmlns="" id="{90BA1E8E-D532-4061-8810-878A155487A9}"/>
              </a:ext>
            </a:extLst>
          </p:cNvPr>
          <p:cNvSpPr/>
          <p:nvPr/>
        </p:nvSpPr>
        <p:spPr>
          <a:xfrm>
            <a:off x="2953177" y="2984588"/>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ube 15">
            <a:extLst>
              <a:ext uri="{FF2B5EF4-FFF2-40B4-BE49-F238E27FC236}">
                <a16:creationId xmlns:a16="http://schemas.microsoft.com/office/drawing/2014/main" xmlns="" id="{4FF97663-C4B5-4F56-990A-0F497A36E411}"/>
              </a:ext>
            </a:extLst>
          </p:cNvPr>
          <p:cNvSpPr/>
          <p:nvPr/>
        </p:nvSpPr>
        <p:spPr>
          <a:xfrm>
            <a:off x="2876951" y="5457945"/>
            <a:ext cx="319302" cy="42573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Cube 16">
            <a:extLst>
              <a:ext uri="{FF2B5EF4-FFF2-40B4-BE49-F238E27FC236}">
                <a16:creationId xmlns:a16="http://schemas.microsoft.com/office/drawing/2014/main" xmlns="" id="{EE9262BA-2A94-44EC-88E8-A4B684C51859}"/>
              </a:ext>
            </a:extLst>
          </p:cNvPr>
          <p:cNvSpPr/>
          <p:nvPr/>
        </p:nvSpPr>
        <p:spPr>
          <a:xfrm>
            <a:off x="2595762" y="5649631"/>
            <a:ext cx="319302" cy="42573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Cube 17">
            <a:extLst>
              <a:ext uri="{FF2B5EF4-FFF2-40B4-BE49-F238E27FC236}">
                <a16:creationId xmlns:a16="http://schemas.microsoft.com/office/drawing/2014/main" xmlns="" id="{AFCD2EF4-E488-460D-91CD-036AB248DF5E}"/>
              </a:ext>
            </a:extLst>
          </p:cNvPr>
          <p:cNvSpPr/>
          <p:nvPr/>
        </p:nvSpPr>
        <p:spPr>
          <a:xfrm>
            <a:off x="1371852" y="5043854"/>
            <a:ext cx="319302" cy="42573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Cube 18">
            <a:extLst>
              <a:ext uri="{FF2B5EF4-FFF2-40B4-BE49-F238E27FC236}">
                <a16:creationId xmlns:a16="http://schemas.microsoft.com/office/drawing/2014/main" xmlns="" id="{1D452F1D-54AB-4B0A-8EE3-C2A09783A370}"/>
              </a:ext>
            </a:extLst>
          </p:cNvPr>
          <p:cNvSpPr/>
          <p:nvPr/>
        </p:nvSpPr>
        <p:spPr>
          <a:xfrm>
            <a:off x="1606360" y="4830986"/>
            <a:ext cx="319302" cy="425736"/>
          </a:xfrm>
          <a:prstGeom prst="cub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Arrow: Curved Down 19">
            <a:extLst>
              <a:ext uri="{FF2B5EF4-FFF2-40B4-BE49-F238E27FC236}">
                <a16:creationId xmlns:a16="http://schemas.microsoft.com/office/drawing/2014/main" xmlns="" id="{C6650E76-A5C2-4A20-A990-6E10A81C669B}"/>
              </a:ext>
            </a:extLst>
          </p:cNvPr>
          <p:cNvSpPr/>
          <p:nvPr/>
        </p:nvSpPr>
        <p:spPr>
          <a:xfrm rot="9124998">
            <a:off x="1876461" y="4813213"/>
            <a:ext cx="1707710" cy="762204"/>
          </a:xfrm>
          <a:prstGeom prst="curved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Arrow: Right 20">
            <a:extLst>
              <a:ext uri="{FF2B5EF4-FFF2-40B4-BE49-F238E27FC236}">
                <a16:creationId xmlns:a16="http://schemas.microsoft.com/office/drawing/2014/main" xmlns="" id="{C00D915A-0D9F-4973-9269-269679F22C05}"/>
              </a:ext>
            </a:extLst>
          </p:cNvPr>
          <p:cNvSpPr/>
          <p:nvPr/>
        </p:nvSpPr>
        <p:spPr>
          <a:xfrm rot="19768181">
            <a:off x="3404980" y="2638608"/>
            <a:ext cx="1225625" cy="964343"/>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ube 21">
            <a:extLst>
              <a:ext uri="{FF2B5EF4-FFF2-40B4-BE49-F238E27FC236}">
                <a16:creationId xmlns:a16="http://schemas.microsoft.com/office/drawing/2014/main" xmlns="" id="{76F2429B-2E40-4FE0-BBB2-320BE59ACF95}"/>
              </a:ext>
            </a:extLst>
          </p:cNvPr>
          <p:cNvSpPr/>
          <p:nvPr/>
        </p:nvSpPr>
        <p:spPr>
          <a:xfrm>
            <a:off x="4264542" y="2627559"/>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Cube 22">
            <a:extLst>
              <a:ext uri="{FF2B5EF4-FFF2-40B4-BE49-F238E27FC236}">
                <a16:creationId xmlns:a16="http://schemas.microsoft.com/office/drawing/2014/main" xmlns="" id="{C815FA31-134C-463B-BB02-BB520228F380}"/>
              </a:ext>
            </a:extLst>
          </p:cNvPr>
          <p:cNvSpPr/>
          <p:nvPr/>
        </p:nvSpPr>
        <p:spPr>
          <a:xfrm>
            <a:off x="4580197" y="2513843"/>
            <a:ext cx="353059" cy="47074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a:extLst>
              <a:ext uri="{FF2B5EF4-FFF2-40B4-BE49-F238E27FC236}">
                <a16:creationId xmlns:a16="http://schemas.microsoft.com/office/drawing/2014/main" xmlns="" id="{FB3EFCC5-A721-44D7-BBE7-8BAC63722B9D}"/>
              </a:ext>
            </a:extLst>
          </p:cNvPr>
          <p:cNvSpPr/>
          <p:nvPr/>
        </p:nvSpPr>
        <p:spPr>
          <a:xfrm>
            <a:off x="3439491" y="1557080"/>
            <a:ext cx="1650101" cy="2000548"/>
          </a:xfrm>
          <a:prstGeom prst="rect">
            <a:avLst/>
          </a:prstGeom>
        </p:spPr>
        <p:txBody>
          <a:bodyPr wrap="square">
            <a:spAutoFit/>
          </a:bodyPr>
          <a:lstStyle/>
          <a:p>
            <a:pPr algn="ctr"/>
            <a:r>
              <a:rPr lang="en-US" sz="2800" dirty="0">
                <a:solidFill>
                  <a:prstClr val="white"/>
                </a:solidFill>
                <a:latin typeface="Calibri"/>
              </a:rPr>
              <a:t>Return to player.</a:t>
            </a:r>
          </a:p>
          <a:p>
            <a:pPr algn="ctr"/>
            <a:endParaRPr lang="en-US" sz="2800" dirty="0">
              <a:solidFill>
                <a:prstClr val="white"/>
              </a:solidFill>
              <a:latin typeface="Calibri"/>
            </a:endParaRPr>
          </a:p>
          <a:p>
            <a:pPr algn="ctr"/>
            <a:endParaRPr lang="en-US" sz="4000" dirty="0">
              <a:solidFill>
                <a:prstClr val="white"/>
              </a:solidFill>
              <a:latin typeface="Calibri"/>
            </a:endParaRPr>
          </a:p>
        </p:txBody>
      </p:sp>
      <p:sp>
        <p:nvSpPr>
          <p:cNvPr id="2" name="TextBox 1"/>
          <p:cNvSpPr txBox="1"/>
          <p:nvPr/>
        </p:nvSpPr>
        <p:spPr>
          <a:xfrm>
            <a:off x="0" y="64111"/>
            <a:ext cx="9144000" cy="1077218"/>
          </a:xfrm>
          <a:prstGeom prst="rect">
            <a:avLst/>
          </a:prstGeom>
          <a:noFill/>
        </p:spPr>
        <p:txBody>
          <a:bodyPr wrap="square" rtlCol="0">
            <a:spAutoFit/>
          </a:bodyPr>
          <a:lstStyle/>
          <a:p>
            <a:pPr algn="ctr"/>
            <a:r>
              <a:rPr lang="en-US" sz="3200" b="1" dirty="0">
                <a:solidFill>
                  <a:prstClr val="white"/>
                </a:solidFill>
              </a:rPr>
              <a:t>When you play a card: </a:t>
            </a:r>
          </a:p>
          <a:p>
            <a:endParaRPr lang="en-US" sz="3200" dirty="0"/>
          </a:p>
        </p:txBody>
      </p:sp>
    </p:spTree>
    <p:extLst>
      <p:ext uri="{BB962C8B-B14F-4D97-AF65-F5344CB8AC3E}">
        <p14:creationId xmlns:p14="http://schemas.microsoft.com/office/powerpoint/2010/main" val="1755891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FEC646F-4DDC-4602-BFBB-89EC03C9E786}"/>
              </a:ext>
            </a:extLst>
          </p:cNvPr>
          <p:cNvPicPr>
            <a:picLocks noChangeAspect="1"/>
          </p:cNvPicPr>
          <p:nvPr/>
        </p:nvPicPr>
        <p:blipFill>
          <a:blip r:embed="rId2"/>
          <a:stretch>
            <a:fillRect/>
          </a:stretch>
        </p:blipFill>
        <p:spPr>
          <a:xfrm>
            <a:off x="653523" y="1844455"/>
            <a:ext cx="7415736" cy="4148383"/>
          </a:xfrm>
          <a:prstGeom prst="rect">
            <a:avLst/>
          </a:prstGeom>
        </p:spPr>
      </p:pic>
    </p:spTree>
    <p:extLst>
      <p:ext uri="{BB962C8B-B14F-4D97-AF65-F5344CB8AC3E}">
        <p14:creationId xmlns:p14="http://schemas.microsoft.com/office/powerpoint/2010/main" val="1472820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B0B1311-BD3C-4B1A-B1DE-C59E37FE7856}"/>
              </a:ext>
            </a:extLst>
          </p:cNvPr>
          <p:cNvSpPr/>
          <p:nvPr/>
        </p:nvSpPr>
        <p:spPr>
          <a:xfrm>
            <a:off x="-1" y="2"/>
            <a:ext cx="9286876" cy="6857999"/>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Calibri"/>
            </a:endParaRPr>
          </a:p>
        </p:txBody>
      </p:sp>
      <p:pic>
        <p:nvPicPr>
          <p:cNvPr id="9" name="Picture 8">
            <a:extLst>
              <a:ext uri="{FF2B5EF4-FFF2-40B4-BE49-F238E27FC236}">
                <a16:creationId xmlns:a16="http://schemas.microsoft.com/office/drawing/2014/main" xmlns="" id="{ABAEB0D6-967B-4247-B59E-DFB6F4B1DD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26993" y="1356174"/>
            <a:ext cx="5437545" cy="5476425"/>
          </a:xfrm>
          <a:prstGeom prst="rect">
            <a:avLst/>
          </a:prstGeom>
        </p:spPr>
      </p:pic>
      <p:sp>
        <p:nvSpPr>
          <p:cNvPr id="10" name="Rectangle 9">
            <a:extLst>
              <a:ext uri="{FF2B5EF4-FFF2-40B4-BE49-F238E27FC236}">
                <a16:creationId xmlns:a16="http://schemas.microsoft.com/office/drawing/2014/main" xmlns="" id="{547F0CFA-3870-4C5C-B70F-F7A4C3D46556}"/>
              </a:ext>
            </a:extLst>
          </p:cNvPr>
          <p:cNvSpPr/>
          <p:nvPr/>
        </p:nvSpPr>
        <p:spPr>
          <a:xfrm>
            <a:off x="1769737" y="-212926"/>
            <a:ext cx="5747400" cy="1200329"/>
          </a:xfrm>
          <a:prstGeom prst="rect">
            <a:avLst/>
          </a:prstGeom>
          <a:noFill/>
        </p:spPr>
        <p:txBody>
          <a:bodyPr wrap="square" lIns="91440" tIns="45720" rIns="91440" bIns="45720">
            <a:spAutoFit/>
          </a:bodyPr>
          <a:lstStyle/>
          <a:p>
            <a:pPr algn="ctr" defTabSz="914400"/>
            <a:r>
              <a:rPr lang="en-US" sz="7200" b="1"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rPr>
              <a:t>Oligotrophic</a:t>
            </a:r>
          </a:p>
        </p:txBody>
      </p:sp>
      <p:sp>
        <p:nvSpPr>
          <p:cNvPr id="11" name="TextBox 10">
            <a:extLst>
              <a:ext uri="{FF2B5EF4-FFF2-40B4-BE49-F238E27FC236}">
                <a16:creationId xmlns:a16="http://schemas.microsoft.com/office/drawing/2014/main" xmlns="" id="{91D58E22-1E7E-4702-BA8C-65DA05A8A3FC}"/>
              </a:ext>
            </a:extLst>
          </p:cNvPr>
          <p:cNvSpPr txBox="1"/>
          <p:nvPr/>
        </p:nvSpPr>
        <p:spPr>
          <a:xfrm>
            <a:off x="5564540" y="1533466"/>
            <a:ext cx="3398651" cy="5324534"/>
          </a:xfrm>
          <a:prstGeom prst="rect">
            <a:avLst/>
          </a:prstGeom>
          <a:noFill/>
        </p:spPr>
        <p:txBody>
          <a:bodyPr wrap="square" rtlCol="0">
            <a:spAutoFit/>
          </a:bodyPr>
          <a:lstStyle/>
          <a:p>
            <a:pPr algn="ctr" defTabSz="914400"/>
            <a:endParaRPr lang="en-US" sz="1600" dirty="0">
              <a:solidFill>
                <a:prstClr val="black"/>
              </a:solidFill>
              <a:latin typeface="Calibri"/>
            </a:endParaRPr>
          </a:p>
          <a:p>
            <a:pPr algn="ctr" defTabSz="914400"/>
            <a:endParaRPr lang="en-US" sz="1600" dirty="0">
              <a:solidFill>
                <a:prstClr val="black"/>
              </a:solidFill>
              <a:latin typeface="Calibri"/>
            </a:endParaRPr>
          </a:p>
          <a:p>
            <a:pPr algn="ctr" defTabSz="914400"/>
            <a:r>
              <a:rPr lang="en-US" sz="1600" dirty="0">
                <a:solidFill>
                  <a:prstClr val="black"/>
                </a:solidFill>
                <a:latin typeface="Calibri"/>
              </a:rPr>
              <a:t>Oligotrophic is a fast-to-learn, strategic tile placement game where players compete to place biomass the fastest. In the game players will select and play hexagonal cards based on actual microorganisms to accumulate biomass, often getting bonuses, hurting, or taking biomass from the other organisms they encounter. </a:t>
            </a:r>
          </a:p>
          <a:p>
            <a:pPr algn="ctr" defTabSz="914400"/>
            <a:endParaRPr lang="en-US" sz="1600" dirty="0">
              <a:solidFill>
                <a:prstClr val="black"/>
              </a:solidFill>
              <a:latin typeface="Calibri"/>
            </a:endParaRPr>
          </a:p>
          <a:p>
            <a:pPr algn="ctr" defTabSz="914400"/>
            <a:r>
              <a:rPr lang="en-US" sz="1600" dirty="0">
                <a:solidFill>
                  <a:prstClr val="black"/>
                </a:solidFill>
                <a:latin typeface="Calibri"/>
              </a:rPr>
              <a:t>Use it as a fun way to teach about the ecology of globally significant marine microorganism!</a:t>
            </a:r>
          </a:p>
          <a:p>
            <a:pPr algn="ctr" defTabSz="914400"/>
            <a:endParaRPr lang="en-US" sz="1600" dirty="0">
              <a:solidFill>
                <a:prstClr val="black"/>
              </a:solidFill>
              <a:latin typeface="Calibri"/>
            </a:endParaRPr>
          </a:p>
          <a:p>
            <a:pPr algn="ctr" defTabSz="914400"/>
            <a:r>
              <a:rPr lang="en-US" sz="1400" dirty="0">
                <a:solidFill>
                  <a:prstClr val="black"/>
                </a:solidFill>
                <a:latin typeface="Calibri"/>
              </a:rPr>
              <a:t>Free to download at:</a:t>
            </a:r>
          </a:p>
          <a:p>
            <a:pPr algn="ctr" defTabSz="914400"/>
            <a:r>
              <a:rPr lang="en-US" sz="1400" dirty="0">
                <a:solidFill>
                  <a:prstClr val="black"/>
                </a:solidFill>
                <a:latin typeface="Calibri"/>
                <a:hlinkClick r:id="rId3"/>
              </a:rPr>
              <a:t>https://boardgamegeek.com/boardgame/269171/oligotrophic</a:t>
            </a:r>
            <a:endParaRPr lang="en-US" sz="1400" dirty="0">
              <a:solidFill>
                <a:prstClr val="black"/>
              </a:solidFill>
              <a:latin typeface="Calibri"/>
            </a:endParaRPr>
          </a:p>
          <a:p>
            <a:pPr algn="ctr" defTabSz="914400"/>
            <a:r>
              <a:rPr lang="en-US" sz="1400" dirty="0">
                <a:solidFill>
                  <a:prstClr val="black"/>
                </a:solidFill>
                <a:latin typeface="Calibri"/>
              </a:rPr>
              <a:t>Coming to the Game Crafter soon! </a:t>
            </a:r>
            <a:r>
              <a:rPr lang="en-US" sz="1400" dirty="0">
                <a:solidFill>
                  <a:prstClr val="black"/>
                </a:solidFill>
                <a:latin typeface="Calibri"/>
                <a:hlinkClick r:id="rId4"/>
              </a:rPr>
              <a:t>https://www.thegamecrafter.com/</a:t>
            </a:r>
            <a:endParaRPr lang="en-US" sz="1400" dirty="0">
              <a:solidFill>
                <a:prstClr val="black"/>
              </a:solidFill>
              <a:latin typeface="Calibri"/>
            </a:endParaRPr>
          </a:p>
          <a:p>
            <a:pPr algn="ctr" defTabSz="914400"/>
            <a:endParaRPr lang="en-US" sz="1400" dirty="0">
              <a:solidFill>
                <a:prstClr val="black"/>
              </a:solidFill>
              <a:latin typeface="Calibri"/>
            </a:endParaRPr>
          </a:p>
        </p:txBody>
      </p:sp>
      <p:sp>
        <p:nvSpPr>
          <p:cNvPr id="12" name="TextBox 11">
            <a:extLst>
              <a:ext uri="{FF2B5EF4-FFF2-40B4-BE49-F238E27FC236}">
                <a16:creationId xmlns:a16="http://schemas.microsoft.com/office/drawing/2014/main" xmlns="" id="{5F7C2828-64AE-4FCF-84B0-4EED948B3E95}"/>
              </a:ext>
            </a:extLst>
          </p:cNvPr>
          <p:cNvSpPr txBox="1"/>
          <p:nvPr/>
        </p:nvSpPr>
        <p:spPr>
          <a:xfrm>
            <a:off x="4282846" y="1356175"/>
            <a:ext cx="5962039" cy="646331"/>
          </a:xfrm>
          <a:prstGeom prst="rect">
            <a:avLst/>
          </a:prstGeom>
          <a:noFill/>
        </p:spPr>
        <p:txBody>
          <a:bodyPr wrap="square" rtlCol="0">
            <a:spAutoFit/>
          </a:bodyPr>
          <a:lstStyle/>
          <a:p>
            <a:pPr algn="ctr" defTabSz="914400"/>
            <a:r>
              <a:rPr lang="en-US" sz="3600" b="1" dirty="0">
                <a:solidFill>
                  <a:prstClr val="black"/>
                </a:solidFill>
                <a:latin typeface="Calibri"/>
              </a:rPr>
              <a:t>Available now!</a:t>
            </a:r>
          </a:p>
        </p:txBody>
      </p:sp>
    </p:spTree>
    <p:extLst>
      <p:ext uri="{BB962C8B-B14F-4D97-AF65-F5344CB8AC3E}">
        <p14:creationId xmlns:p14="http://schemas.microsoft.com/office/powerpoint/2010/main" val="375385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physical-map.jpg"/>
          <p:cNvPicPr>
            <a:picLocks noChangeAspect="1"/>
          </p:cNvPicPr>
          <p:nvPr/>
        </p:nvPicPr>
        <p:blipFill>
          <a:blip r:embed="rId3">
            <a:alphaModFix amt="47000"/>
            <a:extLst>
              <a:ext uri="{28A0092B-C50C-407E-A947-70E740481C1C}">
                <a14:useLocalDpi xmlns:a14="http://schemas.microsoft.com/office/drawing/2010/main"/>
              </a:ext>
            </a:extLst>
          </a:blip>
          <a:stretch>
            <a:fillRect/>
          </a:stretch>
        </p:blipFill>
        <p:spPr>
          <a:xfrm>
            <a:off x="0" y="457200"/>
            <a:ext cx="9144000" cy="5928360"/>
          </a:xfrm>
          <a:prstGeom prst="rect">
            <a:avLst/>
          </a:prstGeom>
        </p:spPr>
      </p:pic>
      <p:sp>
        <p:nvSpPr>
          <p:cNvPr id="3" name="TextBox 2"/>
          <p:cNvSpPr txBox="1"/>
          <p:nvPr/>
        </p:nvSpPr>
        <p:spPr>
          <a:xfrm>
            <a:off x="-81728" y="2899728"/>
            <a:ext cx="9225728" cy="707886"/>
          </a:xfrm>
          <a:prstGeom prst="rect">
            <a:avLst/>
          </a:prstGeom>
          <a:noFill/>
        </p:spPr>
        <p:txBody>
          <a:bodyPr wrap="square" rtlCol="0">
            <a:spAutoFit/>
          </a:bodyPr>
          <a:lstStyle/>
          <a:p>
            <a:pPr algn="ctr"/>
            <a:r>
              <a:rPr lang="en-US" sz="4000" dirty="0" smtClean="0">
                <a:latin typeface="Arial Black"/>
                <a:cs typeface="Arial Black"/>
              </a:rPr>
              <a:t>Is the Earth </a:t>
            </a:r>
            <a:r>
              <a:rPr lang="en-US" sz="4000" dirty="0" smtClean="0">
                <a:solidFill>
                  <a:schemeClr val="tx2"/>
                </a:solidFill>
                <a:latin typeface="Arial Black"/>
                <a:cs typeface="Arial Black"/>
              </a:rPr>
              <a:t>BLUE</a:t>
            </a:r>
            <a:r>
              <a:rPr lang="en-US" sz="4000" dirty="0" smtClean="0">
                <a:latin typeface="Arial Black"/>
                <a:cs typeface="Arial Black"/>
              </a:rPr>
              <a:t> or </a:t>
            </a:r>
            <a:r>
              <a:rPr lang="en-US" sz="4000" dirty="0" smtClean="0">
                <a:solidFill>
                  <a:schemeClr val="accent5"/>
                </a:solidFill>
                <a:latin typeface="Arial Black"/>
                <a:cs typeface="Arial Black"/>
              </a:rPr>
              <a:t>GREEN</a:t>
            </a:r>
            <a:r>
              <a:rPr lang="en-US" sz="4000" dirty="0" smtClean="0">
                <a:latin typeface="Arial Black"/>
                <a:cs typeface="Arial Black"/>
              </a:rPr>
              <a:t>?</a:t>
            </a:r>
            <a:endParaRPr lang="en-US" sz="4000" dirty="0">
              <a:latin typeface="Arial Black"/>
              <a:cs typeface="Arial Black"/>
            </a:endParaRPr>
          </a:p>
        </p:txBody>
      </p:sp>
    </p:spTree>
    <p:extLst>
      <p:ext uri="{BB962C8B-B14F-4D97-AF65-F5344CB8AC3E}">
        <p14:creationId xmlns:p14="http://schemas.microsoft.com/office/powerpoint/2010/main" val="39888491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8991600" cy="6172200"/>
          </a:xfrm>
          <a:prstGeom prst="rect">
            <a:avLst/>
          </a:prstGeom>
          <a:noFill/>
          <a:ln w="9525">
            <a:noFill/>
            <a:miter lim="800000"/>
            <a:headEnd/>
            <a:tailEnd/>
          </a:ln>
        </p:spPr>
      </p:pic>
      <p:sp>
        <p:nvSpPr>
          <p:cNvPr id="3" name="Down Arrow 2"/>
          <p:cNvSpPr/>
          <p:nvPr/>
        </p:nvSpPr>
        <p:spPr>
          <a:xfrm rot="2911473">
            <a:off x="2935782" y="1398533"/>
            <a:ext cx="381000" cy="685800"/>
          </a:xfrm>
          <a:prstGeom prst="downArrow">
            <a:avLst/>
          </a:prstGeom>
          <a:solidFill>
            <a:srgbClr val="DC44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DC441B"/>
              </a:solidFill>
              <a:latin typeface="Calibri"/>
            </a:endParaRPr>
          </a:p>
        </p:txBody>
      </p:sp>
    </p:spTree>
    <p:extLst>
      <p:ext uri="{BB962C8B-B14F-4D97-AF65-F5344CB8AC3E}">
        <p14:creationId xmlns:p14="http://schemas.microsoft.com/office/powerpoint/2010/main" val="7002635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002233" cy="6096000"/>
          </a:xfrm>
          <a:prstGeom prst="rect">
            <a:avLst/>
          </a:prstGeom>
          <a:noFill/>
          <a:ln w="9525">
            <a:noFill/>
            <a:miter lim="800000"/>
            <a:headEnd/>
            <a:tailEnd/>
          </a:ln>
        </p:spPr>
      </p:pic>
      <p:sp>
        <p:nvSpPr>
          <p:cNvPr id="3" name="Down Arrow 2"/>
          <p:cNvSpPr/>
          <p:nvPr/>
        </p:nvSpPr>
        <p:spPr>
          <a:xfrm rot="2911473">
            <a:off x="6136181" y="1116067"/>
            <a:ext cx="381000" cy="685800"/>
          </a:xfrm>
          <a:prstGeom prst="downArrow">
            <a:avLst/>
          </a:prstGeom>
          <a:solidFill>
            <a:srgbClr val="DC44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DC441B"/>
              </a:solidFill>
              <a:latin typeface="Calibri"/>
            </a:endParaRPr>
          </a:p>
        </p:txBody>
      </p:sp>
    </p:spTree>
    <p:extLst>
      <p:ext uri="{BB962C8B-B14F-4D97-AF65-F5344CB8AC3E}">
        <p14:creationId xmlns:p14="http://schemas.microsoft.com/office/powerpoint/2010/main" val="8328261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002233" cy="6096000"/>
          </a:xfrm>
          <a:prstGeom prst="rect">
            <a:avLst/>
          </a:prstGeom>
          <a:noFill/>
          <a:ln w="9525">
            <a:noFill/>
            <a:miter lim="800000"/>
            <a:headEnd/>
            <a:tailEnd/>
          </a:ln>
        </p:spPr>
      </p:pic>
      <p:sp>
        <p:nvSpPr>
          <p:cNvPr id="3" name="Down Arrow 2"/>
          <p:cNvSpPr/>
          <p:nvPr/>
        </p:nvSpPr>
        <p:spPr>
          <a:xfrm rot="2911473">
            <a:off x="6136181" y="1116067"/>
            <a:ext cx="381000" cy="685800"/>
          </a:xfrm>
          <a:prstGeom prst="downArrow">
            <a:avLst/>
          </a:prstGeom>
          <a:solidFill>
            <a:srgbClr val="DC44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DC441B"/>
              </a:solidFill>
              <a:latin typeface="Calibri"/>
            </a:endParaRPr>
          </a:p>
        </p:txBody>
      </p:sp>
      <p:sp>
        <p:nvSpPr>
          <p:cNvPr id="2" name="TextBox 1"/>
          <p:cNvSpPr txBox="1"/>
          <p:nvPr/>
        </p:nvSpPr>
        <p:spPr>
          <a:xfrm>
            <a:off x="514935" y="1892300"/>
            <a:ext cx="8201033" cy="3108544"/>
          </a:xfrm>
          <a:prstGeom prst="rect">
            <a:avLst/>
          </a:prstGeom>
          <a:noFill/>
        </p:spPr>
        <p:txBody>
          <a:bodyPr wrap="none" rtlCol="0">
            <a:spAutoFit/>
          </a:bodyPr>
          <a:lstStyle/>
          <a:p>
            <a:pPr algn="ctr"/>
            <a:r>
              <a:rPr lang="en-US" sz="2800" dirty="0" smtClean="0">
                <a:solidFill>
                  <a:schemeClr val="bg1"/>
                </a:solidFill>
                <a:latin typeface="Arial Black"/>
                <a:cs typeface="Arial Black"/>
              </a:rPr>
              <a:t>70% of the Earth’s surface is ocean</a:t>
            </a:r>
          </a:p>
          <a:p>
            <a:pPr algn="ctr"/>
            <a:endParaRPr lang="en-US" sz="2800" dirty="0">
              <a:solidFill>
                <a:schemeClr val="bg1"/>
              </a:solidFill>
              <a:latin typeface="Arial Black"/>
              <a:cs typeface="Arial Black"/>
            </a:endParaRPr>
          </a:p>
          <a:p>
            <a:pPr algn="ctr"/>
            <a:r>
              <a:rPr lang="en-US" sz="2800" dirty="0" smtClean="0">
                <a:solidFill>
                  <a:schemeClr val="bg1"/>
                </a:solidFill>
                <a:latin typeface="Arial Black"/>
                <a:cs typeface="Arial Black"/>
              </a:rPr>
              <a:t>The ocean is on average 4000m </a:t>
            </a:r>
            <a:r>
              <a:rPr lang="en-US" sz="2800" dirty="0" smtClean="0">
                <a:solidFill>
                  <a:schemeClr val="bg1"/>
                </a:solidFill>
                <a:latin typeface="Arial Black"/>
                <a:cs typeface="Arial Black"/>
              </a:rPr>
              <a:t>deep</a:t>
            </a:r>
          </a:p>
          <a:p>
            <a:pPr algn="ctr"/>
            <a:endParaRPr lang="en-US" sz="2800" dirty="0">
              <a:solidFill>
                <a:schemeClr val="bg1"/>
              </a:solidFill>
              <a:latin typeface="Arial Black"/>
              <a:cs typeface="Arial Black"/>
            </a:endParaRPr>
          </a:p>
          <a:p>
            <a:pPr algn="ctr"/>
            <a:r>
              <a:rPr lang="en-US" sz="2800" dirty="0" smtClean="0">
                <a:solidFill>
                  <a:schemeClr val="bg1"/>
                </a:solidFill>
                <a:latin typeface="Arial Black"/>
                <a:cs typeface="Arial Black"/>
              </a:rPr>
              <a:t>The majority of the ocean is oligotrophic</a:t>
            </a:r>
            <a:endParaRPr lang="en-US" sz="2800" dirty="0" smtClean="0">
              <a:solidFill>
                <a:schemeClr val="bg1"/>
              </a:solidFill>
              <a:latin typeface="Arial Black"/>
              <a:cs typeface="Arial Black"/>
            </a:endParaRPr>
          </a:p>
          <a:p>
            <a:pPr algn="ctr"/>
            <a:endParaRPr lang="en-US" sz="2800" dirty="0">
              <a:solidFill>
                <a:schemeClr val="bg1"/>
              </a:solidFill>
              <a:latin typeface="Arial Black"/>
              <a:cs typeface="Arial Black"/>
            </a:endParaRPr>
          </a:p>
          <a:p>
            <a:pPr algn="ctr"/>
            <a:r>
              <a:rPr lang="en-US" sz="2800" dirty="0" smtClean="0">
                <a:solidFill>
                  <a:schemeClr val="bg1"/>
                </a:solidFill>
                <a:latin typeface="Arial Black"/>
                <a:cs typeface="Arial Black"/>
              </a:rPr>
              <a:t>Every drop of the ocean contains life!</a:t>
            </a:r>
            <a:endParaRPr lang="en-US" sz="2800" dirty="0">
              <a:solidFill>
                <a:schemeClr val="bg1"/>
              </a:solidFill>
              <a:latin typeface="Arial Black"/>
              <a:cs typeface="Arial Black"/>
            </a:endParaRPr>
          </a:p>
        </p:txBody>
      </p:sp>
    </p:spTree>
    <p:extLst>
      <p:ext uri="{BB962C8B-B14F-4D97-AF65-F5344CB8AC3E}">
        <p14:creationId xmlns:p14="http://schemas.microsoft.com/office/powerpoint/2010/main" val="1997071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002233" cy="6096000"/>
          </a:xfrm>
          <a:prstGeom prst="rect">
            <a:avLst/>
          </a:prstGeom>
          <a:noFill/>
          <a:ln w="9525">
            <a:noFill/>
            <a:miter lim="800000"/>
            <a:headEnd/>
            <a:tailEnd/>
          </a:ln>
        </p:spPr>
      </p:pic>
      <p:sp>
        <p:nvSpPr>
          <p:cNvPr id="3" name="Down Arrow 2"/>
          <p:cNvSpPr/>
          <p:nvPr/>
        </p:nvSpPr>
        <p:spPr>
          <a:xfrm rot="2911473">
            <a:off x="6136181" y="1116067"/>
            <a:ext cx="381000" cy="685800"/>
          </a:xfrm>
          <a:prstGeom prst="downArrow">
            <a:avLst/>
          </a:prstGeom>
          <a:solidFill>
            <a:srgbClr val="DC44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DC441B"/>
              </a:solidFill>
              <a:latin typeface="Calibri"/>
            </a:endParaRPr>
          </a:p>
        </p:txBody>
      </p:sp>
      <p:sp>
        <p:nvSpPr>
          <p:cNvPr id="2" name="TextBox 1"/>
          <p:cNvSpPr txBox="1"/>
          <p:nvPr/>
        </p:nvSpPr>
        <p:spPr>
          <a:xfrm>
            <a:off x="290522" y="2273300"/>
            <a:ext cx="8649874" cy="1815882"/>
          </a:xfrm>
          <a:prstGeom prst="rect">
            <a:avLst/>
          </a:prstGeom>
          <a:noFill/>
        </p:spPr>
        <p:txBody>
          <a:bodyPr wrap="none" rtlCol="0">
            <a:spAutoFit/>
          </a:bodyPr>
          <a:lstStyle/>
          <a:p>
            <a:pPr algn="ctr"/>
            <a:r>
              <a:rPr lang="en-US" sz="2800" dirty="0" smtClean="0">
                <a:solidFill>
                  <a:schemeClr val="bg1"/>
                </a:solidFill>
                <a:latin typeface="Arial Black"/>
                <a:cs typeface="Arial Black"/>
              </a:rPr>
              <a:t>What types of organisms live in the ocean?</a:t>
            </a:r>
          </a:p>
          <a:p>
            <a:pPr algn="ctr"/>
            <a:endParaRPr lang="en-US" sz="2800" dirty="0">
              <a:solidFill>
                <a:schemeClr val="bg1"/>
              </a:solidFill>
              <a:latin typeface="Arial Black"/>
              <a:cs typeface="Arial Black"/>
            </a:endParaRPr>
          </a:p>
          <a:p>
            <a:pPr algn="ctr"/>
            <a:r>
              <a:rPr lang="en-US" sz="2800" dirty="0" smtClean="0">
                <a:solidFill>
                  <a:schemeClr val="bg1"/>
                </a:solidFill>
                <a:latin typeface="Arial Black"/>
                <a:cs typeface="Arial Black"/>
              </a:rPr>
              <a:t>Which types are most important </a:t>
            </a:r>
          </a:p>
          <a:p>
            <a:pPr algn="ctr"/>
            <a:r>
              <a:rPr lang="en-US" sz="2800" dirty="0" smtClean="0">
                <a:solidFill>
                  <a:schemeClr val="bg1"/>
                </a:solidFill>
                <a:latin typeface="Arial Black"/>
                <a:cs typeface="Arial Black"/>
              </a:rPr>
              <a:t>to our planet?</a:t>
            </a:r>
            <a:endParaRPr lang="en-US" sz="2800" dirty="0">
              <a:solidFill>
                <a:schemeClr val="bg1"/>
              </a:solidFill>
              <a:latin typeface="Arial Black"/>
              <a:cs typeface="Arial Black"/>
            </a:endParaRPr>
          </a:p>
        </p:txBody>
      </p:sp>
    </p:spTree>
    <p:extLst>
      <p:ext uri="{BB962C8B-B14F-4D97-AF65-F5344CB8AC3E}">
        <p14:creationId xmlns:p14="http://schemas.microsoft.com/office/powerpoint/2010/main" val="26339588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0" y="0"/>
            <a:ext cx="4457700" cy="2971800"/>
          </a:xfrm>
          <a:prstGeom prst="rect">
            <a:avLst/>
          </a:prstGeom>
          <a:noFill/>
          <a:ln w="9525">
            <a:noFill/>
            <a:miter lim="800000"/>
            <a:headEnd/>
            <a:tailEnd/>
          </a:ln>
        </p:spPr>
      </p:pic>
      <p:pic>
        <p:nvPicPr>
          <p:cNvPr id="3075" name="Picture 3"/>
          <p:cNvPicPr>
            <a:picLocks noChangeAspect="1" noChangeArrowheads="1"/>
          </p:cNvPicPr>
          <p:nvPr/>
        </p:nvPicPr>
        <p:blipFill>
          <a:blip r:embed="rId4" cstate="screen"/>
          <a:srcRect/>
          <a:stretch>
            <a:fillRect/>
          </a:stretch>
        </p:blipFill>
        <p:spPr bwMode="auto">
          <a:xfrm>
            <a:off x="0" y="2971800"/>
            <a:ext cx="5181600" cy="3886200"/>
          </a:xfrm>
          <a:prstGeom prst="rect">
            <a:avLst/>
          </a:prstGeom>
          <a:noFill/>
          <a:ln w="9525">
            <a:noFill/>
            <a:miter lim="800000"/>
            <a:headEnd/>
            <a:tailEnd/>
          </a:ln>
        </p:spPr>
      </p:pic>
      <p:pic>
        <p:nvPicPr>
          <p:cNvPr id="3076" name="Picture 4"/>
          <p:cNvPicPr>
            <a:picLocks noChangeAspect="1" noChangeArrowheads="1"/>
          </p:cNvPicPr>
          <p:nvPr/>
        </p:nvPicPr>
        <p:blipFill>
          <a:blip r:embed="rId5" cstate="screen"/>
          <a:srcRect/>
          <a:stretch>
            <a:fillRect/>
          </a:stretch>
        </p:blipFill>
        <p:spPr bwMode="auto">
          <a:xfrm>
            <a:off x="4419600" y="0"/>
            <a:ext cx="4724400" cy="2971800"/>
          </a:xfrm>
          <a:prstGeom prst="rect">
            <a:avLst/>
          </a:prstGeom>
          <a:noFill/>
          <a:ln w="9525">
            <a:noFill/>
            <a:miter lim="800000"/>
            <a:headEnd/>
            <a:tailEnd/>
          </a:ln>
        </p:spPr>
      </p:pic>
      <p:pic>
        <p:nvPicPr>
          <p:cNvPr id="3077" name="Picture 5"/>
          <p:cNvPicPr>
            <a:picLocks noChangeAspect="1" noChangeArrowheads="1"/>
          </p:cNvPicPr>
          <p:nvPr/>
        </p:nvPicPr>
        <p:blipFill>
          <a:blip r:embed="rId6" cstate="screen"/>
          <a:srcRect/>
          <a:stretch>
            <a:fillRect/>
          </a:stretch>
        </p:blipFill>
        <p:spPr bwMode="auto">
          <a:xfrm>
            <a:off x="4953000" y="2971800"/>
            <a:ext cx="4191000" cy="3886200"/>
          </a:xfrm>
          <a:prstGeom prst="rect">
            <a:avLst/>
          </a:prstGeom>
          <a:noFill/>
          <a:ln w="9525">
            <a:noFill/>
            <a:miter lim="800000"/>
            <a:headEnd/>
            <a:tailEnd/>
          </a:ln>
        </p:spPr>
      </p:pic>
    </p:spTree>
    <p:extLst>
      <p:ext uri="{BB962C8B-B14F-4D97-AF65-F5344CB8AC3E}">
        <p14:creationId xmlns:p14="http://schemas.microsoft.com/office/powerpoint/2010/main" val="126176443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1039</TotalTime>
  <Words>1156</Words>
  <Application>Microsoft Macintosh PowerPoint</Application>
  <PresentationFormat>On-screen Show (4:3)</PresentationFormat>
  <Paragraphs>157</Paragraphs>
  <Slides>35</Slides>
  <Notes>20</Notes>
  <HiddenSlides>0</HiddenSlides>
  <MMClips>0</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Breeze</vt:lpstr>
      <vt:lpstr>1_Office Theme</vt:lpstr>
      <vt:lpstr>Office Theme</vt:lpstr>
      <vt:lpstr>2_Office Theme</vt:lpstr>
      <vt:lpstr>3_Office Theme</vt:lpstr>
      <vt:lpstr>Marine Microbiology</vt:lpstr>
      <vt:lpstr>Expected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Fact: In 1 drop of seawater there are  1 million bacteria! </vt:lpstr>
      <vt:lpstr>Marine Microbial Vocab!</vt:lpstr>
      <vt:lpstr>SAR11 is the most abundant bacterioplankton</vt:lpstr>
      <vt:lpstr>PowerPoint Presentation</vt:lpstr>
      <vt:lpstr>PowerPoint Presentation</vt:lpstr>
      <vt:lpstr>Marine microbes are small and diverse</vt:lpstr>
      <vt:lpstr>PowerPoint Presentation</vt:lpstr>
      <vt:lpstr>PowerPoint Presentation</vt:lpstr>
      <vt:lpstr>PowerPoint Presentation</vt:lpstr>
      <vt:lpstr>PowerPoint Presentation</vt:lpstr>
      <vt:lpstr>PowerPoint Presentation</vt:lpstr>
      <vt:lpstr>Can we observe marine microbes in the classroom?  Activity: BLOOM IN A BOTTLE</vt:lpstr>
      <vt:lpstr>Bloom in a Bottle</vt:lpstr>
      <vt:lpstr>Phytoplankton  Bloom</vt:lpstr>
      <vt:lpstr>Thank You</vt:lpstr>
      <vt:lpstr>How are the diverse marine microbes interacting in the environment?  Oligotrophic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Bloom in a Bottle Activity</dc:title>
  <dc:creator>Christopher Suffridge</dc:creator>
  <cp:lastModifiedBy>Christopher Suffridge</cp:lastModifiedBy>
  <cp:revision>55</cp:revision>
  <dcterms:created xsi:type="dcterms:W3CDTF">2018-08-06T17:15:51Z</dcterms:created>
  <dcterms:modified xsi:type="dcterms:W3CDTF">2019-01-25T23:24:34Z</dcterms:modified>
</cp:coreProperties>
</file>