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9" r:id="rId3"/>
    <p:sldId id="257" r:id="rId4"/>
    <p:sldId id="271" r:id="rId5"/>
    <p:sldId id="258" r:id="rId6"/>
    <p:sldId id="273" r:id="rId7"/>
    <p:sldId id="268" r:id="rId8"/>
    <p:sldId id="269" r:id="rId9"/>
    <p:sldId id="270" r:id="rId10"/>
    <p:sldId id="265" r:id="rId11"/>
    <p:sldId id="272" r:id="rId12"/>
    <p:sldId id="266" r:id="rId13"/>
    <p:sldId id="260" r:id="rId14"/>
    <p:sldId id="274" r:id="rId15"/>
    <p:sldId id="275" r:id="rId16"/>
    <p:sldId id="276" r:id="rId17"/>
    <p:sldId id="267" r:id="rId18"/>
    <p:sldId id="261" r:id="rId19"/>
    <p:sldId id="262" r:id="rId20"/>
    <p:sldId id="263"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9"/>
  </p:normalViewPr>
  <p:slideViewPr>
    <p:cSldViewPr snapToGrid="0" snapToObjects="1">
      <p:cViewPr varScale="1">
        <p:scale>
          <a:sx n="87" d="100"/>
          <a:sy n="87" d="100"/>
        </p:scale>
        <p:origin x="182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CC311C-F4B5-2E4D-AE93-CC1257351190}" type="datetimeFigureOut">
              <a:rPr lang="en-US" smtClean="0"/>
              <a:t>1/29/19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8791B0-5C22-DB4C-A465-EC56C84D0BB9}" type="slidenum">
              <a:rPr lang="en-US" smtClean="0"/>
              <a:t>‹#›</a:t>
            </a:fld>
            <a:endParaRPr lang="en-US"/>
          </a:p>
        </p:txBody>
      </p:sp>
    </p:spTree>
    <p:extLst>
      <p:ext uri="{BB962C8B-B14F-4D97-AF65-F5344CB8AC3E}">
        <p14:creationId xmlns:p14="http://schemas.microsoft.com/office/powerpoint/2010/main" val="2984936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GPS is a modern system that gives</a:t>
            </a:r>
            <a:r>
              <a:rPr lang="en-US" baseline="0" dirty="0"/>
              <a:t> you your position at any place on the planet. I expect some children will say they navigate by phone, or GPS.</a:t>
            </a:r>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4</a:t>
            </a:fld>
            <a:endParaRPr lang="en-US"/>
          </a:p>
        </p:txBody>
      </p:sp>
    </p:spTree>
    <p:extLst>
      <p:ext uri="{BB962C8B-B14F-4D97-AF65-F5344CB8AC3E}">
        <p14:creationId xmlns:p14="http://schemas.microsoft.com/office/powerpoint/2010/main" val="339635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‘Float your Boat’ program</a:t>
            </a:r>
            <a:r>
              <a:rPr lang="en-US" baseline="0" dirty="0"/>
              <a:t> Facebook page:</a:t>
            </a:r>
          </a:p>
          <a:p>
            <a:endParaRPr lang="en-US" dirty="0"/>
          </a:p>
          <a:p>
            <a:r>
              <a:rPr lang="en-US" dirty="0"/>
              <a:t>Three year and 2,000 mile voyage ends on a beach in Iceland. Cecilia was a student at Upper Nyack Elementary when she decorated the Float your Boat and sent it into the Arctic on the USCGC Healy. As a High School Freshman she learned that her boat was found on a beach in Iceland by </a:t>
            </a:r>
            <a:r>
              <a:rPr lang="en-US" dirty="0" err="1"/>
              <a:t>Bolli</a:t>
            </a:r>
            <a:r>
              <a:rPr lang="en-US" dirty="0"/>
              <a:t> Thor while walking his dog </a:t>
            </a:r>
            <a:r>
              <a:rPr lang="en-US" dirty="0" err="1"/>
              <a:t>Týra</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13</a:t>
            </a:fld>
            <a:endParaRPr lang="en-US"/>
          </a:p>
        </p:txBody>
      </p:sp>
    </p:spTree>
    <p:extLst>
      <p:ext uri="{BB962C8B-B14F-4D97-AF65-F5344CB8AC3E}">
        <p14:creationId xmlns:p14="http://schemas.microsoft.com/office/powerpoint/2010/main" val="2685860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28000 rubber ducks</a:t>
            </a:r>
            <a:r>
              <a:rPr lang="en-US" baseline="0" dirty="0"/>
              <a:t> were accidentally lost in the pacific ocean when their shipping crate fell of a ship somewhere between </a:t>
            </a:r>
            <a:r>
              <a:rPr lang="en-US" baseline="0" dirty="0" err="1"/>
              <a:t>Hongkong</a:t>
            </a:r>
            <a:r>
              <a:rPr lang="en-US" baseline="0" dirty="0"/>
              <a:t> and Tacoma, WA. These ducks have been found on various beaches and even in Arctic sea ice. By tracking where the ducks were found and counting them we can learn about ocean currents. We learned that water in the north pacific takes 3 years to make a full circulation from Asia to North American and back to Asia.</a:t>
            </a:r>
          </a:p>
          <a:p>
            <a:endParaRPr lang="en-US" baseline="0" dirty="0"/>
          </a:p>
          <a:p>
            <a:endParaRPr lang="en-US" dirty="0"/>
          </a:p>
          <a:p>
            <a:endParaRPr lang="en-US" dirty="0"/>
          </a:p>
          <a:p>
            <a:r>
              <a:rPr lang="en-US" dirty="0"/>
              <a:t>https://</a:t>
            </a:r>
            <a:r>
              <a:rPr lang="en-US" dirty="0" err="1"/>
              <a:t>www.porttechnology.org</a:t>
            </a:r>
            <a:r>
              <a:rPr lang="en-US" dirty="0"/>
              <a:t>/news/</a:t>
            </a:r>
            <a:r>
              <a:rPr lang="en-US" dirty="0" err="1"/>
              <a:t>how_rubber_ducks_reveal_the_ocean_currents</a:t>
            </a:r>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14</a:t>
            </a:fld>
            <a:endParaRPr lang="en-US"/>
          </a:p>
        </p:txBody>
      </p:sp>
    </p:spTree>
    <p:extLst>
      <p:ext uri="{BB962C8B-B14F-4D97-AF65-F5344CB8AC3E}">
        <p14:creationId xmlns:p14="http://schemas.microsoft.com/office/powerpoint/2010/main" val="3837814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that we expect that for 100 drifters placed on the ice 1 or 2</a:t>
            </a:r>
            <a:r>
              <a:rPr lang="en-US" baseline="0" dirty="0"/>
              <a:t> drifters will be found in 20 months (January 1992 to August 1993).</a:t>
            </a:r>
          </a:p>
          <a:p>
            <a:endParaRPr lang="en-US" baseline="0" dirty="0"/>
          </a:p>
          <a:p>
            <a:r>
              <a:rPr lang="en-US" baseline="0" dirty="0"/>
              <a:t>You can work out a per year rate of finding = 1.4 x 12/20 = 0.6  ducks per year are found. So for 100 ducks falling in the ocean we expect to find a duck every year or two.</a:t>
            </a:r>
          </a:p>
          <a:p>
            <a:endParaRPr lang="en-US" baseline="0" dirty="0"/>
          </a:p>
          <a:p>
            <a:r>
              <a:rPr lang="en-US" baseline="0" dirty="0"/>
              <a:t>If you want, the students can calculate a chance their drifter will be found by giving them some numbers to work with. For example the Float your Boat program has placed 1800 drifters on the ice in 4 years. During which time one drifter was found. What is the chance of a drifter you deploy being found in a 4 year period? What is the chance of being found per year?</a:t>
            </a:r>
          </a:p>
          <a:p>
            <a:endParaRPr lang="en-US" baseline="0" dirty="0"/>
          </a:p>
          <a:p>
            <a:r>
              <a:rPr lang="en-US" baseline="0" dirty="0"/>
              <a:t>Or in 13 years Jenny Hutchings has placed 38 buoys in the Arctic. Of which 1 was found on a beach on the north slope of Alaska. What is the chance of one of Jenny’s drifters being found in 13 years? What is the chance of being found per year?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16</a:t>
            </a:fld>
            <a:endParaRPr lang="en-US"/>
          </a:p>
        </p:txBody>
      </p:sp>
    </p:spTree>
    <p:extLst>
      <p:ext uri="{BB962C8B-B14F-4D97-AF65-F5344CB8AC3E}">
        <p14:creationId xmlns:p14="http://schemas.microsoft.com/office/powerpoint/2010/main" val="2918803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Racheal</a:t>
            </a:r>
            <a:r>
              <a:rPr lang="en-US" dirty="0"/>
              <a:t> </a:t>
            </a:r>
            <a:r>
              <a:rPr lang="en-US" dirty="0" err="1"/>
              <a:t>Obbard</a:t>
            </a:r>
            <a:r>
              <a:rPr lang="en-US" dirty="0"/>
              <a:t> and her colleagues</a:t>
            </a:r>
            <a:r>
              <a:rPr lang="en-US" baseline="0" dirty="0"/>
              <a:t> found plastic in sea ice. The map shows where they took cores from the ice in which they located plastic. The plastic is in the form of very small fibers or particles. The photographs on the right show the plastic pieces. The graph shows how many pieces were found in a liter of melted ice. </a:t>
            </a:r>
          </a:p>
          <a:p>
            <a:endParaRPr lang="en-US" baseline="0" dirty="0"/>
          </a:p>
          <a:p>
            <a:r>
              <a:rPr lang="en-US" baseline="0" dirty="0"/>
              <a:t>Some of the rubber ducks drifter from the Pacific Ocean across the Arctic to the Atlantic Ocean. They must have drifted with the ice when they did this. Are these ducks litter?</a:t>
            </a:r>
          </a:p>
          <a:p>
            <a:endParaRPr lang="en-US" baseline="0" dirty="0"/>
          </a:p>
          <a:p>
            <a:r>
              <a:rPr lang="en-US" baseline="0" dirty="0"/>
              <a:t>Plastic does not decompose, and is found throughout the oceans. It is man-made and endangers some wildlife. </a:t>
            </a:r>
          </a:p>
          <a:p>
            <a:r>
              <a:rPr lang="en-US" baseline="0" dirty="0"/>
              <a:t>Do we want to design a float that will not add to litter in the ocean?</a:t>
            </a:r>
          </a:p>
          <a:p>
            <a:endParaRPr lang="en-US" baseline="0" dirty="0"/>
          </a:p>
          <a:p>
            <a:r>
              <a:rPr lang="en-US" baseline="0" dirty="0"/>
              <a:t>Figures taken from </a:t>
            </a:r>
            <a:r>
              <a:rPr lang="en-US" baseline="0" dirty="0" err="1"/>
              <a:t>Racheal’s</a:t>
            </a:r>
            <a:r>
              <a:rPr lang="en-US" baseline="0" dirty="0"/>
              <a:t> paper published in Journal of Geophysical Research - Oceans. </a:t>
            </a:r>
          </a:p>
          <a:p>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17</a:t>
            </a:fld>
            <a:endParaRPr lang="en-US"/>
          </a:p>
        </p:txBody>
      </p:sp>
    </p:spTree>
    <p:extLst>
      <p:ext uri="{BB962C8B-B14F-4D97-AF65-F5344CB8AC3E}">
        <p14:creationId xmlns:p14="http://schemas.microsoft.com/office/powerpoint/2010/main" val="1531681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Jenny likes</a:t>
            </a:r>
            <a:r>
              <a:rPr lang="en-US" baseline="0" dirty="0"/>
              <a:t> to make buoys that sink, because she wants to only track ice. If the ice melts and the drifter floats she would be tracking ocean currents not the ice drift. </a:t>
            </a:r>
          </a:p>
          <a:p>
            <a:endParaRPr lang="en-US" baseline="0" dirty="0"/>
          </a:p>
          <a:p>
            <a:r>
              <a:rPr lang="en-US" baseline="0" dirty="0"/>
              <a:t>Drifters in the Antarctic might be designed to sink so that they do not wash ashore in places where the ecosystem is protected. </a:t>
            </a:r>
          </a:p>
          <a:p>
            <a:endParaRPr lang="en-US" baseline="0" dirty="0"/>
          </a:p>
          <a:p>
            <a:r>
              <a:rPr lang="en-US" baseline="0" dirty="0"/>
              <a:t>Think about whether you want to litter sea shores. You can talk about plastic not being biodegradable. What materials do not add to the problem of litter or waste in the ocean that endangers wildlife?</a:t>
            </a:r>
          </a:p>
          <a:p>
            <a:endParaRPr lang="en-US" baseline="0" dirty="0"/>
          </a:p>
          <a:p>
            <a:r>
              <a:rPr lang="en-US" baseline="0" dirty="0"/>
              <a:t>Let the children design on whether a drifter should sink or float. Ask them what materials they would like to use. You will be designing the drifter out of found materials. The children could participate in finding these materials. </a:t>
            </a:r>
            <a:endParaRPr lang="en-US" dirty="0"/>
          </a:p>
          <a:p>
            <a:endParaRPr lang="en-US" dirty="0"/>
          </a:p>
          <a:p>
            <a:r>
              <a:rPr lang="en-US" dirty="0"/>
              <a:t>Hints for a design:</a:t>
            </a:r>
          </a:p>
          <a:p>
            <a:endParaRPr lang="en-US" dirty="0"/>
          </a:p>
          <a:p>
            <a:r>
              <a:rPr lang="en-US" dirty="0"/>
              <a:t>A</a:t>
            </a:r>
            <a:r>
              <a:rPr lang="en-US" baseline="0" dirty="0"/>
              <a:t> hole can be drilled in the ice to put an anchor in. </a:t>
            </a:r>
          </a:p>
          <a:p>
            <a:r>
              <a:rPr lang="en-US" baseline="0" dirty="0"/>
              <a:t>Some materials are heavy enough to stay in place. Ice and snow surface is rough, so your drifter might stay on the ice by friction. </a:t>
            </a:r>
          </a:p>
          <a:p>
            <a:r>
              <a:rPr lang="en-US" baseline="0" dirty="0"/>
              <a:t>Snow drifts on objects, and snow drifts protect the object from moving under wind.</a:t>
            </a:r>
          </a:p>
          <a:p>
            <a:r>
              <a:rPr lang="en-US" baseline="0" dirty="0"/>
              <a:t> </a:t>
            </a:r>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18</a:t>
            </a:fld>
            <a:endParaRPr lang="en-US"/>
          </a:p>
        </p:txBody>
      </p:sp>
    </p:spTree>
    <p:extLst>
      <p:ext uri="{BB962C8B-B14F-4D97-AF65-F5344CB8AC3E}">
        <p14:creationId xmlns:p14="http://schemas.microsoft.com/office/powerpoint/2010/main" val="3628440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You can use any materials you can find</a:t>
            </a:r>
            <a:r>
              <a:rPr lang="en-US" baseline="0" dirty="0"/>
              <a:t> to build the drifter.</a:t>
            </a:r>
            <a:endParaRPr lang="en-US" dirty="0"/>
          </a:p>
          <a:p>
            <a:endParaRPr lang="en-US" dirty="0"/>
          </a:p>
          <a:p>
            <a:r>
              <a:rPr lang="en-US" dirty="0"/>
              <a:t>What are the students personal design criteria?</a:t>
            </a:r>
            <a:r>
              <a:rPr lang="en-US" baseline="0" dirty="0"/>
              <a:t> Get them to write these down. They will need to refer to them. They can then take some time to think about found materials that are suitable to build the drifter from. Ask them how they will test that their drifter meets the design criteria.</a:t>
            </a:r>
          </a:p>
          <a:p>
            <a:endParaRPr lang="en-US" baseline="0" dirty="0"/>
          </a:p>
          <a:p>
            <a:r>
              <a:rPr lang="en-US" baseline="0" dirty="0"/>
              <a:t>Perhaps add a criteria that the scientist needs to wear a big mitten to place the drifter on the ice. It is hard to hold delicate pieces with a big mitten on.</a:t>
            </a:r>
            <a:endParaRPr lang="en-US" dirty="0"/>
          </a:p>
          <a:p>
            <a:endParaRPr lang="en-US" dirty="0"/>
          </a:p>
          <a:p>
            <a:r>
              <a:rPr lang="en-US" dirty="0"/>
              <a:t>One could add an additional test, immersing the drifter</a:t>
            </a:r>
            <a:r>
              <a:rPr lang="en-US" baseline="0" dirty="0"/>
              <a:t> in water to see if decoration washes off.</a:t>
            </a:r>
          </a:p>
          <a:p>
            <a:r>
              <a:rPr lang="en-US" baseline="0" dirty="0"/>
              <a:t>You could also see how long it takes a drifter to disintegrate if it is immersed in water.</a:t>
            </a:r>
          </a:p>
          <a:p>
            <a:r>
              <a:rPr lang="en-US" baseline="0" dirty="0"/>
              <a:t>You can put all the drifters together and use your hands to make waves in the water and see if the drifters survive being buffeted around against each other.</a:t>
            </a:r>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19</a:t>
            </a:fld>
            <a:endParaRPr lang="en-US"/>
          </a:p>
        </p:txBody>
      </p:sp>
    </p:spTree>
    <p:extLst>
      <p:ext uri="{BB962C8B-B14F-4D97-AF65-F5344CB8AC3E}">
        <p14:creationId xmlns:p14="http://schemas.microsoft.com/office/powerpoint/2010/main" val="3166222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Jenny Hutchings </a:t>
            </a:r>
            <a:r>
              <a:rPr lang="en-US" dirty="0" err="1"/>
              <a:t>jhutchings@coas.oregonstate.edu</a:t>
            </a:r>
            <a:r>
              <a:rPr lang="en-US" baseline="0" dirty="0"/>
              <a:t> for information on how to participate in the drift experiment.</a:t>
            </a:r>
            <a:endParaRPr lang="en-US" dirty="0"/>
          </a:p>
          <a:p>
            <a:endParaRPr lang="en-US" dirty="0"/>
          </a:p>
          <a:p>
            <a:r>
              <a:rPr lang="en-US" dirty="0"/>
              <a:t>At the website look for your buoy id number</a:t>
            </a:r>
            <a:r>
              <a:rPr lang="en-US" baseline="0" dirty="0"/>
              <a:t> in the table. Click on this number. This will show you a map of where the buoy has been and where it is now. You might also see data the buoy is measuring, such as the air temperature and pressure.</a:t>
            </a:r>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20</a:t>
            </a:fld>
            <a:endParaRPr lang="en-US"/>
          </a:p>
        </p:txBody>
      </p:sp>
    </p:spTree>
    <p:extLst>
      <p:ext uri="{BB962C8B-B14F-4D97-AF65-F5344CB8AC3E}">
        <p14:creationId xmlns:p14="http://schemas.microsoft.com/office/powerpoint/2010/main" val="312276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3C559-2AA8-344A-B4D8-0CC63FCF7FFE}" type="slidenum">
              <a:rPr lang="en-US" smtClean="0"/>
              <a:t>21</a:t>
            </a:fld>
            <a:endParaRPr lang="en-US"/>
          </a:p>
        </p:txBody>
      </p:sp>
    </p:spTree>
    <p:extLst>
      <p:ext uri="{BB962C8B-B14F-4D97-AF65-F5344CB8AC3E}">
        <p14:creationId xmlns:p14="http://schemas.microsoft.com/office/powerpoint/2010/main" val="13601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GPS is a modern system that gives</a:t>
            </a:r>
            <a:r>
              <a:rPr lang="en-US" baseline="0" dirty="0"/>
              <a:t> you your position at any place on the planet. </a:t>
            </a:r>
          </a:p>
          <a:p>
            <a:r>
              <a:rPr lang="en-US" baseline="0" dirty="0"/>
              <a:t>We also use maps that we can read to identify our location, we might find landmarks on these maps and we probably know how to find places by remembering the landmarks. We use a compass to identify direction. </a:t>
            </a:r>
          </a:p>
          <a:p>
            <a:r>
              <a:rPr lang="en-US" baseline="0" dirty="0"/>
              <a:t>Sailors use dead reckoning and a sextant to navigate. Dead reckoning requires that you know your speed (which can be calculated by how long a rope – with knots on it – pays out from a ship deck into the ocean as the ship travels – hence ship speed is measured in knots) and direction of travel. You can locate your latitude with a sextant. </a:t>
            </a:r>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5</a:t>
            </a:fld>
            <a:endParaRPr lang="en-US"/>
          </a:p>
        </p:txBody>
      </p:sp>
    </p:spTree>
    <p:extLst>
      <p:ext uri="{BB962C8B-B14F-4D97-AF65-F5344CB8AC3E}">
        <p14:creationId xmlns:p14="http://schemas.microsoft.com/office/powerpoint/2010/main" val="339635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a:t>
            </a:r>
            <a:r>
              <a:rPr lang="en-US" baseline="0" dirty="0" err="1"/>
              <a:t>wikipedia</a:t>
            </a:r>
            <a:endParaRPr lang="en-US" baseline="0" dirty="0"/>
          </a:p>
          <a:p>
            <a:endParaRPr lang="en-US" baseline="0" dirty="0"/>
          </a:p>
          <a:p>
            <a:r>
              <a:rPr lang="en-US" baseline="0" dirty="0"/>
              <a:t>If you have access to a sextant, this would be a hands on experience for the children to feel how people navigated at sea 50 years ago.</a:t>
            </a:r>
          </a:p>
          <a:p>
            <a:r>
              <a:rPr lang="en-US" baseline="0" dirty="0"/>
              <a:t>You can make a simple sextant with materials you may have in the class room.</a:t>
            </a:r>
          </a:p>
          <a:p>
            <a:r>
              <a:rPr lang="en-US" baseline="0" dirty="0"/>
              <a:t>https://</a:t>
            </a:r>
            <a:r>
              <a:rPr lang="en-US" baseline="0" dirty="0" err="1"/>
              <a:t>solarscience.msfc.nasa.gov</a:t>
            </a:r>
            <a:r>
              <a:rPr lang="en-US" baseline="0" dirty="0"/>
              <a:t>/</a:t>
            </a:r>
            <a:r>
              <a:rPr lang="en-US" baseline="0" dirty="0" err="1"/>
              <a:t>suntime</a:t>
            </a:r>
            <a:r>
              <a:rPr lang="en-US" baseline="0" dirty="0"/>
              <a:t>/</a:t>
            </a:r>
            <a:r>
              <a:rPr lang="en-US" baseline="0" dirty="0" err="1"/>
              <a:t>sxtnt_tchr.pdf</a:t>
            </a:r>
            <a:endParaRPr lang="en-US" baseline="0" dirty="0"/>
          </a:p>
          <a:p>
            <a:r>
              <a:rPr lang="en-US" baseline="0" dirty="0"/>
              <a:t>https://</a:t>
            </a:r>
            <a:r>
              <a:rPr lang="en-US" baseline="0" dirty="0" err="1"/>
              <a:t>solarscience.msfc.nasa.gov</a:t>
            </a:r>
            <a:r>
              <a:rPr lang="en-US" baseline="0" dirty="0"/>
              <a:t>/</a:t>
            </a:r>
            <a:r>
              <a:rPr lang="en-US" baseline="0" dirty="0" err="1"/>
              <a:t>suntime</a:t>
            </a:r>
            <a:r>
              <a:rPr lang="en-US" baseline="0" dirty="0"/>
              <a:t>/</a:t>
            </a:r>
            <a:r>
              <a:rPr lang="en-US" baseline="0" dirty="0" err="1"/>
              <a:t>expt.htm</a:t>
            </a:r>
            <a:endParaRPr lang="en-US" baseline="0" dirty="0"/>
          </a:p>
          <a:p>
            <a:endParaRPr lang="en-US" baseline="0" dirty="0"/>
          </a:p>
          <a:p>
            <a:r>
              <a:rPr lang="en-US" dirty="0"/>
              <a:t>Use the sextant to measure</a:t>
            </a:r>
            <a:r>
              <a:rPr lang="en-US" baseline="0" dirty="0"/>
              <a:t> the angle between the horizon and the north star (which marks the north pole). This angle is related to your latitude. If you have a globe with a latitude scale on it you can see how this works. When you stand on the globe at the equator the star is low in the sky. It is higher in the sky as you go north, until you are at the pole when it is directly over head. </a:t>
            </a:r>
          </a:p>
          <a:p>
            <a:endParaRPr lang="en-US" baseline="0" dirty="0"/>
          </a:p>
          <a:p>
            <a:r>
              <a:rPr lang="en-US" baseline="0" dirty="0"/>
              <a:t>You can make a dead reckoning exercise in the class room. Place a marker on the ceiling (Above the north pole). Measure the angle to this as you move closer to it. At the same time record time and distance travelled. How far did you travel to get to the north pole in meters? How long did it take? How fast did you travel (this is the distance travelled divided by the time to travel that distance). What happened to the angle to the north star as you move to the north pole?</a:t>
            </a:r>
          </a:p>
          <a:p>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6</a:t>
            </a:fld>
            <a:endParaRPr lang="en-US"/>
          </a:p>
        </p:txBody>
      </p:sp>
    </p:spTree>
    <p:extLst>
      <p:ext uri="{BB962C8B-B14F-4D97-AF65-F5344CB8AC3E}">
        <p14:creationId xmlns:p14="http://schemas.microsoft.com/office/powerpoint/2010/main" val="90669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story of exceptional navigation skills.</a:t>
            </a:r>
          </a:p>
          <a:p>
            <a:endParaRPr lang="en-US" dirty="0"/>
          </a:p>
          <a:p>
            <a:r>
              <a:rPr lang="en-US" dirty="0"/>
              <a:t>The Endurance became beset and sank</a:t>
            </a:r>
            <a:r>
              <a:rPr lang="en-US" baseline="0" dirty="0"/>
              <a:t> in the Weddell Sea near Antarctica on route to an expedition to cross the Antarctic continent. The expedition then drifted with the sea ice and navigated to Elephant island. They used maps (they knew where the land was), clocks, sextant and compass to keep track of their position. </a:t>
            </a:r>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7</a:t>
            </a:fld>
            <a:endParaRPr lang="en-US"/>
          </a:p>
        </p:txBody>
      </p:sp>
    </p:spTree>
    <p:extLst>
      <p:ext uri="{BB962C8B-B14F-4D97-AF65-F5344CB8AC3E}">
        <p14:creationId xmlns:p14="http://schemas.microsoft.com/office/powerpoint/2010/main" val="420178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Elephant island, most of them camped while a small group navigated 800 miles across the open ocean to South Georgia in a life boat to find help. They navigated by dead reckoning, using a compass to track direction and a </a:t>
            </a:r>
            <a:r>
              <a:rPr lang="en-US" baseline="0" dirty="0" err="1"/>
              <a:t>sextent</a:t>
            </a:r>
            <a:r>
              <a:rPr lang="en-US" baseline="0" dirty="0"/>
              <a:t> to find their latitude.</a:t>
            </a:r>
          </a:p>
          <a:p>
            <a:endParaRPr lang="en-US" baseline="0" dirty="0"/>
          </a:p>
          <a:p>
            <a:r>
              <a:rPr lang="en-US" baseline="0" dirty="0"/>
              <a:t>Photographs by Frank Hurley.</a:t>
            </a:r>
          </a:p>
          <a:p>
            <a:endParaRPr lang="en-US" baseline="0" dirty="0"/>
          </a:p>
          <a:p>
            <a:r>
              <a:rPr lang="en-US" baseline="0" dirty="0"/>
              <a:t>Additional resources: The book “</a:t>
            </a:r>
            <a:r>
              <a:rPr lang="en-US" baseline="0" dirty="0" err="1"/>
              <a:t>Shackleton’s</a:t>
            </a:r>
            <a:r>
              <a:rPr lang="en-US" baseline="0" dirty="0"/>
              <a:t> Journey” by William Grill</a:t>
            </a:r>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8</a:t>
            </a:fld>
            <a:endParaRPr lang="en-US"/>
          </a:p>
        </p:txBody>
      </p:sp>
    </p:spTree>
    <p:extLst>
      <p:ext uri="{BB962C8B-B14F-4D97-AF65-F5344CB8AC3E}">
        <p14:creationId xmlns:p14="http://schemas.microsoft.com/office/powerpoint/2010/main" val="420178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9</a:t>
            </a:fld>
            <a:endParaRPr lang="en-US"/>
          </a:p>
        </p:txBody>
      </p:sp>
    </p:spTree>
    <p:extLst>
      <p:ext uri="{BB962C8B-B14F-4D97-AF65-F5344CB8AC3E}">
        <p14:creationId xmlns:p14="http://schemas.microsoft.com/office/powerpoint/2010/main" val="258493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GPS, which uses signals received</a:t>
            </a:r>
            <a:r>
              <a:rPr lang="en-US" baseline="0" dirty="0"/>
              <a:t> from satellite to identify locations of GPS receivers. As the satellite positions are really well known the position of receivers can be found very accurately (to within meters) from the time the signal travels between satellite and receiver. </a:t>
            </a:r>
          </a:p>
          <a:p>
            <a:endParaRPr lang="en-US" baseline="0" dirty="0"/>
          </a:p>
          <a:p>
            <a:r>
              <a:rPr lang="en-US" dirty="0"/>
              <a:t>The </a:t>
            </a:r>
            <a:r>
              <a:rPr lang="en-US" dirty="0" err="1"/>
              <a:t>MOSAiC</a:t>
            </a:r>
            <a:r>
              <a:rPr lang="en-US" dirty="0"/>
              <a:t> Ice</a:t>
            </a:r>
            <a:r>
              <a:rPr lang="en-US" baseline="0" dirty="0"/>
              <a:t> Drift Experiment is a large international effort to study the Arctic Ocean. A ship will be locked in the ice pack, just like the </a:t>
            </a:r>
            <a:r>
              <a:rPr lang="en-US" baseline="0" dirty="0" err="1"/>
              <a:t>Fram</a:t>
            </a:r>
            <a:r>
              <a:rPr lang="en-US" baseline="0" dirty="0"/>
              <a:t>, and will spend a year drifting with the ice. Hundreds of scientists are involved in this  experiment. We want to track the ice drift around the ship. You can help us.</a:t>
            </a:r>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10</a:t>
            </a:fld>
            <a:endParaRPr lang="en-US"/>
          </a:p>
        </p:txBody>
      </p:sp>
    </p:spTree>
    <p:extLst>
      <p:ext uri="{BB962C8B-B14F-4D97-AF65-F5344CB8AC3E}">
        <p14:creationId xmlns:p14="http://schemas.microsoft.com/office/powerpoint/2010/main" val="55132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GPS that provide</a:t>
            </a:r>
            <a:r>
              <a:rPr lang="en-US" baseline="0" dirty="0"/>
              <a:t> accurate to 20m positions. Letting us track ice drift at many locations without the need for a person on the ice measuring the height of stars and tracking time. </a:t>
            </a:r>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11</a:t>
            </a:fld>
            <a:endParaRPr lang="en-US"/>
          </a:p>
        </p:txBody>
      </p:sp>
    </p:spTree>
    <p:extLst>
      <p:ext uri="{BB962C8B-B14F-4D97-AF65-F5344CB8AC3E}">
        <p14:creationId xmlns:p14="http://schemas.microsoft.com/office/powerpoint/2010/main" val="3513266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GPS that provide</a:t>
            </a:r>
            <a:r>
              <a:rPr lang="en-US" baseline="0" dirty="0"/>
              <a:t> accurate to 20m positions. Letting us track ice drift at many locations without the need for a person on the ice measuring the height of stars and tracking time. </a:t>
            </a:r>
            <a:endParaRPr lang="en-US" dirty="0"/>
          </a:p>
        </p:txBody>
      </p:sp>
      <p:sp>
        <p:nvSpPr>
          <p:cNvPr id="4" name="Slide Number Placeholder 3"/>
          <p:cNvSpPr>
            <a:spLocks noGrp="1"/>
          </p:cNvSpPr>
          <p:nvPr>
            <p:ph type="sldNum" sz="quarter" idx="10"/>
          </p:nvPr>
        </p:nvSpPr>
        <p:spPr/>
        <p:txBody>
          <a:bodyPr/>
          <a:lstStyle/>
          <a:p>
            <a:fld id="{5D8791B0-5C22-DB4C-A465-EC56C84D0BB9}" type="slidenum">
              <a:rPr lang="en-US" smtClean="0"/>
              <a:t>12</a:t>
            </a:fld>
            <a:endParaRPr lang="en-US"/>
          </a:p>
        </p:txBody>
      </p:sp>
    </p:spTree>
    <p:extLst>
      <p:ext uri="{BB962C8B-B14F-4D97-AF65-F5344CB8AC3E}">
        <p14:creationId xmlns:p14="http://schemas.microsoft.com/office/powerpoint/2010/main" val="3513266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C3C1FA-0C94-454B-B049-293BAB812D08}" type="datetimeFigureOut">
              <a:rPr lang="en-US" smtClean="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0C0B5-D60F-5945-942B-AB900C09CA88}" type="slidenum">
              <a:rPr lang="en-US" smtClean="0"/>
              <a:t>‹#›</a:t>
            </a:fld>
            <a:endParaRPr lang="en-US"/>
          </a:p>
        </p:txBody>
      </p:sp>
    </p:spTree>
    <p:extLst>
      <p:ext uri="{BB962C8B-B14F-4D97-AF65-F5344CB8AC3E}">
        <p14:creationId xmlns:p14="http://schemas.microsoft.com/office/powerpoint/2010/main" val="414423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C3C1FA-0C94-454B-B049-293BAB812D08}" type="datetimeFigureOut">
              <a:rPr lang="en-US" smtClean="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0C0B5-D60F-5945-942B-AB900C09CA88}" type="slidenum">
              <a:rPr lang="en-US" smtClean="0"/>
              <a:t>‹#›</a:t>
            </a:fld>
            <a:endParaRPr lang="en-US"/>
          </a:p>
        </p:txBody>
      </p:sp>
    </p:spTree>
    <p:extLst>
      <p:ext uri="{BB962C8B-B14F-4D97-AF65-F5344CB8AC3E}">
        <p14:creationId xmlns:p14="http://schemas.microsoft.com/office/powerpoint/2010/main" val="190707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C3C1FA-0C94-454B-B049-293BAB812D08}" type="datetimeFigureOut">
              <a:rPr lang="en-US" smtClean="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0C0B5-D60F-5945-942B-AB900C09CA88}" type="slidenum">
              <a:rPr lang="en-US" smtClean="0"/>
              <a:t>‹#›</a:t>
            </a:fld>
            <a:endParaRPr lang="en-US"/>
          </a:p>
        </p:txBody>
      </p:sp>
    </p:spTree>
    <p:extLst>
      <p:ext uri="{BB962C8B-B14F-4D97-AF65-F5344CB8AC3E}">
        <p14:creationId xmlns:p14="http://schemas.microsoft.com/office/powerpoint/2010/main" val="206362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C3C1FA-0C94-454B-B049-293BAB812D08}" type="datetimeFigureOut">
              <a:rPr lang="en-US" smtClean="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0C0B5-D60F-5945-942B-AB900C09CA88}" type="slidenum">
              <a:rPr lang="en-US" smtClean="0"/>
              <a:t>‹#›</a:t>
            </a:fld>
            <a:endParaRPr lang="en-US"/>
          </a:p>
        </p:txBody>
      </p:sp>
    </p:spTree>
    <p:extLst>
      <p:ext uri="{BB962C8B-B14F-4D97-AF65-F5344CB8AC3E}">
        <p14:creationId xmlns:p14="http://schemas.microsoft.com/office/powerpoint/2010/main" val="181643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C3C1FA-0C94-454B-B049-293BAB812D08}" type="datetimeFigureOut">
              <a:rPr lang="en-US" smtClean="0"/>
              <a:t>1/29/19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0C0B5-D60F-5945-942B-AB900C09CA88}" type="slidenum">
              <a:rPr lang="en-US" smtClean="0"/>
              <a:t>‹#›</a:t>
            </a:fld>
            <a:endParaRPr lang="en-US"/>
          </a:p>
        </p:txBody>
      </p:sp>
    </p:spTree>
    <p:extLst>
      <p:ext uri="{BB962C8B-B14F-4D97-AF65-F5344CB8AC3E}">
        <p14:creationId xmlns:p14="http://schemas.microsoft.com/office/powerpoint/2010/main" val="1820023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C3C1FA-0C94-454B-B049-293BAB812D08}" type="datetimeFigureOut">
              <a:rPr lang="en-US" smtClean="0"/>
              <a:t>1/29/19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0C0B5-D60F-5945-942B-AB900C09CA88}" type="slidenum">
              <a:rPr lang="en-US" smtClean="0"/>
              <a:t>‹#›</a:t>
            </a:fld>
            <a:endParaRPr lang="en-US"/>
          </a:p>
        </p:txBody>
      </p:sp>
    </p:spTree>
    <p:extLst>
      <p:ext uri="{BB962C8B-B14F-4D97-AF65-F5344CB8AC3E}">
        <p14:creationId xmlns:p14="http://schemas.microsoft.com/office/powerpoint/2010/main" val="154920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C3C1FA-0C94-454B-B049-293BAB812D08}" type="datetimeFigureOut">
              <a:rPr lang="en-US" smtClean="0"/>
              <a:t>1/29/19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B0C0B5-D60F-5945-942B-AB900C09CA88}" type="slidenum">
              <a:rPr lang="en-US" smtClean="0"/>
              <a:t>‹#›</a:t>
            </a:fld>
            <a:endParaRPr lang="en-US"/>
          </a:p>
        </p:txBody>
      </p:sp>
    </p:spTree>
    <p:extLst>
      <p:ext uri="{BB962C8B-B14F-4D97-AF65-F5344CB8AC3E}">
        <p14:creationId xmlns:p14="http://schemas.microsoft.com/office/powerpoint/2010/main" val="199239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C3C1FA-0C94-454B-B049-293BAB812D08}" type="datetimeFigureOut">
              <a:rPr lang="en-US" smtClean="0"/>
              <a:t>1/29/19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B0C0B5-D60F-5945-942B-AB900C09CA88}" type="slidenum">
              <a:rPr lang="en-US" smtClean="0"/>
              <a:t>‹#›</a:t>
            </a:fld>
            <a:endParaRPr lang="en-US"/>
          </a:p>
        </p:txBody>
      </p:sp>
    </p:spTree>
    <p:extLst>
      <p:ext uri="{BB962C8B-B14F-4D97-AF65-F5344CB8AC3E}">
        <p14:creationId xmlns:p14="http://schemas.microsoft.com/office/powerpoint/2010/main" val="299849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3C1FA-0C94-454B-B049-293BAB812D08}" type="datetimeFigureOut">
              <a:rPr lang="en-US" smtClean="0"/>
              <a:t>1/29/19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B0C0B5-D60F-5945-942B-AB900C09CA88}" type="slidenum">
              <a:rPr lang="en-US" smtClean="0"/>
              <a:t>‹#›</a:t>
            </a:fld>
            <a:endParaRPr lang="en-US"/>
          </a:p>
        </p:txBody>
      </p:sp>
    </p:spTree>
    <p:extLst>
      <p:ext uri="{BB962C8B-B14F-4D97-AF65-F5344CB8AC3E}">
        <p14:creationId xmlns:p14="http://schemas.microsoft.com/office/powerpoint/2010/main" val="390777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C3C1FA-0C94-454B-B049-293BAB812D08}" type="datetimeFigureOut">
              <a:rPr lang="en-US" smtClean="0"/>
              <a:t>1/29/19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0C0B5-D60F-5945-942B-AB900C09CA88}" type="slidenum">
              <a:rPr lang="en-US" smtClean="0"/>
              <a:t>‹#›</a:t>
            </a:fld>
            <a:endParaRPr lang="en-US"/>
          </a:p>
        </p:txBody>
      </p:sp>
    </p:spTree>
    <p:extLst>
      <p:ext uri="{BB962C8B-B14F-4D97-AF65-F5344CB8AC3E}">
        <p14:creationId xmlns:p14="http://schemas.microsoft.com/office/powerpoint/2010/main" val="58934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C3C1FA-0C94-454B-B049-293BAB812D08}" type="datetimeFigureOut">
              <a:rPr lang="en-US" smtClean="0"/>
              <a:t>1/29/19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0C0B5-D60F-5945-942B-AB900C09CA88}" type="slidenum">
              <a:rPr lang="en-US" smtClean="0"/>
              <a:t>‹#›</a:t>
            </a:fld>
            <a:endParaRPr lang="en-US"/>
          </a:p>
        </p:txBody>
      </p:sp>
    </p:spTree>
    <p:extLst>
      <p:ext uri="{BB962C8B-B14F-4D97-AF65-F5344CB8AC3E}">
        <p14:creationId xmlns:p14="http://schemas.microsoft.com/office/powerpoint/2010/main" val="145071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3C1FA-0C94-454B-B049-293BAB812D08}" type="datetimeFigureOut">
              <a:rPr lang="en-US" smtClean="0"/>
              <a:t>1/29/19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0C0B5-D60F-5945-942B-AB900C09CA88}" type="slidenum">
              <a:rPr lang="en-US" smtClean="0"/>
              <a:t>‹#›</a:t>
            </a:fld>
            <a:endParaRPr lang="en-US"/>
          </a:p>
        </p:txBody>
      </p:sp>
    </p:spTree>
    <p:extLst>
      <p:ext uri="{BB962C8B-B14F-4D97-AF65-F5344CB8AC3E}">
        <p14:creationId xmlns:p14="http://schemas.microsoft.com/office/powerpoint/2010/main" val="66590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explorethearcti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Sea Ice</a:t>
            </a:r>
          </a:p>
        </p:txBody>
      </p:sp>
      <p:sp>
        <p:nvSpPr>
          <p:cNvPr id="3" name="Subtitle 2"/>
          <p:cNvSpPr>
            <a:spLocks noGrp="1"/>
          </p:cNvSpPr>
          <p:nvPr>
            <p:ph type="subTitle" idx="1"/>
          </p:nvPr>
        </p:nvSpPr>
        <p:spPr/>
        <p:txBody>
          <a:bodyPr/>
          <a:lstStyle/>
          <a:p>
            <a:r>
              <a:rPr lang="en-US" dirty="0"/>
              <a:t>Tracking sea ice drift</a:t>
            </a:r>
          </a:p>
          <a:p>
            <a:r>
              <a:rPr lang="en-US" dirty="0"/>
              <a:t>Navigating</a:t>
            </a:r>
          </a:p>
        </p:txBody>
      </p:sp>
    </p:spTree>
    <p:extLst>
      <p:ext uri="{BB962C8B-B14F-4D97-AF65-F5344CB8AC3E}">
        <p14:creationId xmlns:p14="http://schemas.microsoft.com/office/powerpoint/2010/main" val="289534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Modern Ice Drift Experiment</a:t>
            </a:r>
          </a:p>
        </p:txBody>
      </p:sp>
      <p:pic>
        <p:nvPicPr>
          <p:cNvPr id="4" name="Picture 3" descr="MOSAiC_csm_Fo_6_General_Handout_en_27bf2488d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61" y="1417638"/>
            <a:ext cx="7642166" cy="4964676"/>
          </a:xfrm>
          <a:prstGeom prst="rect">
            <a:avLst/>
          </a:prstGeom>
        </p:spPr>
      </p:pic>
    </p:spTree>
    <p:extLst>
      <p:ext uri="{BB962C8B-B14F-4D97-AF65-F5344CB8AC3E}">
        <p14:creationId xmlns:p14="http://schemas.microsoft.com/office/powerpoint/2010/main" val="2870688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SAiC_csm_20130624_ANT29_6_052_StefanHendricks_d01bb795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990"/>
            <a:ext cx="9144000" cy="2855167"/>
          </a:xfrm>
          <a:prstGeom prst="rect">
            <a:avLst/>
          </a:prstGeom>
        </p:spPr>
      </p:pic>
      <p:sp>
        <p:nvSpPr>
          <p:cNvPr id="5" name="TextBox 4"/>
          <p:cNvSpPr txBox="1"/>
          <p:nvPr/>
        </p:nvSpPr>
        <p:spPr>
          <a:xfrm>
            <a:off x="497007" y="3331226"/>
            <a:ext cx="8320257" cy="1569660"/>
          </a:xfrm>
          <a:prstGeom prst="rect">
            <a:avLst/>
          </a:prstGeom>
          <a:noFill/>
        </p:spPr>
        <p:txBody>
          <a:bodyPr wrap="square" rtlCol="0">
            <a:spAutoFit/>
          </a:bodyPr>
          <a:lstStyle/>
          <a:p>
            <a:r>
              <a:rPr lang="en-US" sz="3200" dirty="0"/>
              <a:t>We now navigate using GPS.</a:t>
            </a:r>
          </a:p>
          <a:p>
            <a:r>
              <a:rPr lang="en-US" sz="3200" dirty="0"/>
              <a:t>But I always carry a compass for backup, and track landmarks.</a:t>
            </a:r>
          </a:p>
        </p:txBody>
      </p:sp>
    </p:spTree>
    <p:extLst>
      <p:ext uri="{BB962C8B-B14F-4D97-AF65-F5344CB8AC3E}">
        <p14:creationId xmlns:p14="http://schemas.microsoft.com/office/powerpoint/2010/main" val="3090945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SAiC_csm_20130624_ANT29_6_052_StefanHendricks_d01bb795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990"/>
            <a:ext cx="9144000" cy="2855167"/>
          </a:xfrm>
          <a:prstGeom prst="rect">
            <a:avLst/>
          </a:prstGeom>
        </p:spPr>
      </p:pic>
      <p:sp>
        <p:nvSpPr>
          <p:cNvPr id="5" name="TextBox 4"/>
          <p:cNvSpPr txBox="1"/>
          <p:nvPr/>
        </p:nvSpPr>
        <p:spPr>
          <a:xfrm>
            <a:off x="497007" y="3331226"/>
            <a:ext cx="8320257" cy="3046988"/>
          </a:xfrm>
          <a:prstGeom prst="rect">
            <a:avLst/>
          </a:prstGeom>
          <a:noFill/>
        </p:spPr>
        <p:txBody>
          <a:bodyPr wrap="square" rtlCol="0">
            <a:spAutoFit/>
          </a:bodyPr>
          <a:lstStyle/>
          <a:p>
            <a:r>
              <a:rPr lang="en-US" sz="3200" dirty="0"/>
              <a:t>You can participate in an ice drift experiment. </a:t>
            </a:r>
          </a:p>
          <a:p>
            <a:r>
              <a:rPr lang="en-US" sz="3200" dirty="0"/>
              <a:t>Design a drifter to be placed on the ice next to a GPS station, that you can track while it is on the ice. This drifter might one day wash ashore and tell a story of the ocean currents that brought it there.</a:t>
            </a:r>
          </a:p>
        </p:txBody>
      </p:sp>
    </p:spTree>
    <p:extLst>
      <p:ext uri="{BB962C8B-B14F-4D97-AF65-F5344CB8AC3E}">
        <p14:creationId xmlns:p14="http://schemas.microsoft.com/office/powerpoint/2010/main" val="146754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Drifter found on beach</a:t>
            </a:r>
          </a:p>
        </p:txBody>
      </p:sp>
      <p:pic>
        <p:nvPicPr>
          <p:cNvPr id="5" name="Picture 4" descr="float_your_boat_cecelia_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769" y="2397955"/>
            <a:ext cx="4374115" cy="2847731"/>
          </a:xfrm>
          <a:prstGeom prst="rect">
            <a:avLst/>
          </a:prstGeom>
        </p:spPr>
      </p:pic>
      <p:pic>
        <p:nvPicPr>
          <p:cNvPr id="7" name="Picture 6" descr="float_your_boat_cecelia_foun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836" y="2830867"/>
            <a:ext cx="2726996" cy="3615905"/>
          </a:xfrm>
          <a:prstGeom prst="rect">
            <a:avLst/>
          </a:prstGeom>
        </p:spPr>
      </p:pic>
      <p:pic>
        <p:nvPicPr>
          <p:cNvPr id="6" name="Picture 5" descr="float_your_boat_cecelia_before_af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93" y="1539265"/>
            <a:ext cx="1834487" cy="2195895"/>
          </a:xfrm>
          <a:prstGeom prst="rect">
            <a:avLst/>
          </a:prstGeom>
        </p:spPr>
      </p:pic>
    </p:spTree>
    <p:extLst>
      <p:ext uri="{BB962C8B-B14F-4D97-AF65-F5344CB8AC3E}">
        <p14:creationId xmlns:p14="http://schemas.microsoft.com/office/powerpoint/2010/main" val="296239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7000" y="685800"/>
            <a:ext cx="8890000" cy="5473700"/>
          </a:xfrm>
          <a:prstGeom prst="rect">
            <a:avLst/>
          </a:prstGeom>
        </p:spPr>
      </p:pic>
      <p:sp>
        <p:nvSpPr>
          <p:cNvPr id="2" name="Title 1"/>
          <p:cNvSpPr>
            <a:spLocks noGrp="1"/>
          </p:cNvSpPr>
          <p:nvPr>
            <p:ph type="title"/>
          </p:nvPr>
        </p:nvSpPr>
        <p:spPr>
          <a:xfrm>
            <a:off x="457200" y="0"/>
            <a:ext cx="8229600" cy="685800"/>
          </a:xfrm>
        </p:spPr>
        <p:txBody>
          <a:bodyPr>
            <a:normAutofit fontScale="90000"/>
          </a:bodyPr>
          <a:lstStyle/>
          <a:p>
            <a:r>
              <a:rPr lang="en-US" dirty="0"/>
              <a:t>An example of Drifter Science</a:t>
            </a:r>
          </a:p>
        </p:txBody>
      </p:sp>
      <p:pic>
        <p:nvPicPr>
          <p:cNvPr id="4" name="Picture 3"/>
          <p:cNvPicPr>
            <a:picLocks noChangeAspect="1"/>
          </p:cNvPicPr>
          <p:nvPr/>
        </p:nvPicPr>
        <p:blipFill>
          <a:blip r:embed="rId4"/>
          <a:stretch>
            <a:fillRect/>
          </a:stretch>
        </p:blipFill>
        <p:spPr>
          <a:xfrm>
            <a:off x="127000" y="1562099"/>
            <a:ext cx="1550826" cy="1044223"/>
          </a:xfrm>
          <a:prstGeom prst="rect">
            <a:avLst/>
          </a:prstGeom>
        </p:spPr>
      </p:pic>
    </p:spTree>
    <p:extLst>
      <p:ext uri="{BB962C8B-B14F-4D97-AF65-F5344CB8AC3E}">
        <p14:creationId xmlns:p14="http://schemas.microsoft.com/office/powerpoint/2010/main" val="3170992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do some drifter science!</a:t>
            </a:r>
          </a:p>
        </p:txBody>
      </p:sp>
      <p:sp>
        <p:nvSpPr>
          <p:cNvPr id="3" name="Content Placeholder 2"/>
          <p:cNvSpPr>
            <a:spLocks noGrp="1"/>
          </p:cNvSpPr>
          <p:nvPr>
            <p:ph idx="1"/>
          </p:nvPr>
        </p:nvSpPr>
        <p:spPr/>
        <p:txBody>
          <a:bodyPr/>
          <a:lstStyle/>
          <a:p>
            <a:r>
              <a:rPr lang="en-US" dirty="0"/>
              <a:t>You can make a drifter that a scientist will place on sea ice for you.</a:t>
            </a:r>
          </a:p>
          <a:p>
            <a:r>
              <a:rPr lang="en-US" dirty="0"/>
              <a:t>You will be able to track where your drifter goes while it is on ice.</a:t>
            </a:r>
          </a:p>
          <a:p>
            <a:r>
              <a:rPr lang="en-US" dirty="0"/>
              <a:t>Maybe one day someone will find it and we can learn where the ocean currents flowed.</a:t>
            </a:r>
          </a:p>
        </p:txBody>
      </p:sp>
    </p:spTree>
    <p:extLst>
      <p:ext uri="{BB962C8B-B14F-4D97-AF65-F5344CB8AC3E}">
        <p14:creationId xmlns:p14="http://schemas.microsoft.com/office/powerpoint/2010/main" val="2823297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chance your drifter will be found?</a:t>
            </a:r>
          </a:p>
        </p:txBody>
      </p:sp>
      <p:sp>
        <p:nvSpPr>
          <p:cNvPr id="3" name="Content Placeholder 2"/>
          <p:cNvSpPr>
            <a:spLocks noGrp="1"/>
          </p:cNvSpPr>
          <p:nvPr>
            <p:ph idx="1"/>
          </p:nvPr>
        </p:nvSpPr>
        <p:spPr/>
        <p:txBody>
          <a:bodyPr/>
          <a:lstStyle/>
          <a:p>
            <a:pPr marL="0" indent="0">
              <a:buNone/>
            </a:pPr>
            <a:r>
              <a:rPr lang="en-US" dirty="0"/>
              <a:t>Of 28000 ducks that fell into the ocean on January 10 1992, 400 were found by August 1993.</a:t>
            </a:r>
          </a:p>
          <a:p>
            <a:pPr marL="0" indent="0">
              <a:buNone/>
            </a:pPr>
            <a:r>
              <a:rPr lang="en-US" dirty="0"/>
              <a:t>The fraction found is 400 / 28000 = 0.014</a:t>
            </a:r>
          </a:p>
          <a:p>
            <a:pPr marL="0" indent="0">
              <a:buNone/>
            </a:pPr>
            <a:r>
              <a:rPr lang="en-US" dirty="0"/>
              <a:t>We can convert this to a percentage, which is the number found per 100 ducks that fell in the ocean</a:t>
            </a:r>
          </a:p>
          <a:p>
            <a:pPr marL="0" indent="0">
              <a:buNone/>
            </a:pPr>
            <a:r>
              <a:rPr lang="en-US" dirty="0"/>
              <a:t>The percentage found is 0.014 x 100 = 1.4%</a:t>
            </a:r>
          </a:p>
        </p:txBody>
      </p:sp>
    </p:spTree>
    <p:extLst>
      <p:ext uri="{BB962C8B-B14F-4D97-AF65-F5344CB8AC3E}">
        <p14:creationId xmlns:p14="http://schemas.microsoft.com/office/powerpoint/2010/main" val="108189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 we littering the ocean and beaches?</a:t>
            </a:r>
          </a:p>
        </p:txBody>
      </p:sp>
      <p:pic>
        <p:nvPicPr>
          <p:cNvPr id="4" name="Picture 3" descr="ObbardPaper_fig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00" y="1634172"/>
            <a:ext cx="3767328" cy="4572000"/>
          </a:xfrm>
          <a:prstGeom prst="rect">
            <a:avLst/>
          </a:prstGeom>
        </p:spPr>
      </p:pic>
      <p:pic>
        <p:nvPicPr>
          <p:cNvPr id="5" name="Picture 4" descr="ObbardPaper_fig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2286" y="1417638"/>
            <a:ext cx="4891714" cy="4686262"/>
          </a:xfrm>
          <a:prstGeom prst="rect">
            <a:avLst/>
          </a:prstGeom>
        </p:spPr>
      </p:pic>
    </p:spTree>
    <p:extLst>
      <p:ext uri="{BB962C8B-B14F-4D97-AF65-F5344CB8AC3E}">
        <p14:creationId xmlns:p14="http://schemas.microsoft.com/office/powerpoint/2010/main" val="195173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Specifications for a Drifter</a:t>
            </a:r>
          </a:p>
        </p:txBody>
      </p:sp>
      <p:sp>
        <p:nvSpPr>
          <p:cNvPr id="3" name="Content Placeholder 2"/>
          <p:cNvSpPr>
            <a:spLocks noGrp="1"/>
          </p:cNvSpPr>
          <p:nvPr>
            <p:ph idx="1"/>
          </p:nvPr>
        </p:nvSpPr>
        <p:spPr/>
        <p:txBody>
          <a:bodyPr>
            <a:normAutofit lnSpcReduction="10000"/>
          </a:bodyPr>
          <a:lstStyle/>
          <a:p>
            <a:r>
              <a:rPr lang="en-US" dirty="0"/>
              <a:t>While on the ice, the drifter must not be blown far by the wind.</a:t>
            </a:r>
          </a:p>
          <a:p>
            <a:r>
              <a:rPr lang="en-US" dirty="0"/>
              <a:t>The drifter must float or sink when not on the ice.</a:t>
            </a:r>
          </a:p>
          <a:p>
            <a:r>
              <a:rPr lang="en-US" dirty="0"/>
              <a:t>The drifter must survive floating in the ocean.</a:t>
            </a:r>
          </a:p>
          <a:p>
            <a:r>
              <a:rPr lang="en-US" dirty="0"/>
              <a:t>It must be identifiable so that it might be found.</a:t>
            </a:r>
          </a:p>
          <a:p>
            <a:r>
              <a:rPr lang="en-US" dirty="0"/>
              <a:t>Someone finding it must be able to tell you they found it.</a:t>
            </a:r>
          </a:p>
        </p:txBody>
      </p:sp>
    </p:spTree>
    <p:extLst>
      <p:ext uri="{BB962C8B-B14F-4D97-AF65-F5344CB8AC3E}">
        <p14:creationId xmlns:p14="http://schemas.microsoft.com/office/powerpoint/2010/main" val="2771473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 a Drifter</a:t>
            </a:r>
          </a:p>
        </p:txBody>
      </p:sp>
      <p:sp>
        <p:nvSpPr>
          <p:cNvPr id="3" name="Content Placeholder 2"/>
          <p:cNvSpPr>
            <a:spLocks noGrp="1"/>
          </p:cNvSpPr>
          <p:nvPr>
            <p:ph idx="1"/>
          </p:nvPr>
        </p:nvSpPr>
        <p:spPr/>
        <p:txBody>
          <a:bodyPr/>
          <a:lstStyle/>
          <a:p>
            <a:r>
              <a:rPr lang="en-US" dirty="0"/>
              <a:t>What are your design specifications for your buoy?</a:t>
            </a:r>
          </a:p>
          <a:p>
            <a:r>
              <a:rPr lang="en-US" dirty="0"/>
              <a:t>There will be two tests you can apply to make sure the drifter meets the first two design specifications: </a:t>
            </a:r>
          </a:p>
          <a:p>
            <a:pPr marL="514350" indent="-514350">
              <a:buFont typeface="+mj-lt"/>
              <a:buAutoNum type="arabicPeriod"/>
            </a:pPr>
            <a:r>
              <a:rPr lang="en-US" dirty="0"/>
              <a:t>Does the drifter float/sink? </a:t>
            </a:r>
          </a:p>
          <a:p>
            <a:pPr marL="514350" indent="-514350">
              <a:buFont typeface="+mj-lt"/>
              <a:buAutoNum type="arabicPeriod"/>
            </a:pPr>
            <a:r>
              <a:rPr lang="en-US" dirty="0"/>
              <a:t>Will it stay in place on the ice?</a:t>
            </a:r>
          </a:p>
        </p:txBody>
      </p:sp>
    </p:spTree>
    <p:extLst>
      <p:ext uri="{BB962C8B-B14F-4D97-AF65-F5344CB8AC3E}">
        <p14:creationId xmlns:p14="http://schemas.microsoft.com/office/powerpoint/2010/main" val="317576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Navigating ocean currents and ice drift</a:t>
            </a:r>
          </a:p>
        </p:txBody>
      </p:sp>
      <p:sp>
        <p:nvSpPr>
          <p:cNvPr id="3" name="Content Placeholder 2"/>
          <p:cNvSpPr>
            <a:spLocks noGrp="1"/>
          </p:cNvSpPr>
          <p:nvPr>
            <p:ph idx="1"/>
          </p:nvPr>
        </p:nvSpPr>
        <p:spPr/>
        <p:txBody>
          <a:bodyPr>
            <a:normAutofit lnSpcReduction="10000"/>
          </a:bodyPr>
          <a:lstStyle/>
          <a:p>
            <a:r>
              <a:rPr lang="en-US" dirty="0"/>
              <a:t>In the past many people did not know that there was ice in the Arctic Ocean or that the ice moved. </a:t>
            </a:r>
          </a:p>
          <a:p>
            <a:r>
              <a:rPr lang="en-US" dirty="0"/>
              <a:t>We first learned this from finding objects that had drifted across the Arctic.</a:t>
            </a:r>
          </a:p>
          <a:p>
            <a:r>
              <a:rPr lang="en-US" dirty="0"/>
              <a:t>If we are on the ice, we can use navigation tools to track where we drift.</a:t>
            </a:r>
          </a:p>
          <a:p>
            <a:r>
              <a:rPr lang="en-US" dirty="0"/>
              <a:t>We now can track these drifters by satellite to study ice motion.</a:t>
            </a:r>
          </a:p>
        </p:txBody>
      </p:sp>
    </p:spTree>
    <p:extLst>
      <p:ext uri="{BB962C8B-B14F-4D97-AF65-F5344CB8AC3E}">
        <p14:creationId xmlns:p14="http://schemas.microsoft.com/office/powerpoint/2010/main" val="4205770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A drifter will be placed on the ice next to a GPS buoy. This will happen between August 2019 and March 2020. You will be given a number identifying this buoy. The number will let you track the buoy’s drift on the following website:</a:t>
            </a:r>
          </a:p>
          <a:p>
            <a:pPr marL="0" indent="0">
              <a:buNone/>
            </a:pPr>
            <a:r>
              <a:rPr lang="en-US" sz="2800" dirty="0"/>
              <a:t>http://</a:t>
            </a:r>
            <a:r>
              <a:rPr lang="en-US" sz="2800" dirty="0" err="1"/>
              <a:t>iabp.apl.washington.edu</a:t>
            </a:r>
            <a:r>
              <a:rPr lang="en-US" sz="2800" dirty="0"/>
              <a:t>/</a:t>
            </a:r>
            <a:r>
              <a:rPr lang="en-US" sz="2800" dirty="0" err="1"/>
              <a:t>maps_daily_table.html</a:t>
            </a:r>
            <a:endParaRPr lang="en-US" sz="2800" dirty="0"/>
          </a:p>
        </p:txBody>
      </p:sp>
    </p:spTree>
    <p:extLst>
      <p:ext uri="{BB962C8B-B14F-4D97-AF65-F5344CB8AC3E}">
        <p14:creationId xmlns:p14="http://schemas.microsoft.com/office/powerpoint/2010/main" val="2492034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266"/>
            <a:ext cx="8229600" cy="1143000"/>
          </a:xfrm>
        </p:spPr>
        <p:txBody>
          <a:bodyPr/>
          <a:lstStyle/>
          <a:p>
            <a:r>
              <a:rPr lang="en-US" dirty="0"/>
              <a:t>Extra Resources</a:t>
            </a:r>
          </a:p>
        </p:txBody>
      </p:sp>
      <p:sp>
        <p:nvSpPr>
          <p:cNvPr id="3" name="Content Placeholder 2"/>
          <p:cNvSpPr>
            <a:spLocks noGrp="1"/>
          </p:cNvSpPr>
          <p:nvPr>
            <p:ph idx="1"/>
          </p:nvPr>
        </p:nvSpPr>
        <p:spPr/>
        <p:txBody>
          <a:bodyPr/>
          <a:lstStyle/>
          <a:p>
            <a:r>
              <a:rPr lang="en-US" dirty="0"/>
              <a:t>IABP / Float my boat. A program which places drifters on the sea ice</a:t>
            </a:r>
          </a:p>
          <a:p>
            <a:pPr marL="0" indent="0">
              <a:buNone/>
            </a:pPr>
            <a:r>
              <a:rPr lang="en-US" dirty="0">
                <a:hlinkClick r:id="rId3"/>
              </a:rPr>
              <a:t>https://www.facebook.com/explorethearctic/</a:t>
            </a:r>
            <a:endParaRPr lang="en-US" dirty="0"/>
          </a:p>
          <a:p>
            <a:r>
              <a:rPr lang="en-US" dirty="0"/>
              <a:t>There is a children’s book that features the author of this presentation.</a:t>
            </a:r>
          </a:p>
          <a:p>
            <a:r>
              <a:rPr lang="en-US" dirty="0"/>
              <a:t>Contact Jenny Hutchings at </a:t>
            </a:r>
          </a:p>
          <a:p>
            <a:pPr marL="0" indent="0">
              <a:buNone/>
            </a:pPr>
            <a:r>
              <a:rPr lang="en-US" dirty="0" err="1"/>
              <a:t>jhutchings@coas.oregonstate.edu</a:t>
            </a:r>
            <a:endParaRPr lang="en-US" dirty="0"/>
          </a:p>
          <a:p>
            <a:endParaRPr lang="en-US" dirty="0"/>
          </a:p>
        </p:txBody>
      </p:sp>
      <p:pic>
        <p:nvPicPr>
          <p:cNvPr id="4" name="Picture 3" descr="GaffneyBookCo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787" y="3758429"/>
            <a:ext cx="1895255" cy="2901019"/>
          </a:xfrm>
          <a:prstGeom prst="rect">
            <a:avLst/>
          </a:prstGeom>
        </p:spPr>
      </p:pic>
    </p:spTree>
    <p:extLst>
      <p:ext uri="{BB962C8B-B14F-4D97-AF65-F5344CB8AC3E}">
        <p14:creationId xmlns:p14="http://schemas.microsoft.com/office/powerpoint/2010/main" val="1753667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navigate?</a:t>
            </a:r>
          </a:p>
        </p:txBody>
      </p:sp>
      <p:sp>
        <p:nvSpPr>
          <p:cNvPr id="3" name="Content Placeholder 2"/>
          <p:cNvSpPr>
            <a:spLocks noGrp="1"/>
          </p:cNvSpPr>
          <p:nvPr>
            <p:ph idx="1"/>
          </p:nvPr>
        </p:nvSpPr>
        <p:spPr/>
        <p:txBody>
          <a:bodyPr/>
          <a:lstStyle/>
          <a:p>
            <a:r>
              <a:rPr lang="en-US" dirty="0"/>
              <a:t>When we navigate we are finding our way. For example you might navigate from home to a friends house.</a:t>
            </a:r>
          </a:p>
          <a:p>
            <a:r>
              <a:rPr lang="en-US" dirty="0"/>
              <a:t>How do you navigate?</a:t>
            </a:r>
          </a:p>
        </p:txBody>
      </p:sp>
    </p:spTree>
    <p:extLst>
      <p:ext uri="{BB962C8B-B14F-4D97-AF65-F5344CB8AC3E}">
        <p14:creationId xmlns:p14="http://schemas.microsoft.com/office/powerpoint/2010/main" val="387662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navigate?</a:t>
            </a:r>
          </a:p>
        </p:txBody>
      </p:sp>
      <p:sp>
        <p:nvSpPr>
          <p:cNvPr id="3" name="Content Placeholder 2"/>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207076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navigate?</a:t>
            </a:r>
          </a:p>
        </p:txBody>
      </p:sp>
      <p:sp>
        <p:nvSpPr>
          <p:cNvPr id="3" name="Content Placeholder 2"/>
          <p:cNvSpPr>
            <a:spLocks noGrp="1"/>
          </p:cNvSpPr>
          <p:nvPr>
            <p:ph idx="1"/>
          </p:nvPr>
        </p:nvSpPr>
        <p:spPr/>
        <p:txBody>
          <a:bodyPr>
            <a:normAutofit fontScale="92500" lnSpcReduction="10000"/>
          </a:bodyPr>
          <a:lstStyle/>
          <a:p>
            <a:r>
              <a:rPr lang="en-US" dirty="0"/>
              <a:t>Phone</a:t>
            </a:r>
          </a:p>
          <a:p>
            <a:r>
              <a:rPr lang="en-US" dirty="0"/>
              <a:t>GPS</a:t>
            </a:r>
          </a:p>
          <a:p>
            <a:r>
              <a:rPr lang="en-US" dirty="0"/>
              <a:t>Maps</a:t>
            </a:r>
          </a:p>
          <a:p>
            <a:r>
              <a:rPr lang="en-US" dirty="0"/>
              <a:t>Compass</a:t>
            </a:r>
          </a:p>
          <a:p>
            <a:r>
              <a:rPr lang="en-US" dirty="0"/>
              <a:t>Recognizing land marks </a:t>
            </a:r>
          </a:p>
          <a:p>
            <a:r>
              <a:rPr lang="en-US" dirty="0"/>
              <a:t>Positioning by dead reckoning (knowing your speed and direction of travel) and sextant (using height of the sun in the sky to identify your latitude).</a:t>
            </a:r>
          </a:p>
          <a:p>
            <a:pPr marL="0" indent="0">
              <a:buNone/>
            </a:pPr>
            <a:endParaRPr lang="en-US" dirty="0"/>
          </a:p>
        </p:txBody>
      </p:sp>
      <p:pic>
        <p:nvPicPr>
          <p:cNvPr id="4" name="Picture 3"/>
          <p:cNvPicPr>
            <a:picLocks noChangeAspect="1"/>
          </p:cNvPicPr>
          <p:nvPr/>
        </p:nvPicPr>
        <p:blipFill>
          <a:blip r:embed="rId3"/>
          <a:stretch>
            <a:fillRect/>
          </a:stretch>
        </p:blipFill>
        <p:spPr>
          <a:xfrm flipH="1">
            <a:off x="6208888" y="1600200"/>
            <a:ext cx="2195637" cy="2393244"/>
          </a:xfrm>
          <a:prstGeom prst="rect">
            <a:avLst/>
          </a:prstGeom>
        </p:spPr>
      </p:pic>
      <p:sp>
        <p:nvSpPr>
          <p:cNvPr id="5" name="TextBox 4"/>
          <p:cNvSpPr txBox="1"/>
          <p:nvPr/>
        </p:nvSpPr>
        <p:spPr>
          <a:xfrm>
            <a:off x="6985000" y="1232972"/>
            <a:ext cx="1062010" cy="369332"/>
          </a:xfrm>
          <a:prstGeom prst="rect">
            <a:avLst/>
          </a:prstGeom>
          <a:noFill/>
        </p:spPr>
        <p:txBody>
          <a:bodyPr wrap="none" rtlCol="0">
            <a:spAutoFit/>
          </a:bodyPr>
          <a:lstStyle/>
          <a:p>
            <a:r>
              <a:rPr lang="en-US" dirty="0"/>
              <a:t>A sextant</a:t>
            </a:r>
          </a:p>
        </p:txBody>
      </p:sp>
    </p:spTree>
    <p:extLst>
      <p:ext uri="{BB962C8B-B14F-4D97-AF65-F5344CB8AC3E}">
        <p14:creationId xmlns:p14="http://schemas.microsoft.com/office/powerpoint/2010/main" val="311320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sextant</a:t>
            </a:r>
          </a:p>
        </p:txBody>
      </p:sp>
      <p:pic>
        <p:nvPicPr>
          <p:cNvPr id="4" name="Picture 3" descr="Using_sextant_swin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91809"/>
            <a:ext cx="9144000" cy="4566191"/>
          </a:xfrm>
          <a:prstGeom prst="rect">
            <a:avLst/>
          </a:prstGeom>
        </p:spPr>
      </p:pic>
    </p:spTree>
    <p:extLst>
      <p:ext uri="{BB962C8B-B14F-4D97-AF65-F5344CB8AC3E}">
        <p14:creationId xmlns:p14="http://schemas.microsoft.com/office/powerpoint/2010/main" val="153944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Drift of the Endurance</a:t>
            </a:r>
          </a:p>
        </p:txBody>
      </p:sp>
      <p:pic>
        <p:nvPicPr>
          <p:cNvPr id="4" name="Picture 3" descr="170px-Endurance_Final_Sink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71" y="3478483"/>
            <a:ext cx="2159000" cy="3022600"/>
          </a:xfrm>
          <a:prstGeom prst="rect">
            <a:avLst/>
          </a:prstGeom>
        </p:spPr>
      </p:pic>
      <p:pic>
        <p:nvPicPr>
          <p:cNvPr id="5" name="Picture 4" descr="800px-Imperial_Trans-Antarctic_Expedition_map_and_time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4840" y="1417638"/>
            <a:ext cx="6349160" cy="5293612"/>
          </a:xfrm>
          <a:prstGeom prst="rect">
            <a:avLst/>
          </a:prstGeom>
        </p:spPr>
      </p:pic>
      <p:cxnSp>
        <p:nvCxnSpPr>
          <p:cNvPr id="6" name="Straight Arrow Connector 5"/>
          <p:cNvCxnSpPr/>
          <p:nvPr/>
        </p:nvCxnSpPr>
        <p:spPr>
          <a:xfrm flipV="1">
            <a:off x="2531771" y="4085744"/>
            <a:ext cx="1122235" cy="1258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 name="Picture 6" descr="220px-WildAndShackletonInTheHeavyPressur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0" y="1408383"/>
            <a:ext cx="2781300" cy="2070100"/>
          </a:xfrm>
          <a:prstGeom prst="rect">
            <a:avLst/>
          </a:prstGeom>
        </p:spPr>
      </p:pic>
    </p:spTree>
    <p:extLst>
      <p:ext uri="{BB962C8B-B14F-4D97-AF65-F5344CB8AC3E}">
        <p14:creationId xmlns:p14="http://schemas.microsoft.com/office/powerpoint/2010/main" val="394923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Drift of the Endurance</a:t>
            </a:r>
          </a:p>
        </p:txBody>
      </p:sp>
      <p:pic>
        <p:nvPicPr>
          <p:cNvPr id="4" name="Picture 3" descr="170px-Endurance_Final_Sink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71" y="3478483"/>
            <a:ext cx="2159000" cy="3022600"/>
          </a:xfrm>
          <a:prstGeom prst="rect">
            <a:avLst/>
          </a:prstGeom>
        </p:spPr>
      </p:pic>
      <p:pic>
        <p:nvPicPr>
          <p:cNvPr id="5" name="Picture 4" descr="800px-Imperial_Trans-Antarctic_Expedition_map_and_time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4840" y="1417638"/>
            <a:ext cx="6349160" cy="5293612"/>
          </a:xfrm>
          <a:prstGeom prst="rect">
            <a:avLst/>
          </a:prstGeom>
        </p:spPr>
      </p:pic>
      <p:cxnSp>
        <p:nvCxnSpPr>
          <p:cNvPr id="6" name="Straight Arrow Connector 5"/>
          <p:cNvCxnSpPr/>
          <p:nvPr/>
        </p:nvCxnSpPr>
        <p:spPr>
          <a:xfrm flipV="1">
            <a:off x="2531771" y="4085744"/>
            <a:ext cx="1122235" cy="1258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 name="Picture 2" descr="220px-AllSafeAll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43927"/>
            <a:ext cx="2794000" cy="2032000"/>
          </a:xfrm>
          <a:prstGeom prst="rect">
            <a:avLst/>
          </a:prstGeom>
        </p:spPr>
      </p:pic>
      <p:cxnSp>
        <p:nvCxnSpPr>
          <p:cNvPr id="7" name="Straight Arrow Connector 6"/>
          <p:cNvCxnSpPr/>
          <p:nvPr/>
        </p:nvCxnSpPr>
        <p:spPr>
          <a:xfrm>
            <a:off x="2794840" y="2902001"/>
            <a:ext cx="3320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300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they do this?</a:t>
            </a:r>
          </a:p>
        </p:txBody>
      </p:sp>
      <p:sp>
        <p:nvSpPr>
          <p:cNvPr id="3" name="Content Placeholder 2"/>
          <p:cNvSpPr>
            <a:spLocks noGrp="1"/>
          </p:cNvSpPr>
          <p:nvPr>
            <p:ph idx="1"/>
          </p:nvPr>
        </p:nvSpPr>
        <p:spPr/>
        <p:txBody>
          <a:bodyPr/>
          <a:lstStyle/>
          <a:p>
            <a:r>
              <a:rPr lang="en-US" dirty="0"/>
              <a:t>No GPS</a:t>
            </a:r>
          </a:p>
          <a:p>
            <a:r>
              <a:rPr lang="en-US" dirty="0"/>
              <a:t>They had maps, compass, sextant and clocks.</a:t>
            </a:r>
          </a:p>
          <a:p>
            <a:r>
              <a:rPr lang="en-US" dirty="0"/>
              <a:t>They were very skillful in being able to track their drift as they moved north on the ice, and their navigational skills in crossing the open ocean saved their lives. </a:t>
            </a:r>
          </a:p>
          <a:p>
            <a:pPr marL="0" indent="0">
              <a:buNone/>
            </a:pPr>
            <a:endParaRPr lang="en-US" dirty="0"/>
          </a:p>
        </p:txBody>
      </p:sp>
    </p:spTree>
    <p:extLst>
      <p:ext uri="{BB962C8B-B14F-4D97-AF65-F5344CB8AC3E}">
        <p14:creationId xmlns:p14="http://schemas.microsoft.com/office/powerpoint/2010/main" val="3933147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7604</TotalTime>
  <Words>2431</Words>
  <Application>Microsoft Macintosh PowerPoint</Application>
  <PresentationFormat>On-screen Show (4:3)</PresentationFormat>
  <Paragraphs>158</Paragraphs>
  <Slides>21</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Sea Ice</vt:lpstr>
      <vt:lpstr>Navigating ocean currents and ice drift</vt:lpstr>
      <vt:lpstr>How do we navigate?</vt:lpstr>
      <vt:lpstr>How do we navigate?</vt:lpstr>
      <vt:lpstr>How do we navigate?</vt:lpstr>
      <vt:lpstr>Using a sextant</vt:lpstr>
      <vt:lpstr>Drift of the Endurance</vt:lpstr>
      <vt:lpstr>Drift of the Endurance</vt:lpstr>
      <vt:lpstr>How did they do this?</vt:lpstr>
      <vt:lpstr>A Modern Ice Drift Experiment</vt:lpstr>
      <vt:lpstr>PowerPoint Presentation</vt:lpstr>
      <vt:lpstr>PowerPoint Presentation</vt:lpstr>
      <vt:lpstr>Drifter found on beach</vt:lpstr>
      <vt:lpstr>An example of Drifter Science</vt:lpstr>
      <vt:lpstr>Let’s do some drifter science!</vt:lpstr>
      <vt:lpstr>What is the chance your drifter will be found?</vt:lpstr>
      <vt:lpstr>Are we littering the ocean and beaches?</vt:lpstr>
      <vt:lpstr>Design Specifications for a Drifter</vt:lpstr>
      <vt:lpstr>Engineer a Drifter</vt:lpstr>
      <vt:lpstr>PowerPoint Presentation</vt:lpstr>
      <vt:lpstr>Extra Resources</vt:lpstr>
    </vt:vector>
  </TitlesOfParts>
  <Company>OSU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Sea ICe</dc:title>
  <dc:creator>Jenny Hutchings</dc:creator>
  <cp:lastModifiedBy>Microsoft Office User</cp:lastModifiedBy>
  <cp:revision>37</cp:revision>
  <dcterms:created xsi:type="dcterms:W3CDTF">2019-01-22T17:32:31Z</dcterms:created>
  <dcterms:modified xsi:type="dcterms:W3CDTF">2019-01-29T21:53:02Z</dcterms:modified>
</cp:coreProperties>
</file>